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notesSlides/notesSlide1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318" r:id="rId2"/>
    <p:sldId id="394" r:id="rId3"/>
    <p:sldId id="395" r:id="rId4"/>
    <p:sldId id="320" r:id="rId5"/>
    <p:sldId id="557" r:id="rId6"/>
    <p:sldId id="396" r:id="rId7"/>
    <p:sldId id="400" r:id="rId8"/>
    <p:sldId id="516" r:id="rId9"/>
    <p:sldId id="530" r:id="rId10"/>
    <p:sldId id="529" r:id="rId11"/>
    <p:sldId id="531" r:id="rId12"/>
    <p:sldId id="532" r:id="rId13"/>
    <p:sldId id="560" r:id="rId14"/>
    <p:sldId id="403" r:id="rId15"/>
    <p:sldId id="533" r:id="rId16"/>
    <p:sldId id="341" r:id="rId17"/>
    <p:sldId id="559" r:id="rId18"/>
    <p:sldId id="411" r:id="rId19"/>
    <p:sldId id="534" r:id="rId20"/>
    <p:sldId id="543" r:id="rId21"/>
    <p:sldId id="407" r:id="rId22"/>
    <p:sldId id="405" r:id="rId23"/>
    <p:sldId id="544" r:id="rId24"/>
    <p:sldId id="545" r:id="rId25"/>
    <p:sldId id="408" r:id="rId26"/>
    <p:sldId id="409" r:id="rId27"/>
    <p:sldId id="558" r:id="rId28"/>
    <p:sldId id="412" r:id="rId29"/>
    <p:sldId id="422" r:id="rId30"/>
    <p:sldId id="423" r:id="rId31"/>
    <p:sldId id="561" r:id="rId32"/>
    <p:sldId id="517" r:id="rId33"/>
    <p:sldId id="546" r:id="rId34"/>
    <p:sldId id="547" r:id="rId35"/>
    <p:sldId id="416" r:id="rId36"/>
    <p:sldId id="417" r:id="rId37"/>
    <p:sldId id="418" r:id="rId38"/>
    <p:sldId id="539" r:id="rId39"/>
    <p:sldId id="425" r:id="rId40"/>
    <p:sldId id="540" r:id="rId41"/>
    <p:sldId id="430" r:id="rId42"/>
    <p:sldId id="541" r:id="rId43"/>
    <p:sldId id="428" r:id="rId44"/>
    <p:sldId id="431" r:id="rId45"/>
    <p:sldId id="521" r:id="rId46"/>
    <p:sldId id="433" r:id="rId47"/>
    <p:sldId id="434" r:id="rId48"/>
    <p:sldId id="437" r:id="rId49"/>
    <p:sldId id="438" r:id="rId50"/>
    <p:sldId id="445" r:id="rId51"/>
    <p:sldId id="448" r:id="rId52"/>
    <p:sldId id="449" r:id="rId53"/>
    <p:sldId id="451" r:id="rId54"/>
    <p:sldId id="475" r:id="rId55"/>
    <p:sldId id="453" r:id="rId56"/>
    <p:sldId id="552" r:id="rId57"/>
    <p:sldId id="455" r:id="rId58"/>
    <p:sldId id="553" r:id="rId59"/>
    <p:sldId id="477" r:id="rId60"/>
    <p:sldId id="478" r:id="rId61"/>
    <p:sldId id="460" r:id="rId62"/>
    <p:sldId id="463" r:id="rId63"/>
    <p:sldId id="523" r:id="rId64"/>
    <p:sldId id="556" r:id="rId65"/>
    <p:sldId id="467" r:id="rId66"/>
    <p:sldId id="562" r:id="rId67"/>
    <p:sldId id="468" r:id="rId68"/>
    <p:sldId id="480" r:id="rId69"/>
    <p:sldId id="393" r:id="rId7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1"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1"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1"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1"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057">
          <p15:clr>
            <a:srgbClr val="A4A3A4"/>
          </p15:clr>
        </p15:guide>
        <p15:guide id="2" pos="30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9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683" autoAdjust="0"/>
  </p:normalViewPr>
  <p:slideViewPr>
    <p:cSldViewPr snapToGrid="0">
      <p:cViewPr varScale="1">
        <p:scale>
          <a:sx n="51" d="100"/>
          <a:sy n="51" d="100"/>
        </p:scale>
        <p:origin x="413" y="53"/>
      </p:cViewPr>
      <p:guideLst>
        <p:guide orient="horz" pos="1057"/>
        <p:guide pos="30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4" d="100"/>
        <a:sy n="54" d="100"/>
      </p:scale>
      <p:origin x="0" y="-3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9D591C-1419-42B2-95A2-7529ECA950A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 charset="0"/>
                <a:ea typeface="Arial" pitchFamily="1" charset="0"/>
                <a:cs typeface="Arial" pitchFamily="1" charset="0"/>
              </a:defRPr>
            </a:lvl1pPr>
          </a:lstStyle>
          <a:p>
            <a:pPr>
              <a:defRPr/>
            </a:pPr>
            <a:endParaRPr lang="en-US"/>
          </a:p>
        </p:txBody>
      </p:sp>
      <p:sp>
        <p:nvSpPr>
          <p:cNvPr id="3" name="Date Placeholder 2">
            <a:extLst>
              <a:ext uri="{FF2B5EF4-FFF2-40B4-BE49-F238E27FC236}">
                <a16:creationId xmlns:a16="http://schemas.microsoft.com/office/drawing/2014/main" id="{6B05C21A-25AB-4E5D-AB9F-3B5D40091EDA}"/>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2BC13DC2-92C0-4404-8E88-834E616899D9}" type="datetime1">
              <a:rPr lang="en-US" altLang="en-US"/>
              <a:pPr>
                <a:defRPr/>
              </a:pPr>
              <a:t>6/19/2020</a:t>
            </a:fld>
            <a:endParaRPr lang="en-US" altLang="en-US"/>
          </a:p>
        </p:txBody>
      </p:sp>
      <p:sp>
        <p:nvSpPr>
          <p:cNvPr id="4" name="Footer Placeholder 3">
            <a:extLst>
              <a:ext uri="{FF2B5EF4-FFF2-40B4-BE49-F238E27FC236}">
                <a16:creationId xmlns:a16="http://schemas.microsoft.com/office/drawing/2014/main" id="{3CDD31A0-D40A-42A0-82FB-F0EC6D91D7A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 charset="0"/>
                <a:ea typeface="Arial" pitchFamily="1" charset="0"/>
                <a:cs typeface="Arial" pitchFamily="1" charset="0"/>
              </a:defRPr>
            </a:lvl1pPr>
          </a:lstStyle>
          <a:p>
            <a:pPr>
              <a:defRPr/>
            </a:pPr>
            <a:endParaRPr lang="en-US"/>
          </a:p>
        </p:txBody>
      </p:sp>
      <p:sp>
        <p:nvSpPr>
          <p:cNvPr id="5" name="Slide Number Placeholder 4">
            <a:extLst>
              <a:ext uri="{FF2B5EF4-FFF2-40B4-BE49-F238E27FC236}">
                <a16:creationId xmlns:a16="http://schemas.microsoft.com/office/drawing/2014/main" id="{8EDBDA83-36B7-4B45-9A14-689A1AB6E971}"/>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0DAD3D62-8894-4131-A79B-CB7C8403557E}"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23.6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5.3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239 1,'-1'4,"0"0,0 0,-1 0,1 0,-1 0,0 0,0 0,0 0,-1-1,-1 2,-8 16,7-11,1 0,0 1,0-1,1 1,1 0,0 0,0 0,1 1,1-1,0 0,0 0,1 1,1 2,0-7,-1 0,2 0,-1 0,1 0,0-1,0 1,1-1,0 0,0 0,0 0,1 0,0-1,0 0,0 0,1 0,0-1,0 1,0-1,0-1,0 1,4 0,6 2,0 0,0-1,0-1,0-1,0 0,1-1,0-1,-1 0,1-1,16-3,-21 2,0 0,-1-2,1 1,0-1,-1-1,0 0,0-1,0 0,0 0,-1-1,1-1,-2 0,1 0,-1-1,4-4,-9 7,0 0,0 0,0 0,-1-1,1 0,-2 1,1-1,0 0,-1-1,0 1,-1 0,0-1,1-5,-2 9,0 0,0 0,0 1,0-1,-1 0,1 0,-1 0,0 0,0 0,0 0,0 1,0-1,-1 0,1 1,-1-1,0 1,0 0,0 0,0-1,0 1,0 0,0 1,-1-1,1 0,-1 1,1-1,-1 1,0 0,1 0,-3-1,-14-3,0 1,0 0,0 1,-1 1,1 1,-1 1,-7 2,-9-2,-306 4,240-3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5.80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1,'7'0,"17"0,10 0,7 0,10 0,11 0,9 0,5 0,-3 0,1 0,-6 0,0 0,2 0,-4 0,-6 0,-7 0,-11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6.7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95 168,'0'10,"0"0,1 0,0-1,0 1,1 0,1-1,-1 1,1-1,1 1,3 6,-3-11,0 1,0-1,0 1,1-1,0 0,0-1,0 1,0-1,1 0,-1 0,1-1,0 1,1-1,-1-1,0 1,2-1,18 6,0-2,0-1,1 0,-1-2,1-2,139 1,-106-2,242-4,-262 1,-40 3,0 0,0 0,1 0,-1 0,0 0,0 0,0 0,1 0,-1 0,0 0,0 0,1 0,-1 0,0-1,0 1,0 0,1 0,-1 0,0 0,0 0,0-1,1 1,-1 0,0 0,0 0,0-1,0 1,0 0,0 0,1 0,-1-1,0 1,0 0,0 0,0-1,0 1,0 0,0 0,0-1,0 1,0 0,0 0,0 0,0-1,0 1,0 0,0 0,0-1,-1 1,1 0,0 0,0 0,0-1,0 1,0 0,-1 0,1 0,-26-43,17 30,0-1,1 0,-3-7,-10-43,16 46,-1 1,-1-1,-7-12,11 24,-1 0,1 0,-2 1,1-1,0 1,-1 0,0 1,0-1,-1 1,1 0,-1 0,-3-2,-7-1,1 1,-1 0,0 1,0 0,-1 2,1 0,-7 0,-37-3,-25 4,64 1,-330 3,314-2,-34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7.5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 42,'4'0,"1"-1,0 0,-1 0,1 0,-1-1,1 1,0-1,15-5,26-2,0 2,0 2,0 1,0 3,7 3,-42-2,0 1,-1 0,1 1,0 0,-1 1,0 0,7 3,-13-4,0-1,-1 1,0 0,1 0,-1 1,0-1,0 0,0 1,-1 0,1 0,0 0,-1 0,0 0,0 0,0 1,0-1,-1 1,1-1,-1 1,0 0,0-1,0 1,0 1,-1 2,1 0,-1 0,-1 1,0-1,0 0,0 0,-1 0,0 0,0 0,-1 0,0-1,0 1,0-1,-4 6,-10 12,0-1,-1-1,-5 3,20-21,-249 248,97-102,231-209,-52 39,1 2,2 0,-1 2,2 1,0 1,1 1,25-7,-36 15,0 0,-1 2,1 0,1 1,13 0,-22 2,1 0,0 1,0 0,0 1,-1 0,1 1,-1 0,0 1,10 4,-18-6,0-1,0 0,0 0,0 0,0-1,1 1,-1 0,0-1,0 1,1-1,-1 0,0 0,2 0,-3 0,0-1,0 0,0 1,0-1,0 0,0 0,0 1,0-1,0 0,0 0,0 0,-1 0,1 0,0 0,-1-1,1 1,-1 0,1 0,-1 0,1-1,-1 1,0 0,0 0,1-1,-1 1,0 0,0-1,12-119,-4 48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8.5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165 1,'27'64,"-2"1,-3 2,-3 0,0 18,-16-71,-3-12,0 0,1-1,-1 1,1 0,-1 0,1-1,-1 1,1 0,0 0,0-1,0 1,0-1,0 1,0-1,0 1,1-1,-1 0,0 0,1 1,-1-1,2 0,0 0,0-1,0 0,1 1,-1-1,0-1,1 1,-1 0,0-1,0 0,3-1,-2 2,48-10,1 3,0 2,0 3,16 2,-58 0,-1 1,1 0,-1 0,0 1,0 0,0 1,0 0,0 1,0 0,-1 1,0 0,0 0,0 1,-1 0,1 0,-1 1,-1 0,0 1,0-1,0 1,-1 1,0-1,0 1,-1 0,0 1,-1-1,2 8,10 47,-3 0,-2 0,-4 1,-3 0,-2 0,-3 10,0-56,-1 1,0-1,-1 0,-1 0,-1 0,-1 0,-1-1,0 0,-1 0,-1-1,0 0,-2 0,0-1,-9 10,10-15,0-1,-1 0,0 0,0-1,-1-1,0 0,-1 0,0-2,0 1,0-2,-1 1,0-2,0 0,0-1,0 0,-1-1,1 0,-1-2,-13 0,6-2,0 0,1-2,-1-1,1 0,0-2,1 0,0-1,0-2,-9-5,-16-12,0-2,2-2,-11-12,39 30,0 0,1-1,1 0,0-1,1-1,-6-10,15 21,0-1,0 1,0-1,1 0,0 0,0 0,1 0,0 0,0 0,0-4,1 7,0-1,0 1,1 0,-1-1,1 1,0 0,0-1,0 1,0 0,1 0,-1 0,1 0,0 0,0 0,0 0,0 1,1-1,-1 1,1-2,6-2,0 0,0 0,0 1,0 0,1 1,0-1,0 2,0 0,0 0,1 1,9-2,23-1,1 2,12 2,-37 0,55 2,-46 1,-1-2,1-1,0-1,1-2,-10-3,-17-1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31:04.4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6:02:27.5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795 4295,'-10'0,"0"2,0-1,0 2,1-1,-1 1,1 1,0-1,-6 5,3-3,0 0,0 0,0-1,0-1,-8 1,-17 1,1-2,-29-2,49-2,-1 0,1-1,-1-1,1 0,0-1,1-1,-8-3,-5-4,-1 0,0-1,1-1,-9-8,28 16,1 0,-1-1,1 0,0-1,1 0,-1 0,2 0,-1-1,1 0,1 0,-4-8,-12-32,3 0,2-1,2-1,2 0,2-1,3 0,2 0,2-1,3-22,0 12,-1 8,2 1,3-1,5-20,3-19,-5 1,-3-1,-8-68,2 10,3 54,15-93,1 85,-8 59,-2-1,-2 0,-2-7,-4-37,-1 10,4-1,8-48,1 55,3 0,20-62,-19 94,3 0,2 2,1 0,9-9,-17 28,-1 0,-1-1,-2 0,0 0,-1-1,0-7,-4 14,-1 1,-1-1,0 1,-1-1,-2 0,1 1,-2-1,0 0,-4-9,-31-143,-8-4,41 159,0 0,0-1,2 1,0-1,0 0,1 1,1-1,1 0,1-2,-1 8,2 0,-1 1,1-1,1 1,-1-1,2 1,-1 0,1 0,1 1,-1-1,1 1,1 1,0-1,5-4,28-21,2 1,0 3,24-12,-56 36,12-8,1 0,1 2,0 1,1 1,-1 1,2 2,-1 0,1 1,0 2,5 0,-9 2,0 1,0 1,0 1,0 0,-1 2,1 1,-1 0,1 2,-2 0,1 2,-1 0,2 3,1 1,0 1,-1 1,-1 1,0 1,-1 1,-1 1,-1 1,-1 0,-1 1,0 1,-2 0,0 1,-2 1,0 0,7 25,-1 5,-4 1,-1 1,3 40,8 172,-20-124,-6 0,-6 0,-25 129,-10 47,-21 127,34-289,-41 124,3-69,6-22,6 14,-27 99,65-243,-2 39,17-77,-1-1,-1 1,-1-1,-1-1,-1 1,-2 0,-4 7,1-5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6:02:28.46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66,'5'0,"20"0,12 0,8 0,11 0,1 0,6-5,0-6,-4-2,-4 2,-10-2,-13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6:02:28.9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87 1,'17'0,"1"2,0 0,-1 1,1 1,-1 1,9 4,28 11,16 12,-57-27,-7-2,1 0,-1 1,0-1,0 1,0 1,0-1,-1 1,1 0,-1 0,0 1,-3-3,0 0,0 0,0 0,-1 0,0 1,1-1,-1 1,0-1,0 1,-1-1,1 1,-1-1,0 1,0 0,0-1,0 1,-1-1,1 1,-1 0,0-1,0 1,-7 20,-1-1,-1 0,-1 0,-1-1,-1-1,-7 8,-10 13,-2-2,-25 23,6-11,-3-2,-55 40,94-80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6:02:29.6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59,'5'0,"6"-9,11-4,6 1,9 2,2 3,-1 3,-1 2,-3 1,-7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8:34.6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6:02:30.2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 0,'0'15,"0"18,0 19,-5 29,-1 15,0 11,1 1,1-8,2-11,1-17,1-19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6:02:31.1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110 1,'15'0,"-2"0,1 0,-1 0,0 2,1-1,11 5,-21-5,-1 0,0 0,1 1,-1-1,0 1,0 0,0 0,0 0,0 0,-1 1,1-1,0 1,-1-1,0 1,0 0,0 0,0 0,0 0,-1 1,1-1,-1 0,0 1,0-1,0 2,3 8,-2 0,0 0,0 1,-1-1,-1 1,0-1,-1 1,0-1,-1 0,-1 2,1-9,0 1,0 0,-1-1,0 1,0-1,0 0,-1 0,0-1,0 1,-1-1,1 1,-1-1,0-1,-1 1,1-1,-1 0,0 0,0 0,0-1,-1 0,-9 4,0 0,-1-1,0-1,0 0,0-2,0 0,-1-1,-12 0,6-1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6:02:31.83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51,'5'0,"6"0,11 0,16 0,11-5,12-1,10 0,-3-4,-3 1,-7 0,-15 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6:02:32.4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174 0,'-3'1,"0"1,1-1,0 0,-1 1,1-1,0 1,0 0,0 0,0 0,0 0,0 0,0 0,1 1,-1-1,1 0,0 1,0-1,-1 2,1-2,-22 44,2 1,3 1,1 1,3 0,-7 41,12-29,2 0,3 0,2 0,5 31,-3-86,1 17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6:02:32.7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1 167,'14'0,"39"-5,33-6,37-11,16-6,4 1,-8 0,-23 6,-20 5,-25 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1.1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31,'0'-1,"0"0,1 1,-1-1,0 0,1 0,-1 0,0 1,1-1,-1 0,1 0,-1 1,1-1,-1 0,1 1,0-1,-1 1,1-1,0 0,0 1,-1 0,1-1,0 1,0-1,0 1,0 0,24-8,-23 8,12-3,-1 1,1 1,0 0,1 1,-1 1,0 0,0 1,-1 0,1 1,1 1,35 11,-2 3,7 4,-27-11,76 30,3-4,0-5,2-5,1-5,51 2,91-7,163-14,-335-4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2.02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2119 43,'-5'0,"1"0,0-1,-1 0,1 0,0-1,0 1,-1-1,-18-6,-29-1,1 1,-52 1,-110 5,119 2,-92 6,1 7,0 9,2 7,-43 19,191-40,-307 78,328-82,1 1,0 0,0 0,0 2,1-1,-1 1,-3 4,12-7,0-1,0 1,0 0,0 0,1 0,-1 0,1 1,0-1,1 1,-1 0,1 0,0 0,0 0,0 0,1 1,0-1,0 0,0 1,0 4,3 11,0 0,1-1,1 1,1-1,1 0,0-1,6 10,8 30,-17-50,5 16,0 1,-2 1,-1 0,-1-1,0 13,-4-36,0 0,0-1,0 1,0 0,-1-1,1 1,-1 0,0-1,0 1,0-1,0 1,0-1,-1 1,1-1,-1 0,1 0,-1 0,0 0,0 0,0 0,0 0,0-1,0 1,-1-1,-3 2,0 0,0-1,0 1,0-2,-1 1,1-1,-1 0,1 0,-3 0,-42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2.4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1,'1'0,"0"0,0 1,0-1,0 0,0 1,0-1,0 1,-1 0,1-1,0 1,0 0,0 0,-1-1,1 1,0 0,-1 0,1 0,0 0,-1 0,1 0,-1 0,1 1,10 28,-9-22,185 537,-166-488,2-1,2-1,3-2,19 26,-42-70,1 0,1-1,0 1,0-2,0 1,1-1,4 3,-8-7,0-1,-1 0,1 0,0 0,0 0,0 0,0-1,0 0,0 0,0 0,1 0,-1-1,0 0,0 0,1 0,-1 0,0 0,1-1,0 0,3-2,0 1,-1-2,0 1,1-1,-2 0,1 0,0-1,-1 0,0 0,0 0,0-1,-1 0,1 0,-2-1,1 1,-1-1,1-2,9-23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2.8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1,'7'0,"9"0,9 0,-7 0,-13 0,-8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3.34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43 1,'-2'35,"-1"-1,-2 1,-5 16,2-10,1 0,2 8,3-23,1-1,2 1,0 0,2-1,5 26,-6-43,0 0,1 0,0 0,0-1,1 1,0-1,1 0,-1 0,1 0,0 0,1-1,0 0,0 0,0 0,1-1,-1 0,1-1,1 1,-1-1,2 0,2 1,0-1,1 0,0 0,0-1,0-1,0 0,0-1,0 0,1-1,-1 0,0-1,0 0,1-1,-1-1,1 0,4-2,1-1,-1-1,0-1,-1 0,0-1,0-1,-1 0,0-1,8-8,7-10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3.9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0,'3'5,"1"-1,-1 1,0 0,0 0,0 0,0 1,-1-1,0 1,1 4,1 1,30 102,-5 1,8 77,-17-80,5 0,37 101,-56-196,-5-11,0 0,0-1,1 0,0 1,0-1,0 0,0 0,1 0,-1 0,1-1,0 1,0-1,1 1,-4-4,0 0,1 0,-1 0,0 0,0 0,1 0,-1 0,0 0,0 0,1 0,-1 0,0 0,1 0,-1 0,0 0,0 0,1 0,-1 0,0 0,0 0,1 0,-1 0,0-1,0 1,1 0,-1 0,0 0,0-1,0 1,0 0,1 0,-1 0,0-1,0 1,0 0,0 0,0-1,1 1,-1 0,0 0,0-1,0 1,0 0,0 0,0-1,0 1,0 0,3-12,-1 0,0 0,-1-1,-1 1,0 0,0-4,-1 2,1 1,1 0,0-1,1 1,0 0,1-3,-1 13,-1-1,1 0,0 0,0 0,0 1,0-1,0 1,1 0,0 0,0 0,0 0,0 0,0 0,0 1,1 0,-1 0,1-1,-1 2,1-1,0 0,0 1,1 0,59-15,-47 13,0-1,0 0,-1-2,5-1,7-8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05:27:04.6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1,'7'7,"9"2,9 0,8-2,4-2,4-2,1-1,0-2,1 0,6-7,3-2,-2-1,-8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9F906F3-D12A-4D65-8B11-8A3B33AFF64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 charset="0"/>
                <a:ea typeface="Arial" pitchFamily="1" charset="0"/>
                <a:cs typeface="Arial" pitchFamily="1" charset="0"/>
              </a:defRPr>
            </a:lvl1pPr>
          </a:lstStyle>
          <a:p>
            <a:pPr>
              <a:defRPr/>
            </a:pPr>
            <a:endParaRPr lang="en-US"/>
          </a:p>
        </p:txBody>
      </p:sp>
      <p:sp>
        <p:nvSpPr>
          <p:cNvPr id="81923" name="Rectangle 3">
            <a:extLst>
              <a:ext uri="{FF2B5EF4-FFF2-40B4-BE49-F238E27FC236}">
                <a16:creationId xmlns:a16="http://schemas.microsoft.com/office/drawing/2014/main" id="{4B63096F-0410-40A6-83ED-7AD04CA5C81B}"/>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C7E99F5F-3D6D-425C-96BD-74EC96BC540F}" type="datetime1">
              <a:rPr lang="en-US" altLang="en-US"/>
              <a:pPr>
                <a:defRPr/>
              </a:pPr>
              <a:t>6/19/2020</a:t>
            </a:fld>
            <a:endParaRPr lang="en-US" altLang="en-US"/>
          </a:p>
        </p:txBody>
      </p:sp>
      <p:sp>
        <p:nvSpPr>
          <p:cNvPr id="122884" name="Rectangle 4">
            <a:extLst>
              <a:ext uri="{FF2B5EF4-FFF2-40B4-BE49-F238E27FC236}">
                <a16:creationId xmlns:a16="http://schemas.microsoft.com/office/drawing/2014/main" id="{65A20A29-2E6D-46EB-B420-7A35BAD7C7C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5" name="Rectangle 5">
            <a:extLst>
              <a:ext uri="{FF2B5EF4-FFF2-40B4-BE49-F238E27FC236}">
                <a16:creationId xmlns:a16="http://schemas.microsoft.com/office/drawing/2014/main" id="{DCE7C53C-F8B1-4416-BDA5-F58DB650E1AD}"/>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6">
            <a:extLst>
              <a:ext uri="{FF2B5EF4-FFF2-40B4-BE49-F238E27FC236}">
                <a16:creationId xmlns:a16="http://schemas.microsoft.com/office/drawing/2014/main" id="{FCE26E8F-F984-46EE-BFBF-1E34A5E24AFB}"/>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 charset="0"/>
                <a:ea typeface="Arial" pitchFamily="1" charset="0"/>
                <a:cs typeface="Arial" pitchFamily="1" charset="0"/>
              </a:defRPr>
            </a:lvl1pPr>
          </a:lstStyle>
          <a:p>
            <a:pPr>
              <a:defRPr/>
            </a:pPr>
            <a:endParaRPr lang="en-US"/>
          </a:p>
        </p:txBody>
      </p:sp>
      <p:sp>
        <p:nvSpPr>
          <p:cNvPr id="81927" name="Rectangle 7">
            <a:extLst>
              <a:ext uri="{FF2B5EF4-FFF2-40B4-BE49-F238E27FC236}">
                <a16:creationId xmlns:a16="http://schemas.microsoft.com/office/drawing/2014/main" id="{A3571B19-7E89-441D-BD45-BBF429E3A9B7}"/>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AE75093D-CEBD-4CE6-9F61-3BB45AD694CD}"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28"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pitchFamily="2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Calibri" pitchFamily="2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Calibri" pitchFamily="2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Calibri" pitchFamily="2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Amino_alcoho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cbi.nlm.nih.gov/books/n/stryer/A5607/def-item/A560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hydrogen-bon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ipidhome.co.uk/lipids/sphingo/ceramide/index.htm"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lipidhome.co.uk/lipids/sphingo/cer-1-p/index.htm" TargetMode="External"/><Relationship Id="rId4" Type="http://schemas.openxmlformats.org/officeDocument/2006/relationships/hyperlink" Target="https://www.lipidhome.co.uk/lipids/sphingo/lcb/index.ht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Cell_signaling"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en.wikipedia.org/wiki/Phosphatidylcholine#cite_note-pmid1883207-3" TargetMode="External"/><Relationship Id="rId4" Type="http://schemas.openxmlformats.org/officeDocument/2006/relationships/hyperlink" Target="https://en.wikipedia.org/wiki/Phosphatidylcholine_transfer_protei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ko.wikipedia.org/wiki/%EA%B3%A8%EC%A7%80%EC%B2%B4" TargetMode="External"/><Relationship Id="rId3" Type="http://schemas.openxmlformats.org/officeDocument/2006/relationships/hyperlink" Target="https://ko.wikipedia.org/wiki/%EC%8B%A0%ED%98%B8_%EC%A0%84%EB%8B%AC" TargetMode="External"/><Relationship Id="rId7" Type="http://schemas.openxmlformats.org/officeDocument/2006/relationships/hyperlink" Target="https://ko.wikipedia.org/wiki/%EC%84%B8%ED%8F%AC_%ED%95%B5"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ko.wikipedia.org/wiki/%EC%84%B8%ED%8F%AC%EC%A7%88" TargetMode="External"/><Relationship Id="rId5" Type="http://schemas.openxmlformats.org/officeDocument/2006/relationships/hyperlink" Target="https://ko.wikipedia.org/wiki/%EC%9B%90%ED%98%95%EC%A7%88%EB%A7%89" TargetMode="External"/><Relationship Id="rId10" Type="http://schemas.openxmlformats.org/officeDocument/2006/relationships/hyperlink" Target="https://ko.wikipedia.org/wiki/%EB%AF%B8%ED%86%A0%EC%BD%98%EB%93%9C%EB%A6%AC%EC%95%84" TargetMode="External"/><Relationship Id="rId4" Type="http://schemas.openxmlformats.org/officeDocument/2006/relationships/hyperlink" Target="https://ko.wikipedia.org/w/index.php?title=%EB%8B%A8%EB%B0%B1%EC%A7%88_%EB%B3%B5%ED%95%A9%EC%B2%B4&amp;action=edit&amp;redlink=1" TargetMode="External"/><Relationship Id="rId9" Type="http://schemas.openxmlformats.org/officeDocument/2006/relationships/hyperlink" Target="https://ko.wikipedia.org/wiki/%EC%97%94%EB%8F%84%EC%86%9C"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erin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Threonin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40701122-1AE7-49CC-B17C-04B3AC8AD671}"/>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9537A29-EB25-4AD2-B2E1-E8775114AB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On March 20, 1995, during the morning rush hour in the Tokyo Subway system, one of the busiest in the world, a religious cult released a chemical called Sarin into the air. The attack was coordinated between multiple subway stations, and before long thousands of people were finding it difficult to breathe. Although only eight people died in the attack, hundreds were seriously injured. Sarin is a type of </a:t>
            </a:r>
            <a:r>
              <a:rPr lang="en-US" altLang="en-US" b="1" dirty="0">
                <a:latin typeface="Calibri" panose="020F0502020204030204" pitchFamily="34" charset="0"/>
              </a:rPr>
              <a:t>nerve gas</a:t>
            </a:r>
            <a:r>
              <a:rPr lang="en-US" altLang="en-US" dirty="0">
                <a:latin typeface="Calibri" panose="020F0502020204030204" pitchFamily="34" charset="0"/>
              </a:rPr>
              <a:t>—a chemical weapon produced by the Nazis that is designed to interfere with the nervous system. After world war II, both the United States and the Soviet Union produced massive stockpiles of sarin and other nerve gases, and while these weapons were not used on a global scale, nerve gas was used by Iraqi armed forces in an attack on the Kurdish city of Halabja in 1988, as well as in the Iran–Iraq war. The sarin molecule is small but deadly, and it works by poisoning an enzyme that degrades chemical signals used by nerves to activate muscle cells. Sarin victims die because the muscles used for breathing become paralyzed. In this chapter we will learn how proteins in the cell membrane convert chemical signals to electrical signals that are required for many physiological activities.</a:t>
            </a:r>
          </a:p>
          <a:p>
            <a:endParaRPr lang="en-US" altLang="en-US"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B55491E5-81A3-4830-A047-B0DF808E1546}"/>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28ABA784-0619-4322-892E-01EF724765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Calibri" panose="020F0502020204030204" pitchFamily="34" charset="0"/>
              </a:rPr>
              <a:t>이들도 다 </a:t>
            </a:r>
            <a:r>
              <a:rPr lang="en-US" altLang="ko-KR" dirty="0">
                <a:latin typeface="Calibri" panose="020F0502020204030204" pitchFamily="34" charset="0"/>
              </a:rPr>
              <a:t>amphipathic </a:t>
            </a:r>
            <a:r>
              <a:rPr lang="ko-KR" altLang="en-US" dirty="0">
                <a:latin typeface="Calibri" panose="020F0502020204030204" pitchFamily="34" charset="0"/>
              </a:rPr>
              <a:t>한 성질을 가지고 있음</a:t>
            </a:r>
            <a:endParaRPr lang="en-US" altLang="ko-KR" dirty="0">
              <a:latin typeface="Calibri" panose="020F0502020204030204" pitchFamily="34" charset="0"/>
            </a:endParaRP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ko-KR" dirty="0">
                <a:latin typeface="Calibri" panose="020F0502020204030204" pitchFamily="34" charset="0"/>
              </a:rPr>
              <a:t>Sphingolipid = sphingosine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18-carbon </a:t>
            </a:r>
            <a:r>
              <a:rPr lang="en-US" altLang="ko-KR"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3" tooltip="Amino alcohol"/>
              </a:rPr>
              <a:t>amino alcohol</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with an unsaturated hydrocarbon chain,</a:t>
            </a:r>
            <a:r>
              <a:rPr lang="en-US" altLang="ko-KR" dirty="0">
                <a:latin typeface="Calibri" panose="020F0502020204030204" pitchFamily="34" charset="0"/>
              </a:rPr>
              <a:t>) + FA</a:t>
            </a:r>
            <a:endParaRPr lang="en-US" altLang="en-US" dirty="0">
              <a:latin typeface="Calibri" panose="020F0502020204030204" pitchFamily="34" charset="0"/>
            </a:endParaRPr>
          </a:p>
          <a:p>
            <a:endParaRPr lang="en-US" altLang="en-US" dirty="0">
              <a:latin typeface="Calibri" panose="020F0502020204030204" pitchFamily="34" charset="0"/>
            </a:endParaRPr>
          </a:p>
          <a:p>
            <a:r>
              <a:rPr lang="ko-KR" altLang="en-US" dirty="0">
                <a:latin typeface="Calibri" panose="020F0502020204030204" pitchFamily="34" charset="0"/>
              </a:rPr>
              <a:t>이 중 </a:t>
            </a:r>
            <a:r>
              <a:rPr lang="en-US" altLang="ko-KR" dirty="0">
                <a:latin typeface="Calibri" panose="020F0502020204030204" pitchFamily="34" charset="0"/>
              </a:rPr>
              <a:t>cholesterol </a:t>
            </a:r>
            <a:r>
              <a:rPr lang="ko-KR" altLang="en-US" dirty="0">
                <a:latin typeface="Calibri" panose="020F0502020204030204" pitchFamily="34" charset="0"/>
              </a:rPr>
              <a:t>은 동물의 </a:t>
            </a:r>
            <a:r>
              <a:rPr lang="en-US" altLang="ko-KR" dirty="0">
                <a:latin typeface="Calibri" panose="020F0502020204030204" pitchFamily="34" charset="0"/>
              </a:rPr>
              <a:t>membrane </a:t>
            </a:r>
            <a:r>
              <a:rPr lang="ko-KR" altLang="en-US" dirty="0">
                <a:latin typeface="Calibri" panose="020F0502020204030204" pitchFamily="34" charset="0"/>
              </a:rPr>
              <a:t>에서만 발견된다</a:t>
            </a:r>
            <a:r>
              <a:rPr lang="en-US" altLang="ko-KR" dirty="0">
                <a:latin typeface="Calibri" panose="020F0502020204030204" pitchFamily="34" charset="0"/>
              </a:rPr>
              <a:t>. (4</a:t>
            </a:r>
            <a:r>
              <a:rPr lang="ko-KR" altLang="en-US" dirty="0">
                <a:latin typeface="Calibri" panose="020F0502020204030204" pitchFamily="34" charset="0"/>
              </a:rPr>
              <a:t>개의 </a:t>
            </a:r>
            <a:r>
              <a:rPr lang="en-US" altLang="ko-KR" dirty="0">
                <a:latin typeface="Calibri" panose="020F0502020204030204" pitchFamily="34" charset="0"/>
              </a:rPr>
              <a:t>ring </a:t>
            </a:r>
            <a:r>
              <a:rPr lang="ko-KR" altLang="en-US" dirty="0">
                <a:latin typeface="Calibri" panose="020F0502020204030204" pitchFamily="34" charset="0"/>
              </a:rPr>
              <a:t>구조로 이뤄짐</a:t>
            </a:r>
            <a:r>
              <a:rPr lang="en-US" altLang="ko-KR" dirty="0">
                <a:latin typeface="Calibri" panose="020F0502020204030204" pitchFamily="34" charset="0"/>
              </a:rPr>
              <a:t>)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측면에서 보면 평평한 </a:t>
            </a:r>
            <a:r>
              <a:rPr lang="en-US" altLang="ko-KR" dirty="0">
                <a:latin typeface="Calibri" panose="020F0502020204030204" pitchFamily="34" charset="0"/>
                <a:sym typeface="Wingdings" panose="05000000000000000000" pitchFamily="2" charset="2"/>
              </a:rPr>
              <a:t>flat</a:t>
            </a:r>
            <a:r>
              <a:rPr lang="ko-KR" altLang="en-US" dirty="0">
                <a:latin typeface="Calibri" panose="020F0502020204030204" pitchFamily="34" charset="0"/>
                <a:sym typeface="Wingdings" panose="05000000000000000000" pitchFamily="2" charset="2"/>
              </a:rPr>
              <a:t>한 판 모양임</a:t>
            </a:r>
            <a:r>
              <a:rPr lang="en-US" altLang="ko-KR" dirty="0">
                <a:latin typeface="Calibri" panose="020F0502020204030204" pitchFamily="34" charset="0"/>
                <a:sym typeface="Wingdings" panose="05000000000000000000" pitchFamily="2" charset="2"/>
              </a:rPr>
              <a:t>.</a:t>
            </a:r>
          </a:p>
          <a:p>
            <a:r>
              <a:rPr lang="en-US" altLang="ko-KR" dirty="0">
                <a:latin typeface="Calibri" panose="020F0502020204030204" pitchFamily="34" charset="0"/>
              </a:rPr>
              <a:t>Cholesterol</a:t>
            </a:r>
            <a:r>
              <a:rPr lang="ko-KR" altLang="en-US" dirty="0">
                <a:latin typeface="Calibri" panose="020F0502020204030204" pitchFamily="34" charset="0"/>
              </a:rPr>
              <a:t>이 많이 존재할수록 </a:t>
            </a:r>
            <a:r>
              <a:rPr lang="en-US" altLang="ko-KR" dirty="0">
                <a:latin typeface="Calibri" panose="020F0502020204030204" pitchFamily="34" charset="0"/>
              </a:rPr>
              <a:t>Membrane</a:t>
            </a:r>
            <a:r>
              <a:rPr lang="ko-KR" altLang="en-US" dirty="0">
                <a:latin typeface="Calibri" panose="020F0502020204030204" pitchFamily="34" charset="0"/>
              </a:rPr>
              <a:t>의 </a:t>
            </a:r>
            <a:r>
              <a:rPr lang="en-US" altLang="ko-KR" dirty="0">
                <a:latin typeface="Calibri" panose="020F0502020204030204" pitchFamily="34" charset="0"/>
              </a:rPr>
              <a:t>fluidity </a:t>
            </a:r>
            <a:r>
              <a:rPr lang="ko-KR" altLang="en-US" dirty="0">
                <a:latin typeface="Calibri" panose="020F0502020204030204" pitchFamily="34" charset="0"/>
              </a:rPr>
              <a:t>가 떨어짐</a:t>
            </a:r>
            <a:r>
              <a:rPr lang="en-US" altLang="ko-KR" dirty="0">
                <a:latin typeface="Calibri" panose="020F0502020204030204" pitchFamily="34" charset="0"/>
              </a:rPr>
              <a:t>. (</a:t>
            </a:r>
            <a:r>
              <a:rPr lang="ko-KR" altLang="en-US" dirty="0">
                <a:latin typeface="Calibri" panose="020F0502020204030204" pitchFamily="34" charset="0"/>
              </a:rPr>
              <a:t>움직이는데 </a:t>
            </a:r>
            <a:r>
              <a:rPr lang="ko-KR" altLang="en-US" dirty="0" err="1">
                <a:latin typeface="Calibri" panose="020F0502020204030204" pitchFamily="34" charset="0"/>
              </a:rPr>
              <a:t>걸리적</a:t>
            </a:r>
            <a:r>
              <a:rPr lang="en-US" altLang="ko-KR" dirty="0">
                <a:latin typeface="Calibri" panose="020F0502020204030204" pitchFamily="34" charset="0"/>
              </a:rPr>
              <a:t>)</a:t>
            </a:r>
            <a:endParaRPr lang="en-US" altLang="en-US"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81C8F9D9-9FA5-4005-8C24-F5BBF5D582A7}"/>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EC05F811-76D1-487D-88B1-2DA355226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8.6a, b</a:t>
            </a:r>
          </a:p>
          <a:p>
            <a:r>
              <a:rPr lang="en-US" altLang="en-US" b="1" dirty="0">
                <a:latin typeface="Calibri" panose="020F0502020204030204" pitchFamily="34" charset="0"/>
              </a:rPr>
              <a:t>The chemical structure of membrane lipids.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The structures of </a:t>
            </a:r>
            <a:r>
              <a:rPr lang="en-US" altLang="en-US" dirty="0" err="1">
                <a:latin typeface="Calibri" panose="020F0502020204030204" pitchFamily="34" charset="0"/>
              </a:rPr>
              <a:t>phosphoglycerides</a:t>
            </a:r>
            <a:r>
              <a:rPr lang="en-US" altLang="en-US" dirty="0">
                <a:latin typeface="Calibri" panose="020F0502020204030204" pitchFamily="34" charset="0"/>
              </a:rPr>
              <a:t>. (</a:t>
            </a:r>
            <a:r>
              <a:rPr lang="en-US" altLang="en-US" b="1" dirty="0">
                <a:latin typeface="Calibri" panose="020F0502020204030204" pitchFamily="34" charset="0"/>
              </a:rPr>
              <a:t>B</a:t>
            </a:r>
            <a:r>
              <a:rPr lang="en-US" altLang="en-US" dirty="0">
                <a:latin typeface="Calibri" panose="020F0502020204030204" pitchFamily="34" charset="0"/>
              </a:rPr>
              <a:t>) The structures of sphingolipids. Sphingomyelin is a phospholipid; cerebrosides and gangliosides are glycolipids. A third membrane lipid is cholesterol. (R= fatty acyl chain).</a:t>
            </a:r>
          </a:p>
          <a:p>
            <a:endParaRPr lang="en-US" altLang="en-US" dirty="0">
              <a:latin typeface="Calibri" panose="020F0502020204030204" pitchFamily="34" charset="0"/>
            </a:endParaRPr>
          </a:p>
          <a:p>
            <a:r>
              <a:rPr lang="en-US" altLang="ko-KR" dirty="0">
                <a:latin typeface="Calibri" panose="020F0502020204030204" pitchFamily="34" charset="0"/>
              </a:rPr>
              <a:t>Diglyceride : 2</a:t>
            </a:r>
            <a:r>
              <a:rPr lang="ko-KR" altLang="en-US" dirty="0">
                <a:latin typeface="Calibri" panose="020F0502020204030204" pitchFamily="34" charset="0"/>
              </a:rPr>
              <a:t>개 </a:t>
            </a:r>
            <a:r>
              <a:rPr lang="en-US" altLang="ko-KR" dirty="0">
                <a:latin typeface="Calibri" panose="020F0502020204030204" pitchFamily="34" charset="0"/>
              </a:rPr>
              <a:t>FA</a:t>
            </a:r>
            <a:r>
              <a:rPr lang="ko-KR" altLang="en-US" dirty="0">
                <a:latin typeface="Calibri" panose="020F0502020204030204" pitchFamily="34" charset="0"/>
              </a:rPr>
              <a:t>가 </a:t>
            </a:r>
            <a:r>
              <a:rPr lang="en-US" altLang="ko-KR" dirty="0">
                <a:latin typeface="Calibri" panose="020F0502020204030204" pitchFamily="34" charset="0"/>
              </a:rPr>
              <a:t>ester linkage </a:t>
            </a:r>
            <a:r>
              <a:rPr lang="ko-KR" altLang="en-US" dirty="0">
                <a:latin typeface="Calibri" panose="020F0502020204030204" pitchFamily="34" charset="0"/>
              </a:rPr>
              <a:t>되어있는 글리세롤 화합물</a:t>
            </a:r>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ko-KR" dirty="0">
                <a:latin typeface="Calibri" panose="020F0502020204030204" pitchFamily="34" charset="0"/>
              </a:rPr>
              <a:t>3</a:t>
            </a:r>
            <a:r>
              <a:rPr lang="ko-KR" altLang="en-US" dirty="0">
                <a:latin typeface="Calibri" panose="020F0502020204030204" pitchFamily="34" charset="0"/>
              </a:rPr>
              <a:t>번 </a:t>
            </a:r>
            <a:r>
              <a:rPr lang="en-US" altLang="ko-KR" dirty="0">
                <a:latin typeface="Calibri" panose="020F0502020204030204" pitchFamily="34" charset="0"/>
              </a:rPr>
              <a:t>carbon –oh</a:t>
            </a:r>
            <a:r>
              <a:rPr lang="ko-KR" altLang="en-US" dirty="0">
                <a:latin typeface="Calibri" panose="020F0502020204030204" pitchFamily="34" charset="0"/>
              </a:rPr>
              <a:t>에 </a:t>
            </a:r>
            <a:r>
              <a:rPr lang="en-US" altLang="ko-KR" dirty="0">
                <a:latin typeface="Calibri" panose="020F0502020204030204" pitchFamily="34" charset="0"/>
              </a:rPr>
              <a:t>phosphate </a:t>
            </a:r>
            <a:r>
              <a:rPr lang="ko-KR" altLang="en-US" dirty="0">
                <a:latin typeface="Calibri" panose="020F0502020204030204" pitchFamily="34" charset="0"/>
              </a:rPr>
              <a:t>결합</a:t>
            </a:r>
            <a:endParaRPr lang="en-US" altLang="ko-KR" dirty="0">
              <a:latin typeface="Calibri" panose="020F0502020204030204" pitchFamily="34" charset="0"/>
            </a:endParaRPr>
          </a:p>
          <a:p>
            <a:r>
              <a:rPr lang="en-US" altLang="ko-KR" dirty="0">
                <a:latin typeface="Calibri" panose="020F0502020204030204" pitchFamily="34" charset="0"/>
              </a:rPr>
              <a:t>Phosphate</a:t>
            </a:r>
            <a:r>
              <a:rPr lang="ko-KR" altLang="en-US" dirty="0">
                <a:latin typeface="Calibri" panose="020F0502020204030204" pitchFamily="34" charset="0"/>
              </a:rPr>
              <a:t>와 </a:t>
            </a:r>
            <a:r>
              <a:rPr lang="en-US" altLang="ko-KR" dirty="0">
                <a:latin typeface="Calibri" panose="020F0502020204030204" pitchFamily="34" charset="0"/>
              </a:rPr>
              <a:t>hydrophilic </a:t>
            </a:r>
            <a:r>
              <a:rPr lang="ko-KR" altLang="en-US" dirty="0">
                <a:latin typeface="Calibri" panose="020F0502020204030204" pitchFamily="34" charset="0"/>
              </a:rPr>
              <a:t>한 물질이 와서 결합</a:t>
            </a:r>
            <a:r>
              <a:rPr lang="en-US" altLang="ko-KR" dirty="0">
                <a:latin typeface="Calibri" panose="020F0502020204030204" pitchFamily="34" charset="0"/>
              </a:rPr>
              <a:t>. </a:t>
            </a:r>
            <a:r>
              <a:rPr lang="en-US" altLang="ko-KR" dirty="0">
                <a:latin typeface="Calibri" panose="020F0502020204030204" pitchFamily="34" charset="0"/>
                <a:sym typeface="Wingdings" panose="05000000000000000000" pitchFamily="2" charset="2"/>
              </a:rPr>
              <a:t></a:t>
            </a:r>
            <a:r>
              <a:rPr lang="en-US" altLang="ko-KR" dirty="0">
                <a:latin typeface="Calibri" panose="020F0502020204030204" pitchFamily="34" charset="0"/>
              </a:rPr>
              <a:t> </a:t>
            </a:r>
            <a:r>
              <a:rPr lang="ko-KR" altLang="en-US" dirty="0">
                <a:latin typeface="Calibri" panose="020F0502020204030204" pitchFamily="34" charset="0"/>
              </a:rPr>
              <a:t>둘을 합쳐서 </a:t>
            </a:r>
            <a:r>
              <a:rPr lang="en-US" altLang="ko-KR" dirty="0">
                <a:latin typeface="Calibri" panose="020F0502020204030204" pitchFamily="34" charset="0"/>
              </a:rPr>
              <a:t>head group </a:t>
            </a:r>
            <a:r>
              <a:rPr lang="ko-KR" altLang="en-US" dirty="0">
                <a:latin typeface="Calibri" panose="020F0502020204030204" pitchFamily="34" charset="0"/>
              </a:rPr>
              <a:t>이라고 함</a:t>
            </a:r>
            <a:r>
              <a:rPr lang="en-US" altLang="ko-KR" dirty="0">
                <a:latin typeface="Calibri" panose="020F0502020204030204" pitchFamily="34" charset="0"/>
              </a:rPr>
              <a:t>.</a:t>
            </a:r>
          </a:p>
          <a:p>
            <a:endParaRPr lang="en-US" altLang="ko-KR" dirty="0">
              <a:latin typeface="Calibri" panose="020F0502020204030204" pitchFamily="34" charset="0"/>
            </a:endParaRPr>
          </a:p>
          <a:p>
            <a:r>
              <a:rPr lang="en-US" altLang="ko-KR" dirty="0">
                <a:latin typeface="Calibri" panose="020F0502020204030204" pitchFamily="34" charset="0"/>
              </a:rPr>
              <a:t>FA </a:t>
            </a:r>
            <a:r>
              <a:rPr lang="ko-KR" altLang="en-US" dirty="0">
                <a:latin typeface="Calibri" panose="020F0502020204030204" pitchFamily="34" charset="0"/>
              </a:rPr>
              <a:t>가 </a:t>
            </a:r>
            <a:r>
              <a:rPr lang="en-US" altLang="ko-KR" dirty="0">
                <a:latin typeface="Calibri" panose="020F0502020204030204" pitchFamily="34" charset="0"/>
              </a:rPr>
              <a:t>saturated </a:t>
            </a:r>
            <a:r>
              <a:rPr lang="ko-KR" altLang="en-US" dirty="0">
                <a:latin typeface="Calibri" panose="020F0502020204030204" pitchFamily="34" charset="0"/>
              </a:rPr>
              <a:t>되어있냐 </a:t>
            </a:r>
            <a:r>
              <a:rPr lang="en-US" altLang="ko-KR" dirty="0">
                <a:latin typeface="Calibri" panose="020F0502020204030204" pitchFamily="34" charset="0"/>
              </a:rPr>
              <a:t>unsaturated </a:t>
            </a:r>
            <a:r>
              <a:rPr lang="ko-KR" altLang="en-US" dirty="0">
                <a:latin typeface="Calibri" panose="020F0502020204030204" pitchFamily="34" charset="0"/>
              </a:rPr>
              <a:t>되어있냐 </a:t>
            </a:r>
            <a:r>
              <a:rPr lang="en-US" altLang="ko-KR" dirty="0">
                <a:latin typeface="Calibri" panose="020F0502020204030204" pitchFamily="34" charset="0"/>
              </a:rPr>
              <a:t>|| </a:t>
            </a:r>
            <a:r>
              <a:rPr lang="ko-KR" altLang="en-US" dirty="0">
                <a:latin typeface="Calibri" panose="020F0502020204030204" pitchFamily="34" charset="0"/>
              </a:rPr>
              <a:t>만약 </a:t>
            </a:r>
            <a:r>
              <a:rPr lang="en-US" altLang="ko-KR" dirty="0">
                <a:latin typeface="Calibri" panose="020F0502020204030204" pitchFamily="34" charset="0"/>
              </a:rPr>
              <a:t>unsaturated form </a:t>
            </a:r>
            <a:r>
              <a:rPr lang="ko-KR" altLang="en-US" dirty="0">
                <a:latin typeface="Calibri" panose="020F0502020204030204" pitchFamily="34" charset="0"/>
              </a:rPr>
              <a:t>이면 </a:t>
            </a:r>
            <a:r>
              <a:rPr lang="en-US" altLang="ko-KR" dirty="0">
                <a:latin typeface="Calibri" panose="020F0502020204030204" pitchFamily="34" charset="0"/>
              </a:rPr>
              <a:t>cis form </a:t>
            </a:r>
            <a:r>
              <a:rPr lang="ko-KR" altLang="en-US" dirty="0">
                <a:latin typeface="Calibri" panose="020F0502020204030204" pitchFamily="34" charset="0"/>
              </a:rPr>
              <a:t>이냐 </a:t>
            </a:r>
            <a:r>
              <a:rPr lang="en-US" altLang="ko-KR" dirty="0">
                <a:latin typeface="Calibri" panose="020F0502020204030204" pitchFamily="34" charset="0"/>
              </a:rPr>
              <a:t>trans form </a:t>
            </a:r>
            <a:r>
              <a:rPr lang="ko-KR" altLang="en-US" dirty="0">
                <a:latin typeface="Calibri" panose="020F0502020204030204" pitchFamily="34" charset="0"/>
              </a:rPr>
              <a:t>이냐</a:t>
            </a:r>
            <a:endParaRPr lang="en-US" altLang="ko-KR" dirty="0">
              <a:latin typeface="Calibri" panose="020F0502020204030204" pitchFamily="34" charset="0"/>
            </a:endParaRPr>
          </a:p>
          <a:p>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꺾인 부분이 많으면 </a:t>
            </a:r>
            <a:r>
              <a:rPr lang="en-US" altLang="ko-KR" dirty="0">
                <a:latin typeface="Calibri" panose="020F0502020204030204" pitchFamily="34" charset="0"/>
                <a:sym typeface="Wingdings" panose="05000000000000000000" pitchFamily="2" charset="2"/>
              </a:rPr>
              <a:t>fluidity </a:t>
            </a:r>
            <a:r>
              <a:rPr lang="ko-KR" altLang="en-US" dirty="0">
                <a:latin typeface="Calibri" panose="020F0502020204030204" pitchFamily="34" charset="0"/>
                <a:sym typeface="Wingdings" panose="05000000000000000000" pitchFamily="2" charset="2"/>
              </a:rPr>
              <a:t>는 증가하지</a:t>
            </a:r>
            <a:r>
              <a:rPr lang="en-US" altLang="ko-KR" dirty="0">
                <a:latin typeface="Calibri" panose="020F0502020204030204" pitchFamily="34" charset="0"/>
                <a:sym typeface="Wingdings" panose="05000000000000000000" pitchFamily="2" charset="2"/>
              </a:rPr>
              <a:t>.</a:t>
            </a:r>
            <a:endParaRPr lang="en-US" altLang="ko-KR" dirty="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2588F62B-0562-472E-9D52-5CABF2F8A388}"/>
              </a:ext>
            </a:extLst>
          </p:cNvPr>
          <p:cNvSpPr>
            <a:spLocks noGrp="1" noRot="1" noChangeAspect="1" noChangeArrowheads="1" noTextEdit="1"/>
          </p:cNvSpPr>
          <p:nvPr>
            <p:ph type="sldImg"/>
          </p:nvPr>
        </p:nvSpPr>
        <p:spPr>
          <a:ln/>
        </p:spPr>
      </p:sp>
      <p:sp>
        <p:nvSpPr>
          <p:cNvPr id="135171" name="Rectangle 3">
            <a:extLst>
              <a:ext uri="{FF2B5EF4-FFF2-40B4-BE49-F238E27FC236}">
                <a16:creationId xmlns:a16="http://schemas.microsoft.com/office/drawing/2014/main" id="{0974298F-2B4A-45A7-9F74-B5E448A3B4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8.6a, b</a:t>
            </a:r>
          </a:p>
          <a:p>
            <a:r>
              <a:rPr lang="en-US" altLang="en-US" b="1" dirty="0">
                <a:latin typeface="Calibri" panose="020F0502020204030204" pitchFamily="34" charset="0"/>
              </a:rPr>
              <a:t>The chemical structure of membrane lipids.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The structures of </a:t>
            </a:r>
            <a:r>
              <a:rPr lang="en-US" altLang="en-US" dirty="0" err="1">
                <a:latin typeface="Calibri" panose="020F0502020204030204" pitchFamily="34" charset="0"/>
              </a:rPr>
              <a:t>phosphoglycerides</a:t>
            </a:r>
            <a:r>
              <a:rPr lang="en-US" altLang="en-US" dirty="0">
                <a:latin typeface="Calibri" panose="020F0502020204030204" pitchFamily="34" charset="0"/>
              </a:rPr>
              <a:t>. (</a:t>
            </a:r>
            <a:r>
              <a:rPr lang="en-US" altLang="en-US" b="1" dirty="0">
                <a:latin typeface="Calibri" panose="020F0502020204030204" pitchFamily="34" charset="0"/>
              </a:rPr>
              <a:t>B</a:t>
            </a:r>
            <a:r>
              <a:rPr lang="en-US" altLang="en-US" dirty="0">
                <a:latin typeface="Calibri" panose="020F0502020204030204" pitchFamily="34" charset="0"/>
              </a:rPr>
              <a:t>) The structures of sphingolipids. Sphingomyelin is a phospholipid; cerebrosides and gangliosides are glycolipids. A third membrane lipid is cholesterol. (R= fatty acyl chain).</a:t>
            </a:r>
          </a:p>
          <a:p>
            <a:endParaRPr lang="en-US" altLang="en-US" dirty="0">
              <a:latin typeface="Calibri" panose="020F0502020204030204" pitchFamily="34" charset="0"/>
            </a:endParaRPr>
          </a:p>
          <a:p>
            <a:r>
              <a:rPr lang="en-US" altLang="ko-KR" dirty="0">
                <a:latin typeface="Calibri" panose="020F0502020204030204" pitchFamily="34" charset="0"/>
              </a:rPr>
              <a:t>Acyl group :        O</a:t>
            </a:r>
          </a:p>
          <a:p>
            <a:r>
              <a:rPr lang="en-US" altLang="ko-KR" dirty="0">
                <a:latin typeface="Calibri" panose="020F0502020204030204" pitchFamily="34" charset="0"/>
              </a:rPr>
              <a:t>	     ||</a:t>
            </a:r>
          </a:p>
          <a:p>
            <a:r>
              <a:rPr lang="en-US" altLang="ko-KR" dirty="0">
                <a:latin typeface="Calibri" panose="020F0502020204030204" pitchFamily="34" charset="0"/>
              </a:rPr>
              <a:t>	     C</a:t>
            </a:r>
          </a:p>
          <a:p>
            <a:r>
              <a:rPr lang="en-US" altLang="ko-KR" dirty="0">
                <a:latin typeface="Calibri" panose="020F0502020204030204" pitchFamily="34" charset="0"/>
              </a:rPr>
              <a:t>   	 R-|  |-R</a:t>
            </a:r>
          </a:p>
          <a:p>
            <a:endParaRPr lang="en-US" altLang="ko-KR" dirty="0">
              <a:latin typeface="Calibri" panose="020F0502020204030204" pitchFamily="34" charset="0"/>
            </a:endParaRPr>
          </a:p>
          <a:p>
            <a:endParaRPr lang="en-US" altLang="ko-KR" dirty="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The platform on which phospholipids are built may be </a:t>
            </a:r>
            <a:r>
              <a:rPr lang="en-US" altLang="ko-KR" sz="1200" b="0" i="1" kern="1200" dirty="0">
                <a:solidFill>
                  <a:schemeClr val="tx1"/>
                </a:solidFill>
                <a:effectLst/>
                <a:latin typeface="Calibri" pitchFamily="28" charset="0"/>
                <a:ea typeface="MS PGothic" panose="020B0600070205080204" pitchFamily="34" charset="-128"/>
                <a:cs typeface="ＭＳ Ｐゴシック" charset="-128"/>
              </a:rPr>
              <a:t>glycerol</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 3- carbon alcohol, or </a:t>
            </a:r>
            <a:r>
              <a:rPr lang="en-US" altLang="ko-KR" sz="1200" b="0" i="1" kern="1200" dirty="0">
                <a:solidFill>
                  <a:schemeClr val="tx1"/>
                </a:solidFill>
                <a:effectLst/>
                <a:latin typeface="Calibri" pitchFamily="28" charset="0"/>
                <a:ea typeface="MS PGothic" panose="020B0600070205080204" pitchFamily="34" charset="-128"/>
                <a:cs typeface="ＭＳ Ｐゴシック" charset="-128"/>
              </a:rPr>
              <a:t>sphingosine</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 more complex alcohol. Phospholipids derived from glycerol are called </a:t>
            </a:r>
            <a:r>
              <a:rPr lang="en-US" altLang="ko-KR" sz="1200" b="0" i="1" kern="1200" dirty="0" err="1">
                <a:solidFill>
                  <a:schemeClr val="tx1"/>
                </a:solidFill>
                <a:effectLst/>
                <a:latin typeface="Calibri" pitchFamily="28" charset="0"/>
                <a:ea typeface="MS PGothic" panose="020B0600070205080204" pitchFamily="34" charset="-128"/>
                <a:cs typeface="ＭＳ Ｐゴシック" charset="-128"/>
              </a:rPr>
              <a:t>phosphoglycerides</a:t>
            </a:r>
            <a:r>
              <a:rPr lang="en-US" altLang="ko-KR" sz="1200" b="0" i="1" kern="1200" dirty="0">
                <a:solidFill>
                  <a:schemeClr val="tx1"/>
                </a:solidFill>
                <a:effectLst/>
                <a:latin typeface="Calibri" pitchFamily="28" charset="0"/>
                <a:ea typeface="MS PGothic" panose="020B0600070205080204" pitchFamily="34" charset="-128"/>
                <a:cs typeface="ＭＳ Ｐゴシック" charset="-128"/>
              </a:rPr>
              <a:t>.</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hlinkClick r:id="rId3"/>
              </a:rPr>
              <a:t>A</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en-US" altLang="ko-KR" sz="1200" b="0" i="0" kern="1200" dirty="0" err="1">
                <a:solidFill>
                  <a:schemeClr val="tx1"/>
                </a:solidFill>
                <a:effectLst/>
                <a:latin typeface="Calibri" pitchFamily="28" charset="0"/>
                <a:ea typeface="MS PGothic" panose="020B0600070205080204" pitchFamily="34" charset="-128"/>
                <a:cs typeface="ＭＳ Ｐゴシック" charset="-128"/>
              </a:rPr>
              <a:t>phosphoglyceride</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consists of a glycerol backbone to which two fatty acid chains and a phosphorylated alcohol are attached.</a:t>
            </a:r>
          </a:p>
          <a:p>
            <a:endParaRPr lang="en-US" altLang="ko-KR" sz="1200" b="0" i="0" kern="1200" dirty="0">
              <a:solidFill>
                <a:schemeClr val="tx1"/>
              </a:solidFill>
              <a:effectLst/>
              <a:latin typeface="Calibri" pitchFamily="28" charset="0"/>
              <a:ea typeface="MS PGothic" panose="020B0600070205080204" pitchFamily="34" charset="-128"/>
            </a:endParaRPr>
          </a:p>
          <a:p>
            <a:endParaRPr lang="en-US" altLang="ko-KR" sz="1200" b="0" i="0" kern="1200" dirty="0">
              <a:solidFill>
                <a:schemeClr val="tx1"/>
              </a:solidFill>
              <a:effectLst/>
              <a:latin typeface="Calibri" pitchFamily="28" charset="0"/>
              <a:ea typeface="MS PGothic" panose="020B0600070205080204" pitchFamily="34" charset="-128"/>
            </a:endParaRPr>
          </a:p>
          <a:p>
            <a:r>
              <a:rPr lang="en-US" altLang="ko-KR" sz="1200" b="0" i="0" kern="1200" dirty="0">
                <a:solidFill>
                  <a:schemeClr val="tx1"/>
                </a:solidFill>
                <a:effectLst/>
                <a:latin typeface="Calibri" pitchFamily="28" charset="0"/>
                <a:ea typeface="MS PGothic" panose="020B0600070205080204" pitchFamily="34" charset="-128"/>
              </a:rPr>
              <a:t>&lt;</a:t>
            </a:r>
            <a:r>
              <a:rPr lang="ko-KR" altLang="en-US" sz="1200" b="0" i="0" kern="1200" dirty="0">
                <a:solidFill>
                  <a:schemeClr val="tx1"/>
                </a:solidFill>
                <a:effectLst/>
                <a:latin typeface="Calibri" pitchFamily="28" charset="0"/>
                <a:ea typeface="MS PGothic" panose="020B0600070205080204" pitchFamily="34" charset="-128"/>
              </a:rPr>
              <a:t>해석 </a:t>
            </a:r>
            <a:r>
              <a:rPr lang="en-US" altLang="ko-KR" sz="1200" b="0" i="0" kern="1200" dirty="0">
                <a:solidFill>
                  <a:schemeClr val="tx1"/>
                </a:solidFill>
                <a:effectLst/>
                <a:latin typeface="Calibri" pitchFamily="28" charset="0"/>
                <a:ea typeface="MS PGothic" panose="020B0600070205080204" pitchFamily="34" charset="-128"/>
              </a:rPr>
              <a:t>/ </a:t>
            </a:r>
            <a:r>
              <a:rPr lang="ko-KR" altLang="en-US" sz="1200" b="0" i="0" kern="1200" dirty="0">
                <a:solidFill>
                  <a:schemeClr val="tx1"/>
                </a:solidFill>
                <a:effectLst/>
                <a:latin typeface="Calibri" pitchFamily="28" charset="0"/>
                <a:ea typeface="MS PGothic" panose="020B0600070205080204" pitchFamily="34" charset="-128"/>
              </a:rPr>
              <a:t>요약</a:t>
            </a:r>
            <a:r>
              <a:rPr lang="en-US" altLang="ko-KR" sz="1200" b="0" i="0" kern="1200" dirty="0">
                <a:solidFill>
                  <a:schemeClr val="tx1"/>
                </a:solidFill>
                <a:effectLst/>
                <a:latin typeface="Calibri" pitchFamily="28" charset="0"/>
                <a:ea typeface="MS PGothic" panose="020B0600070205080204" pitchFamily="34" charset="-128"/>
              </a:rPr>
              <a:t>&gt;</a:t>
            </a:r>
          </a:p>
          <a:p>
            <a:endParaRPr lang="en-US" altLang="ko-KR" sz="1200" b="0" i="0" kern="1200" dirty="0">
              <a:solidFill>
                <a:schemeClr val="tx1"/>
              </a:solidFill>
              <a:effectLst/>
              <a:latin typeface="Calibri" pitchFamily="28" charset="0"/>
              <a:ea typeface="MS PGothic" panose="020B0600070205080204" pitchFamily="34" charset="-128"/>
            </a:endParaRPr>
          </a:p>
          <a:p>
            <a:r>
              <a:rPr lang="en-US" altLang="ko-KR" dirty="0">
                <a:sym typeface="Wingdings" panose="05000000000000000000" pitchFamily="2" charset="2"/>
              </a:rPr>
              <a:t> </a:t>
            </a:r>
            <a:r>
              <a:rPr lang="en-US" altLang="ko-KR" dirty="0"/>
              <a:t>Phospholipid</a:t>
            </a:r>
            <a:r>
              <a:rPr lang="ko-KR" altLang="en-US" dirty="0"/>
              <a:t>는</a:t>
            </a:r>
            <a:endParaRPr lang="en-US" altLang="ko-KR" dirty="0"/>
          </a:p>
          <a:p>
            <a:r>
              <a:rPr lang="ko-KR" altLang="en-US" dirty="0"/>
              <a:t> </a:t>
            </a:r>
            <a:r>
              <a:rPr lang="en-US" altLang="ko-KR" dirty="0"/>
              <a:t>glycerol / 3-carbon </a:t>
            </a:r>
            <a:r>
              <a:rPr lang="en-US" altLang="ko-KR" dirty="0" err="1"/>
              <a:t>alocohol</a:t>
            </a:r>
            <a:r>
              <a:rPr lang="en-US" altLang="ko-KR" dirty="0"/>
              <a:t> / sphingosine / more complex alcohol </a:t>
            </a:r>
          </a:p>
          <a:p>
            <a:r>
              <a:rPr lang="ko-KR" altLang="en-US" dirty="0"/>
              <a:t>로부터 만들어진다</a:t>
            </a:r>
            <a:r>
              <a:rPr lang="en-US" altLang="ko-KR" dirty="0"/>
              <a:t>.</a:t>
            </a:r>
          </a:p>
          <a:p>
            <a:endParaRPr lang="en-US" altLang="ko-KR" dirty="0"/>
          </a:p>
          <a:p>
            <a:r>
              <a:rPr lang="en-US" altLang="ko-KR" dirty="0">
                <a:sym typeface="Wingdings" panose="05000000000000000000" pitchFamily="2" charset="2"/>
              </a:rPr>
              <a:t> Phospholipid </a:t>
            </a:r>
            <a:r>
              <a:rPr lang="ko-KR" altLang="en-US" dirty="0">
                <a:sym typeface="Wingdings" panose="05000000000000000000" pitchFamily="2" charset="2"/>
              </a:rPr>
              <a:t>중 </a:t>
            </a:r>
            <a:r>
              <a:rPr lang="en-US" altLang="ko-KR" dirty="0">
                <a:sym typeface="Wingdings" panose="05000000000000000000" pitchFamily="2" charset="2"/>
              </a:rPr>
              <a:t>glycerol</a:t>
            </a:r>
            <a:r>
              <a:rPr lang="ko-KR" altLang="en-US" dirty="0">
                <a:sym typeface="Wingdings" panose="05000000000000000000" pitchFamily="2" charset="2"/>
              </a:rPr>
              <a:t>에서 유래한 </a:t>
            </a:r>
            <a:r>
              <a:rPr lang="en-US" altLang="ko-KR" dirty="0">
                <a:sym typeface="Wingdings" panose="05000000000000000000" pitchFamily="2" charset="2"/>
              </a:rPr>
              <a:t>phospholipid</a:t>
            </a:r>
            <a:r>
              <a:rPr lang="ko-KR" altLang="en-US" dirty="0">
                <a:sym typeface="Wingdings" panose="05000000000000000000" pitchFamily="2" charset="2"/>
              </a:rPr>
              <a:t>를 </a:t>
            </a:r>
            <a:r>
              <a:rPr lang="en-US" altLang="ko-KR" dirty="0">
                <a:sym typeface="Wingdings" panose="05000000000000000000" pitchFamily="2" charset="2"/>
              </a:rPr>
              <a:t>‘</a:t>
            </a:r>
            <a:r>
              <a:rPr lang="en-US" altLang="ko-KR" dirty="0" err="1">
                <a:sym typeface="Wingdings" panose="05000000000000000000" pitchFamily="2" charset="2"/>
              </a:rPr>
              <a:t>phosphoglyceride</a:t>
            </a:r>
            <a:r>
              <a:rPr lang="en-US" altLang="ko-KR" dirty="0">
                <a:sym typeface="Wingdings" panose="05000000000000000000" pitchFamily="2" charset="2"/>
              </a:rPr>
              <a:t>’ </a:t>
            </a:r>
            <a:r>
              <a:rPr lang="ko-KR" altLang="en-US" dirty="0">
                <a:sym typeface="Wingdings" panose="05000000000000000000" pitchFamily="2" charset="2"/>
              </a:rPr>
              <a:t>라고 한다</a:t>
            </a:r>
            <a:r>
              <a:rPr lang="en-US" altLang="ko-KR" dirty="0">
                <a:sym typeface="Wingdings" panose="05000000000000000000" pitchFamily="2" charset="2"/>
              </a:rPr>
              <a:t>.</a:t>
            </a:r>
            <a:endParaRPr lang="ko-KR" altLang="en-US" dirty="0"/>
          </a:p>
        </p:txBody>
      </p:sp>
      <p:sp>
        <p:nvSpPr>
          <p:cNvPr id="4" name="슬라이드 번호 개체 틀 3"/>
          <p:cNvSpPr>
            <a:spLocks noGrp="1"/>
          </p:cNvSpPr>
          <p:nvPr>
            <p:ph type="sldNum" sz="quarter" idx="5"/>
          </p:nvPr>
        </p:nvSpPr>
        <p:spPr/>
        <p:txBody>
          <a:bodyPr/>
          <a:lstStyle/>
          <a:p>
            <a:fld id="{AE75093D-CEBD-4CE6-9F61-3BB45AD694CD}" type="slidenum">
              <a:rPr lang="en-US" altLang="en-US" smtClean="0"/>
              <a:pPr/>
              <a:t>13</a:t>
            </a:fld>
            <a:endParaRPr lang="en-US" altLang="en-US"/>
          </a:p>
        </p:txBody>
      </p:sp>
    </p:spTree>
    <p:extLst>
      <p:ext uri="{BB962C8B-B14F-4D97-AF65-F5344CB8AC3E}">
        <p14:creationId xmlns:p14="http://schemas.microsoft.com/office/powerpoint/2010/main" val="2137590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D64D895C-9E74-44C0-ADD0-A5349F72A590}"/>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A5253DE5-6B4C-4B79-A858-9EEC00F85F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8.6a, b</a:t>
            </a:r>
          </a:p>
          <a:p>
            <a:r>
              <a:rPr lang="en-US" altLang="en-US" b="1" dirty="0">
                <a:latin typeface="Calibri" panose="020F0502020204030204" pitchFamily="34" charset="0"/>
              </a:rPr>
              <a:t>The chemical structure of membrane lipids.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The structures of </a:t>
            </a:r>
            <a:r>
              <a:rPr lang="en-US" altLang="en-US" dirty="0" err="1">
                <a:latin typeface="Calibri" panose="020F0502020204030204" pitchFamily="34" charset="0"/>
              </a:rPr>
              <a:t>phosphoglycerides</a:t>
            </a:r>
            <a:r>
              <a:rPr lang="en-US" altLang="en-US" dirty="0">
                <a:latin typeface="Calibri" panose="020F0502020204030204" pitchFamily="34" charset="0"/>
              </a:rPr>
              <a:t>. (</a:t>
            </a:r>
            <a:r>
              <a:rPr lang="en-US" altLang="en-US" b="1" dirty="0">
                <a:latin typeface="Calibri" panose="020F0502020204030204" pitchFamily="34" charset="0"/>
              </a:rPr>
              <a:t>B</a:t>
            </a:r>
            <a:r>
              <a:rPr lang="en-US" altLang="en-US" dirty="0">
                <a:latin typeface="Calibri" panose="020F0502020204030204" pitchFamily="34" charset="0"/>
              </a:rPr>
              <a:t>) The structures of sphingolipids. Sphingomyelin is a phospholipid; cerebrosides and gangliosides are glycolipids. A third membrane lipid is cholesterol. (R= fatty acyl chain).</a:t>
            </a:r>
          </a:p>
          <a:p>
            <a:endParaRPr lang="en-US" altLang="en-US" dirty="0">
              <a:latin typeface="Calibri" panose="020F0502020204030204" pitchFamily="34" charset="0"/>
            </a:endParaRPr>
          </a:p>
          <a:p>
            <a:r>
              <a:rPr lang="en-US" altLang="ko-KR" sz="1200" b="0" i="0" kern="1200" dirty="0">
                <a:solidFill>
                  <a:schemeClr val="tx1"/>
                </a:solidFill>
                <a:effectLst/>
                <a:latin typeface="Calibri" panose="020F0502020204030204" pitchFamily="34" charset="0"/>
                <a:ea typeface="MS PGothic" panose="020B0600070205080204" pitchFamily="34" charset="-128"/>
                <a:cs typeface="ＭＳ Ｐゴシック" charset="-128"/>
              </a:rPr>
              <a:t>Sialic acid = n-acetylneuraminic acid</a:t>
            </a:r>
          </a:p>
          <a:p>
            <a:endParaRPr lang="en-US" altLang="ko-KR" sz="1200" b="0" i="0" kern="1200" dirty="0">
              <a:solidFill>
                <a:schemeClr val="tx1"/>
              </a:solidFill>
              <a:effectLst/>
              <a:latin typeface="Calibri" panose="020F0502020204030204" pitchFamily="34" charset="0"/>
              <a:ea typeface="MS PGothic" panose="020B0600070205080204" pitchFamily="34" charset="-128"/>
              <a:cs typeface="ＭＳ Ｐゴシック" charset="-128"/>
            </a:endParaRPr>
          </a:p>
          <a:p>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Second, the ceramide base contains four hydroxyl groups that are available for </a:t>
            </a:r>
            <a:r>
              <a:rPr lang="en-US" altLang="ko-KR"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3" tooltip="Learn more about Hydrogen Bond from ScienceDirect's AI-generated Topic Pages"/>
              </a:rPr>
              <a:t>hydrogen bond</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formation. The amide bond also contributes both proton donors and acceptors for hydrogen bonding. Because these constituents reside in a hydrophobic region, the hydrogen bonds that form are stronger than they would be in aqueous medium. These </a:t>
            </a:r>
            <a:r>
              <a:rPr lang="en-US" altLang="ko-KR" sz="1200" b="0" i="0" kern="1200" dirty="0" err="1">
                <a:solidFill>
                  <a:schemeClr val="tx1"/>
                </a:solidFill>
                <a:effectLst/>
                <a:latin typeface="Calibri" pitchFamily="28" charset="0"/>
                <a:ea typeface="MS PGothic" panose="020B0600070205080204" pitchFamily="34" charset="-128"/>
                <a:cs typeface="ＭＳ Ｐゴシック" charset="-128"/>
              </a:rPr>
              <a:t>interlipid</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hydrogen bonds increase lateral cohesion, and therefore also </a:t>
            </a:r>
            <a:r>
              <a:rPr lang="en-US" altLang="ko-KR" sz="1200" b="0" i="0" u="sng" kern="1200" dirty="0">
                <a:solidFill>
                  <a:schemeClr val="tx1"/>
                </a:solidFill>
                <a:effectLst/>
                <a:latin typeface="Calibri" pitchFamily="28" charset="0"/>
                <a:ea typeface="MS PGothic" panose="020B0600070205080204" pitchFamily="34" charset="-128"/>
                <a:cs typeface="ＭＳ Ｐゴシック" charset="-128"/>
              </a:rPr>
              <a:t>decrease membrane fluidity.</a:t>
            </a:r>
            <a:endParaRPr lang="en-US" altLang="en-US" u="sng" dirty="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D305A463-4ADF-4F2D-928B-A42F5081E627}"/>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A9625AA0-4704-44CD-9CC6-60E96DC323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8.6a, b</a:t>
            </a:r>
          </a:p>
          <a:p>
            <a:r>
              <a:rPr lang="en-US" altLang="en-US" b="1" dirty="0">
                <a:latin typeface="Calibri" panose="020F0502020204030204" pitchFamily="34" charset="0"/>
              </a:rPr>
              <a:t>The chemical structure of membrane lipids.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The structures of </a:t>
            </a:r>
            <a:r>
              <a:rPr lang="en-US" altLang="en-US" dirty="0" err="1">
                <a:latin typeface="Calibri" panose="020F0502020204030204" pitchFamily="34" charset="0"/>
              </a:rPr>
              <a:t>phosphoglycerides</a:t>
            </a:r>
            <a:r>
              <a:rPr lang="en-US" altLang="en-US" dirty="0">
                <a:latin typeface="Calibri" panose="020F0502020204030204" pitchFamily="34" charset="0"/>
              </a:rPr>
              <a:t>. (</a:t>
            </a:r>
            <a:r>
              <a:rPr lang="en-US" altLang="en-US" b="1" dirty="0">
                <a:latin typeface="Calibri" panose="020F0502020204030204" pitchFamily="34" charset="0"/>
              </a:rPr>
              <a:t>B</a:t>
            </a:r>
            <a:r>
              <a:rPr lang="en-US" altLang="en-US" dirty="0">
                <a:latin typeface="Calibri" panose="020F0502020204030204" pitchFamily="34" charset="0"/>
              </a:rPr>
              <a:t>) The structures of sphingolipids. Sphingomyelin is a phospholipid; cerebrosides and gangliosides are glycolipids. A third membrane lipid is cholesterol. (R= fatty acyl chain).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이런 식으로</a:t>
            </a:r>
            <a:r>
              <a:rPr lang="en-US" altLang="ko-KR" dirty="0"/>
              <a:t> </a:t>
            </a:r>
            <a:r>
              <a:rPr lang="ko-KR" altLang="en-US" dirty="0"/>
              <a:t>분해되는 과정에서 하나라도 잘못되면 </a:t>
            </a:r>
            <a:endParaRPr lang="en-US" altLang="ko-KR" dirty="0"/>
          </a:p>
          <a:p>
            <a:r>
              <a:rPr lang="ko-KR" altLang="en-US" dirty="0"/>
              <a:t>질환이 생김</a:t>
            </a:r>
          </a:p>
        </p:txBody>
      </p:sp>
      <p:sp>
        <p:nvSpPr>
          <p:cNvPr id="4" name="슬라이드 번호 개체 틀 3"/>
          <p:cNvSpPr>
            <a:spLocks noGrp="1"/>
          </p:cNvSpPr>
          <p:nvPr>
            <p:ph type="sldNum" sz="quarter" idx="5"/>
          </p:nvPr>
        </p:nvSpPr>
        <p:spPr/>
        <p:txBody>
          <a:bodyPr/>
          <a:lstStyle/>
          <a:p>
            <a:fld id="{AE75093D-CEBD-4CE6-9F61-3BB45AD694CD}" type="slidenum">
              <a:rPr lang="en-US" altLang="en-US" smtClean="0"/>
              <a:pPr/>
              <a:t>16</a:t>
            </a:fld>
            <a:endParaRPr lang="en-US" altLang="en-US"/>
          </a:p>
        </p:txBody>
      </p:sp>
    </p:spTree>
    <p:extLst>
      <p:ext uri="{BB962C8B-B14F-4D97-AF65-F5344CB8AC3E}">
        <p14:creationId xmlns:p14="http://schemas.microsoft.com/office/powerpoint/2010/main" val="2776186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Now it is recognized as a crucial element in both intra- and inter-cellular </a:t>
            </a:r>
            <a:r>
              <a:rPr lang="en-US" altLang="ko-KR" sz="1200" b="0" i="0" kern="1200" dirty="0" err="1">
                <a:solidFill>
                  <a:schemeClr val="tx1"/>
                </a:solidFill>
                <a:effectLst/>
                <a:latin typeface="Calibri" pitchFamily="28" charset="0"/>
                <a:ea typeface="MS PGothic" panose="020B0600070205080204" pitchFamily="34" charset="-128"/>
                <a:cs typeface="ＭＳ Ｐゴシック" charset="-128"/>
              </a:rPr>
              <a:t>signalling</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especially in animal cells, with innumerable biological effects; hundreds of publications appear every year on the topic. However, its functions cannot be described in isolation, and they must be considered together with those of the metabolically related sphingolipids </a:t>
            </a:r>
            <a:r>
              <a:rPr lang="en-US" altLang="ko-KR" sz="1200" b="1" i="0" u="none" strike="noStrike" kern="1200" dirty="0">
                <a:solidFill>
                  <a:schemeClr val="tx1"/>
                </a:solidFill>
                <a:effectLst/>
                <a:latin typeface="Calibri" pitchFamily="28" charset="0"/>
                <a:ea typeface="MS PGothic" panose="020B0600070205080204" pitchFamily="34" charset="-128"/>
                <a:cs typeface="ＭＳ Ｐゴシック" charset="-128"/>
                <a:hlinkClick r:id="rId3"/>
              </a:rPr>
              <a:t>ceramides</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en-US" altLang="ko-KR" sz="1200" b="1" i="0" u="none" strike="noStrike" kern="1200" dirty="0" err="1">
                <a:solidFill>
                  <a:schemeClr val="tx1"/>
                </a:solidFill>
                <a:effectLst/>
                <a:latin typeface="Calibri" pitchFamily="28" charset="0"/>
                <a:ea typeface="MS PGothic" panose="020B0600070205080204" pitchFamily="34" charset="-128"/>
                <a:cs typeface="ＭＳ Ｐゴシック" charset="-128"/>
                <a:hlinkClick r:id="rId4"/>
              </a:rPr>
              <a:t>sphingoid</a:t>
            </a:r>
            <a:r>
              <a:rPr lang="en-US" altLang="ko-KR" sz="1200" b="1" i="0" u="none" strike="noStrike" kern="1200" dirty="0">
                <a:solidFill>
                  <a:schemeClr val="tx1"/>
                </a:solidFill>
                <a:effectLst/>
                <a:latin typeface="Calibri" pitchFamily="28" charset="0"/>
                <a:ea typeface="MS PGothic" panose="020B0600070205080204" pitchFamily="34" charset="-128"/>
                <a:cs typeface="ＭＳ Ｐゴシック" charset="-128"/>
                <a:hlinkClick r:id="rId4"/>
              </a:rPr>
              <a:t> bases</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and </a:t>
            </a:r>
            <a:r>
              <a:rPr lang="en-US" altLang="ko-KR" sz="1200" b="1" i="0" u="none" strike="noStrike" kern="1200" dirty="0">
                <a:solidFill>
                  <a:schemeClr val="tx1"/>
                </a:solidFill>
                <a:effectLst/>
                <a:latin typeface="Calibri" pitchFamily="28" charset="0"/>
                <a:ea typeface="MS PGothic" panose="020B0600070205080204" pitchFamily="34" charset="-128"/>
                <a:cs typeface="ＭＳ Ｐゴシック" charset="-128"/>
                <a:hlinkClick r:id="rId5"/>
              </a:rPr>
              <a:t>ceramide-1-phosphate</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which have their own web pages here, as part of the sphingolipid rheostat. Catabolism of sphingosine-1-phosphate is ultimately the means by which all sphingolipids are removed from cells.</a:t>
            </a:r>
          </a:p>
          <a:p>
            <a:endParaRPr lang="en-US" altLang="ko-KR" sz="1200" b="0" i="0" kern="1200" dirty="0">
              <a:solidFill>
                <a:schemeClr val="tx1"/>
              </a:solidFill>
              <a:effectLst/>
              <a:latin typeface="Calibri" pitchFamily="28" charset="0"/>
              <a:ea typeface="MS PGothic" panose="020B0600070205080204" pitchFamily="34" charset="-128"/>
            </a:endParaRPr>
          </a:p>
          <a:p>
            <a:endParaRPr lang="en-US" altLang="ko-KR" sz="1200" b="0" i="0" kern="1200" dirty="0">
              <a:solidFill>
                <a:schemeClr val="tx1"/>
              </a:solidFill>
              <a:effectLst/>
              <a:latin typeface="Calibri" pitchFamily="28" charset="0"/>
              <a:ea typeface="MS PGothic" panose="020B0600070205080204" pitchFamily="34" charset="-128"/>
            </a:endParaRPr>
          </a:p>
          <a:p>
            <a:r>
              <a:rPr lang="ko-KR" altLang="en-US" dirty="0"/>
              <a:t>정리</a:t>
            </a:r>
            <a:endParaRPr lang="en-US" altLang="ko-KR" dirty="0"/>
          </a:p>
          <a:p>
            <a:endParaRPr lang="en-US" altLang="ko-KR" dirty="0"/>
          </a:p>
          <a:p>
            <a:pPr marL="171450" indent="-171450">
              <a:buFontTx/>
              <a:buChar char="-"/>
            </a:pP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intra- and inter-cellular signaling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특히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animal cell) </a:t>
            </a:r>
          </a:p>
          <a:p>
            <a:pPr marL="171450" indent="-171450">
              <a:buFontTx/>
              <a:buChar char="-"/>
            </a:pP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혼자 저 기능을 하는 건 아니고 저 위에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3</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개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ceramides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등등과 같은 것들과 상호작용해서 기능</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p>
          <a:p>
            <a:pPr marL="171450" indent="-171450">
              <a:buFontTx/>
              <a:buChar char="-"/>
            </a:pPr>
            <a:r>
              <a:rPr lang="en-US" altLang="ko-KR" dirty="0"/>
              <a:t>Sphingomyelin </a:t>
            </a:r>
            <a:r>
              <a:rPr lang="en-US" altLang="ko-KR" dirty="0">
                <a:sym typeface="Wingdings" panose="05000000000000000000" pitchFamily="2" charset="2"/>
              </a:rPr>
              <a:t> ceramide  sphingosine  sphingosine-1-phosphate </a:t>
            </a:r>
            <a:r>
              <a:rPr lang="ko-KR" altLang="en-US" dirty="0">
                <a:sym typeface="Wingdings" panose="05000000000000000000" pitchFamily="2" charset="2"/>
              </a:rPr>
              <a:t>과정을 통해 합성됨</a:t>
            </a:r>
            <a:endParaRPr lang="ko-KR" altLang="en-US" dirty="0"/>
          </a:p>
        </p:txBody>
      </p:sp>
      <p:sp>
        <p:nvSpPr>
          <p:cNvPr id="4" name="슬라이드 번호 개체 틀 3"/>
          <p:cNvSpPr>
            <a:spLocks noGrp="1"/>
          </p:cNvSpPr>
          <p:nvPr>
            <p:ph type="sldNum" sz="quarter" idx="5"/>
          </p:nvPr>
        </p:nvSpPr>
        <p:spPr/>
        <p:txBody>
          <a:bodyPr/>
          <a:lstStyle/>
          <a:p>
            <a:fld id="{AE75093D-CEBD-4CE6-9F61-3BB45AD694CD}" type="slidenum">
              <a:rPr lang="en-US" altLang="en-US" smtClean="0"/>
              <a:pPr/>
              <a:t>17</a:t>
            </a:fld>
            <a:endParaRPr lang="en-US" altLang="en-US"/>
          </a:p>
        </p:txBody>
      </p:sp>
    </p:spTree>
    <p:extLst>
      <p:ext uri="{BB962C8B-B14F-4D97-AF65-F5344CB8AC3E}">
        <p14:creationId xmlns:p14="http://schemas.microsoft.com/office/powerpoint/2010/main" val="2801710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25215EC8-1F84-4F2C-A696-39B444DDC0F2}"/>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D6915577-BF8D-470B-B6C6-9A9BF846D7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8.7 </a:t>
            </a:r>
          </a:p>
          <a:p>
            <a:r>
              <a:rPr lang="en-US" altLang="en-US" b="1" dirty="0">
                <a:latin typeface="Calibri" panose="020F0502020204030204" pitchFamily="34" charset="0"/>
              </a:rPr>
              <a:t>The cholesterol molecules </a:t>
            </a:r>
            <a:r>
              <a:rPr lang="en-US" altLang="en-US" dirty="0">
                <a:latin typeface="Calibri" panose="020F0502020204030204" pitchFamily="34" charset="0"/>
              </a:rPr>
              <a:t>(shown in green) of a lipid bilayer are oriented with their small hydrophilic end facing the external surface of the bilayer and the bulk of their structure packed in among the fatty acid tails of the phospholipids. The placement of cholesterol molecules interferes with the flexibility of the lipid hydrocarbon chains, which tends to stiffen the bilayer while maintaining its overall fluidity. Unlike other lipids of the membrane, cholesterol is often rather evenly distributed between the two layers (leaflets).</a:t>
            </a:r>
          </a:p>
          <a:p>
            <a:endParaRPr lang="en-US" altLang="en-US" dirty="0">
              <a:latin typeface="Calibri" panose="020F0502020204030204" pitchFamily="34" charset="0"/>
            </a:endParaRPr>
          </a:p>
          <a:p>
            <a:endParaRPr lang="en-US" altLang="ko-KR" dirty="0">
              <a:latin typeface="Calibri" panose="020F0502020204030204" pitchFamily="34" charset="0"/>
            </a:endParaRPr>
          </a:p>
          <a:p>
            <a:endParaRPr lang="en-US" altLang="ko-KR" dirty="0">
              <a:latin typeface="Calibri" panose="020F0502020204030204" pitchFamily="34" charset="0"/>
            </a:endParaRPr>
          </a:p>
          <a:p>
            <a:r>
              <a:rPr lang="en-US" altLang="ko-KR" dirty="0">
                <a:latin typeface="Calibri" panose="020F0502020204030204" pitchFamily="34" charset="0"/>
              </a:rPr>
              <a:t>Fluidity </a:t>
            </a:r>
            <a:r>
              <a:rPr lang="ko-KR" altLang="en-US" dirty="0">
                <a:latin typeface="Calibri" panose="020F0502020204030204" pitchFamily="34" charset="0"/>
              </a:rPr>
              <a:t>떨어뜨림</a:t>
            </a:r>
            <a:r>
              <a:rPr lang="en-US" altLang="ko-KR" dirty="0">
                <a:latin typeface="Calibri" panose="020F0502020204030204" pitchFamily="34" charset="0"/>
              </a:rPr>
              <a:t>~~</a:t>
            </a:r>
            <a:endParaRPr lang="en-US" altLang="en-US" dirty="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A3F08A47-BAD5-42A3-93C5-EAF1F8CDC5F5}"/>
              </a:ext>
            </a:extLst>
          </p:cNvPr>
          <p:cNvSpPr>
            <a:spLocks noGrp="1" noRot="1" noChangeAspect="1" noChangeArrowheads="1" noTextEdit="1"/>
          </p:cNvSpPr>
          <p:nvPr>
            <p:ph type="sldImg"/>
          </p:nvPr>
        </p:nvSpPr>
        <p:spPr>
          <a:ln/>
        </p:spPr>
      </p:sp>
      <p:sp>
        <p:nvSpPr>
          <p:cNvPr id="139267" name="Rectangle 3">
            <a:extLst>
              <a:ext uri="{FF2B5EF4-FFF2-40B4-BE49-F238E27FC236}">
                <a16:creationId xmlns:a16="http://schemas.microsoft.com/office/drawing/2014/main" id="{BD919376-9160-4EAD-882F-3FB55EDB05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a:latin typeface="Calibri" panose="020F0502020204030204" pitchFamily="34" charset="0"/>
              </a:rPr>
              <a:t>Myelin : </a:t>
            </a:r>
            <a:r>
              <a:rPr lang="ko-KR" altLang="en-US" dirty="0">
                <a:latin typeface="Calibri" panose="020F0502020204030204" pitchFamily="34" charset="0"/>
              </a:rPr>
              <a:t>신경세포의 </a:t>
            </a:r>
            <a:r>
              <a:rPr lang="en-US" altLang="ko-KR" dirty="0">
                <a:latin typeface="Calibri" panose="020F0502020204030204" pitchFamily="34" charset="0"/>
              </a:rPr>
              <a:t>axon </a:t>
            </a:r>
            <a:r>
              <a:rPr lang="ko-KR" altLang="en-US" dirty="0">
                <a:latin typeface="Calibri" panose="020F0502020204030204" pitchFamily="34" charset="0"/>
              </a:rPr>
              <a:t>부위를 감싸고 있는 것</a:t>
            </a:r>
            <a:endParaRPr lang="en-US" altLang="ko-KR" dirty="0">
              <a:latin typeface="Calibri" panose="020F0502020204030204" pitchFamily="34" charset="0"/>
            </a:endParaRP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ko-KR" dirty="0">
                <a:latin typeface="Calibri" panose="020F0502020204030204" pitchFamily="34" charset="0"/>
              </a:rPr>
              <a:t>Lipid composition </a:t>
            </a:r>
            <a:r>
              <a:rPr lang="ko-KR" altLang="en-US" dirty="0">
                <a:latin typeface="Calibri" panose="020F0502020204030204" pitchFamily="34" charset="0"/>
              </a:rPr>
              <a:t>이 다름</a:t>
            </a:r>
            <a:endParaRPr lang="en-US" altLang="ko-KR" dirty="0">
              <a:latin typeface="Calibri" panose="020F0502020204030204" pitchFamily="34" charset="0"/>
            </a:endParaRPr>
          </a:p>
          <a:p>
            <a:pPr marL="171450" indent="-171450">
              <a:buFont typeface="Wingdings" panose="05000000000000000000" pitchFamily="2" charset="2"/>
              <a:buChar char="à"/>
            </a:pPr>
            <a:r>
              <a:rPr lang="en-US" altLang="ko-KR" dirty="0">
                <a:latin typeface="Calibri" panose="020F0502020204030204" pitchFamily="34" charset="0"/>
                <a:sym typeface="Wingdings" panose="05000000000000000000" pitchFamily="2" charset="2"/>
              </a:rPr>
              <a:t>Lipid type</a:t>
            </a:r>
            <a:r>
              <a:rPr lang="ko-KR" altLang="en-US" dirty="0">
                <a:latin typeface="Calibri" panose="020F0502020204030204" pitchFamily="34" charset="0"/>
              </a:rPr>
              <a:t> </a:t>
            </a:r>
            <a:r>
              <a:rPr lang="en-US" altLang="ko-KR" dirty="0">
                <a:latin typeface="Calibri" panose="020F0502020204030204" pitchFamily="34" charset="0"/>
              </a:rPr>
              <a:t>( </a:t>
            </a:r>
            <a:r>
              <a:rPr lang="en-US" altLang="ko-KR" dirty="0">
                <a:latin typeface="Calibri" panose="020F0502020204030204" pitchFamily="34" charset="0"/>
                <a:sym typeface="Wingdings" panose="05000000000000000000" pitchFamily="2" charset="2"/>
              </a:rPr>
              <a:t>sphingomyelin phosphatidylcholine phosphatidylserine cholesterol …..  </a:t>
            </a:r>
            <a:r>
              <a:rPr lang="en-US" altLang="ko-KR" dirty="0">
                <a:latin typeface="Calibri" panose="020F0502020204030204" pitchFamily="34" charset="0"/>
              </a:rPr>
              <a:t>)</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r>
              <a:rPr lang="en-US" altLang="ko-KR" dirty="0">
                <a:latin typeface="Calibri" panose="020F0502020204030204" pitchFamily="34" charset="0"/>
              </a:rPr>
              <a:t>Head groups ( </a:t>
            </a:r>
            <a:r>
              <a:rPr lang="en-US" altLang="ko-KR" dirty="0" err="1">
                <a:latin typeface="Calibri" panose="020F0502020204030204" pitchFamily="34" charset="0"/>
              </a:rPr>
              <a:t>cholin</a:t>
            </a:r>
            <a:r>
              <a:rPr lang="en-US" altLang="ko-KR" dirty="0">
                <a:latin typeface="Calibri" panose="020F0502020204030204" pitchFamily="34" charset="0"/>
              </a:rPr>
              <a:t> </a:t>
            </a:r>
            <a:r>
              <a:rPr lang="ko-KR" altLang="en-US" dirty="0">
                <a:latin typeface="Calibri" panose="020F0502020204030204" pitchFamily="34" charset="0"/>
              </a:rPr>
              <a:t>등등 여러 종류 있음</a:t>
            </a:r>
            <a:r>
              <a:rPr lang="en-US" altLang="ko-KR" dirty="0">
                <a:latin typeface="Calibri" panose="020F0502020204030204" pitchFamily="34" charset="0"/>
              </a:rPr>
              <a:t>)</a:t>
            </a:r>
          </a:p>
          <a:p>
            <a:pPr marL="171450" indent="-171450">
              <a:buFont typeface="Wingdings" panose="05000000000000000000" pitchFamily="2" charset="2"/>
              <a:buChar char="à"/>
            </a:pPr>
            <a:r>
              <a:rPr lang="en-US" altLang="ko-KR" dirty="0">
                <a:latin typeface="Calibri" panose="020F0502020204030204" pitchFamily="34" charset="0"/>
              </a:rPr>
              <a:t>Fatty acyl chain </a:t>
            </a:r>
            <a:r>
              <a:rPr lang="ko-KR" altLang="en-US" dirty="0">
                <a:latin typeface="Calibri" panose="020F0502020204030204" pitchFamily="34" charset="0"/>
              </a:rPr>
              <a:t>의 종류 </a:t>
            </a:r>
            <a:r>
              <a:rPr lang="en-US" altLang="ko-KR" dirty="0">
                <a:latin typeface="Calibri" panose="020F0502020204030204" pitchFamily="34" charset="0"/>
              </a:rPr>
              <a:t>(</a:t>
            </a:r>
            <a:r>
              <a:rPr lang="ko-KR" altLang="en-US" dirty="0">
                <a:latin typeface="Calibri" panose="020F0502020204030204" pitchFamily="34" charset="0"/>
              </a:rPr>
              <a:t>포화인지 불포화인지 </a:t>
            </a:r>
            <a:r>
              <a:rPr lang="en-US" altLang="ko-KR" dirty="0">
                <a:latin typeface="Calibri" panose="020F0502020204030204" pitchFamily="34" charset="0"/>
              </a:rPr>
              <a:t>cis </a:t>
            </a:r>
            <a:r>
              <a:rPr lang="ko-KR" altLang="en-US" dirty="0">
                <a:latin typeface="Calibri" panose="020F0502020204030204" pitchFamily="34" charset="0"/>
              </a:rPr>
              <a:t>인지 </a:t>
            </a:r>
            <a:r>
              <a:rPr lang="en-US" altLang="ko-KR" dirty="0">
                <a:latin typeface="Calibri" panose="020F0502020204030204" pitchFamily="34" charset="0"/>
              </a:rPr>
              <a:t>trans </a:t>
            </a:r>
            <a:r>
              <a:rPr lang="ko-KR" altLang="en-US" dirty="0">
                <a:latin typeface="Calibri" panose="020F0502020204030204" pitchFamily="34" charset="0"/>
              </a:rPr>
              <a:t>인지</a:t>
            </a:r>
            <a:r>
              <a:rPr lang="en-US" altLang="ko-KR" dirty="0">
                <a:latin typeface="Calibri" panose="020F0502020204030204" pitchFamily="34" charset="0"/>
              </a:rP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66C62676-DC93-4FA3-BDB9-357D012298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35062BF-05AD-47E6-8529-77621AEEF155}" type="slidenum">
              <a:rPr lang="en-US" altLang="en-US"/>
              <a:pPr/>
              <a:t>2</a:t>
            </a:fld>
            <a:endParaRPr lang="en-US" altLang="en-US"/>
          </a:p>
        </p:txBody>
      </p:sp>
      <p:sp>
        <p:nvSpPr>
          <p:cNvPr id="124931" name="Rectangle 2">
            <a:extLst>
              <a:ext uri="{FF2B5EF4-FFF2-40B4-BE49-F238E27FC236}">
                <a16:creationId xmlns:a16="http://schemas.microsoft.com/office/drawing/2014/main" id="{337DCADA-EB5C-4F1E-BC7A-71279B19C5B5}"/>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A7A8C3FA-FB46-413C-83EA-044DCC7D92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panose="020F0502020204030204" pitchFamily="34" charset="0"/>
              </a:rPr>
              <a:t>Figure 8.1a, b </a:t>
            </a:r>
          </a:p>
          <a:p>
            <a:r>
              <a:rPr lang="en-US" altLang="en-US" b="1">
                <a:latin typeface="Calibri" panose="020F0502020204030204" pitchFamily="34" charset="0"/>
              </a:rPr>
              <a:t>The trilaminar appearance of membranes. </a:t>
            </a:r>
            <a:r>
              <a:rPr lang="en-US" altLang="en-US">
                <a:latin typeface="Calibri" panose="020F0502020204030204" pitchFamily="34" charset="0"/>
              </a:rPr>
              <a:t>(</a:t>
            </a:r>
            <a:r>
              <a:rPr lang="en-US" altLang="en-US" b="1">
                <a:latin typeface="Calibri" panose="020F0502020204030204" pitchFamily="34" charset="0"/>
              </a:rPr>
              <a:t>A</a:t>
            </a:r>
            <a:r>
              <a:rPr lang="en-US" altLang="en-US">
                <a:latin typeface="Calibri" panose="020F0502020204030204" pitchFamily="34" charset="0"/>
              </a:rPr>
              <a:t>) Electron micrograph showing the three-layered (trilaminar) structure of the plasma membrane of an erythrocyte after staining the tissue with the heavy metal osmium. Osmium binds preferentially to the polar head groups of the lipid bilayer, producing the trilaminar pattern. The arrows denote the inner and outer edges of the membrane. (</a:t>
            </a:r>
            <a:r>
              <a:rPr lang="en-US" altLang="en-US" b="1">
                <a:latin typeface="Calibri" panose="020F0502020204030204" pitchFamily="34" charset="0"/>
              </a:rPr>
              <a:t>B</a:t>
            </a:r>
            <a:r>
              <a:rPr lang="en-US" altLang="en-US">
                <a:latin typeface="Calibri" panose="020F0502020204030204" pitchFamily="34" charset="0"/>
              </a:rPr>
              <a:t>) The outer edge of a differentiated muscle cell grown in culture showing the similar trilaminar structure of both the plasma membrane (PM) and the membrane of the sarcoplasmic reticulum (SR), a calcium-storing compartment of the cytoplasm.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A9EFB670-7268-4474-8AD2-72A53431CAD2}"/>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9A5C5014-B30E-44CD-95E9-BC982E0010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8.8a-c </a:t>
            </a:r>
          </a:p>
          <a:p>
            <a:r>
              <a:rPr lang="en-US" altLang="en-US" b="1" dirty="0">
                <a:latin typeface="Calibri" panose="020F0502020204030204" pitchFamily="34" charset="0"/>
              </a:rPr>
              <a:t>The dynamic properties of the plasma membrane.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The leading edge of a moving cell often contains sites where the plasma membrane displays undulating ruffles. (</a:t>
            </a:r>
            <a:r>
              <a:rPr lang="en-US" altLang="en-US" b="1" dirty="0">
                <a:latin typeface="Calibri" panose="020F0502020204030204" pitchFamily="34" charset="0"/>
              </a:rPr>
              <a:t>B</a:t>
            </a:r>
            <a:r>
              <a:rPr lang="en-US" altLang="en-US" dirty="0">
                <a:latin typeface="Calibri" panose="020F0502020204030204" pitchFamily="34" charset="0"/>
              </a:rPr>
              <a:t>) Division of a cell is accompanied by the deformation of the plasma membrane as it is pulled toward the center of the cell. Unlike most dividing cells, the cleavage furrow of this dividing ctenophore egg begins at one pole and moves unidirectionally through the egg. (</a:t>
            </a:r>
            <a:r>
              <a:rPr lang="en-US" altLang="en-US" b="1" dirty="0">
                <a:latin typeface="Calibri" panose="020F0502020204030204" pitchFamily="34" charset="0"/>
              </a:rPr>
              <a:t>C</a:t>
            </a:r>
            <a:r>
              <a:rPr lang="en-US" altLang="en-US" dirty="0">
                <a:latin typeface="Calibri" panose="020F0502020204030204" pitchFamily="34" charset="0"/>
              </a:rPr>
              <a:t>) Membranes are capable of fusing with other membranes. This sperm and egg are in a stage leading to the fusion of their plasma membranes.</a:t>
            </a:r>
          </a:p>
          <a:p>
            <a:endParaRPr lang="en-US" altLang="en-US" dirty="0">
              <a:latin typeface="Calibri" panose="020F0502020204030204" pitchFamily="34" charset="0"/>
            </a:endParaRPr>
          </a:p>
          <a:p>
            <a:r>
              <a:rPr lang="en-US" altLang="ko-KR" dirty="0">
                <a:latin typeface="Calibri" panose="020F0502020204030204" pitchFamily="34" charset="0"/>
              </a:rPr>
              <a:t>Deformable = </a:t>
            </a:r>
            <a:r>
              <a:rPr lang="ko-KR" altLang="en-US" dirty="0">
                <a:latin typeface="Calibri" panose="020F0502020204030204" pitchFamily="34" charset="0"/>
              </a:rPr>
              <a:t>변형 가능한</a:t>
            </a:r>
            <a:endParaRPr lang="en-US" altLang="en-US" dirty="0">
              <a:latin typeface="Calibri" panose="020F0502020204030204" pitchFamily="34" charset="0"/>
            </a:endParaRPr>
          </a:p>
          <a:p>
            <a:endParaRPr lang="en-US" altLang="en-US" dirty="0">
              <a:latin typeface="Calibri" panose="020F0502020204030204" pitchFamily="34" charset="0"/>
            </a:endParaRPr>
          </a:p>
          <a:p>
            <a:r>
              <a:rPr lang="ko-KR" altLang="en-US" dirty="0">
                <a:latin typeface="Calibri" panose="020F0502020204030204" pitchFamily="34" charset="0"/>
              </a:rPr>
              <a:t>세포가 </a:t>
            </a:r>
            <a:r>
              <a:rPr lang="en-US" altLang="ko-KR" dirty="0">
                <a:latin typeface="Calibri" panose="020F0502020204030204" pitchFamily="34" charset="0"/>
              </a:rPr>
              <a:t>movement </a:t>
            </a:r>
            <a:r>
              <a:rPr lang="ko-KR" altLang="en-US" dirty="0">
                <a:latin typeface="Calibri" panose="020F0502020204030204" pitchFamily="34" charset="0"/>
              </a:rPr>
              <a:t>할 수 있다는 건 </a:t>
            </a:r>
            <a:r>
              <a:rPr lang="en-US" altLang="ko-KR" dirty="0">
                <a:latin typeface="Calibri" panose="020F0502020204030204" pitchFamily="34" charset="0"/>
              </a:rPr>
              <a:t>=</a:t>
            </a:r>
            <a:r>
              <a:rPr lang="ko-KR" altLang="en-US" dirty="0">
                <a:latin typeface="Calibri" panose="020F0502020204030204" pitchFamily="34" charset="0"/>
              </a:rPr>
              <a:t> </a:t>
            </a:r>
            <a:r>
              <a:rPr lang="en-US" altLang="ko-KR" dirty="0">
                <a:latin typeface="Calibri" panose="020F0502020204030204" pitchFamily="34" charset="0"/>
              </a:rPr>
              <a:t>membrane</a:t>
            </a:r>
            <a:r>
              <a:rPr lang="ko-KR" altLang="en-US" dirty="0">
                <a:latin typeface="Calibri" panose="020F0502020204030204" pitchFamily="34" charset="0"/>
              </a:rPr>
              <a:t>의 </a:t>
            </a:r>
            <a:r>
              <a:rPr lang="en-US" altLang="ko-KR" dirty="0">
                <a:latin typeface="Calibri" panose="020F0502020204030204" pitchFamily="34" charset="0"/>
              </a:rPr>
              <a:t>fluidity</a:t>
            </a:r>
            <a:r>
              <a:rPr lang="ko-KR" altLang="en-US" dirty="0">
                <a:latin typeface="Calibri" panose="020F0502020204030204" pitchFamily="34" charset="0"/>
              </a:rPr>
              <a:t>가 있다는 소리</a:t>
            </a:r>
            <a:endParaRPr lang="en-US" altLang="ko-KR" dirty="0">
              <a:latin typeface="Calibri" panose="020F0502020204030204" pitchFamily="34" charset="0"/>
            </a:endParaRPr>
          </a:p>
          <a:p>
            <a:endParaRPr lang="en-US" altLang="ko-KR" dirty="0">
              <a:latin typeface="Calibri" panose="020F0502020204030204" pitchFamily="34" charset="0"/>
            </a:endParaRPr>
          </a:p>
          <a:p>
            <a:r>
              <a:rPr lang="en-US" altLang="ko-KR" dirty="0">
                <a:latin typeface="Calibri" panose="020F0502020204030204" pitchFamily="34" charset="0"/>
              </a:rPr>
              <a:t>Cytoskeleton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세포 모양 결정함</a:t>
            </a:r>
            <a:r>
              <a:rPr lang="en-US" altLang="ko-KR" dirty="0">
                <a:latin typeface="Calibri" panose="020F0502020204030204" pitchFamily="34" charset="0"/>
                <a:sym typeface="Wingdings" panose="05000000000000000000" pitchFamily="2" charset="2"/>
              </a:rPr>
              <a:t>.  </a:t>
            </a:r>
            <a:r>
              <a:rPr lang="ko-KR" altLang="en-US" dirty="0">
                <a:latin typeface="Calibri" panose="020F0502020204030204" pitchFamily="34" charset="0"/>
                <a:sym typeface="Wingdings" panose="05000000000000000000" pitchFamily="2" charset="2"/>
              </a:rPr>
              <a:t>세포 움직일 때 모양이 바뀌지</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이 때 </a:t>
            </a:r>
            <a:r>
              <a:rPr lang="en-US" altLang="ko-KR" dirty="0">
                <a:latin typeface="Calibri" panose="020F0502020204030204" pitchFamily="34" charset="0"/>
                <a:sym typeface="Wingdings" panose="05000000000000000000" pitchFamily="2" charset="2"/>
              </a:rPr>
              <a:t>cytoskeleton</a:t>
            </a:r>
            <a:r>
              <a:rPr lang="ko-KR" altLang="en-US" dirty="0">
                <a:latin typeface="Calibri" panose="020F0502020204030204" pitchFamily="34" charset="0"/>
                <a:sym typeface="Wingdings" panose="05000000000000000000" pitchFamily="2" charset="2"/>
              </a:rPr>
              <a:t> 구조가 변형되면서 모양을 바꿔주는 거지</a:t>
            </a:r>
            <a:r>
              <a:rPr lang="en-US" altLang="ko-KR" dirty="0">
                <a:latin typeface="Calibri" panose="020F0502020204030204" pitchFamily="34" charset="0"/>
                <a:sym typeface="Wingdings" panose="05000000000000000000" pitchFamily="2" charset="2"/>
              </a:rPr>
              <a:t>.</a:t>
            </a:r>
            <a:endParaRPr lang="en-US" altLang="ko-KR" dirty="0">
              <a:latin typeface="Calibri" panose="020F0502020204030204" pitchFamily="34" charset="0"/>
            </a:endParaRP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ko-KR" altLang="en-US" dirty="0">
                <a:latin typeface="Calibri" panose="020F0502020204030204" pitchFamily="34" charset="0"/>
              </a:rPr>
              <a:t>상피세포 특징</a:t>
            </a:r>
            <a:endParaRPr lang="en-US" altLang="ko-KR" dirty="0">
              <a:latin typeface="Calibri" panose="020F0502020204030204" pitchFamily="34" charset="0"/>
            </a:endParaRPr>
          </a:p>
          <a:p>
            <a:pPr marL="171450" indent="-171450">
              <a:buFont typeface="Wingdings" panose="05000000000000000000" pitchFamily="2" charset="2"/>
              <a:buChar char="à"/>
            </a:pPr>
            <a:r>
              <a:rPr lang="en-US" altLang="ko-KR" dirty="0">
                <a:latin typeface="Calibri" panose="020F0502020204030204" pitchFamily="34" charset="0"/>
                <a:sym typeface="Wingdings" panose="05000000000000000000" pitchFamily="2" charset="2"/>
              </a:rPr>
              <a:t>Basement membrane </a:t>
            </a:r>
            <a:r>
              <a:rPr lang="ko-KR" altLang="en-US" dirty="0">
                <a:latin typeface="Calibri" panose="020F0502020204030204" pitchFamily="34" charset="0"/>
                <a:sym typeface="Wingdings" panose="05000000000000000000" pitchFamily="2" charset="2"/>
              </a:rPr>
              <a:t>이라는 기저면에서 자란다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일렬로 쭉 나열한 구조를 가지고 있음</a:t>
            </a:r>
            <a:r>
              <a:rPr lang="en-US" altLang="ko-KR" dirty="0">
                <a:latin typeface="Calibri" panose="020F0502020204030204" pitchFamily="34" charset="0"/>
                <a:sym typeface="Wingdings" panose="05000000000000000000" pitchFamily="2" charset="2"/>
              </a:rPr>
              <a:t>.  </a:t>
            </a:r>
            <a:r>
              <a:rPr lang="ko-KR" altLang="en-US" dirty="0">
                <a:latin typeface="Calibri" panose="020F0502020204030204" pitchFamily="34" charset="0"/>
                <a:sym typeface="Wingdings" panose="05000000000000000000" pitchFamily="2" charset="2"/>
              </a:rPr>
              <a:t>어디 이동하거나 그렇지 않음 </a:t>
            </a:r>
            <a:r>
              <a:rPr lang="en-US" altLang="ko-KR" dirty="0">
                <a:latin typeface="Calibri" panose="020F0502020204030204" pitchFamily="34" charset="0"/>
                <a:sym typeface="Wingdings" panose="05000000000000000000" pitchFamily="2" charset="2"/>
              </a:rPr>
              <a:t>(basement membrane</a:t>
            </a:r>
            <a:r>
              <a:rPr lang="ko-KR" altLang="en-US" dirty="0">
                <a:latin typeface="Calibri" panose="020F0502020204030204" pitchFamily="34" charset="0"/>
                <a:sym typeface="Wingdings" panose="05000000000000000000" pitchFamily="2" charset="2"/>
              </a:rPr>
              <a:t>에서 떨어져야 이동할 수 있는데 이 세포는 거기서 떨어지면 죽는다</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만약 측면방향으로 이동하고 싶으면 우선 그 방향으로 세포가 아메바처럼 뻗어 나가 그리고 그 반대쪽 세포 부위가 따라오고</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r>
              <a:rPr lang="ko-KR" altLang="en-US" dirty="0">
                <a:latin typeface="Calibri" panose="020F0502020204030204" pitchFamily="34" charset="0"/>
              </a:rPr>
              <a:t>위 아래 측면의 구조가 다 다름 </a:t>
            </a:r>
            <a:r>
              <a:rPr lang="en-US" altLang="ko-KR" dirty="0">
                <a:latin typeface="Calibri" panose="020F0502020204030204" pitchFamily="34" charset="0"/>
              </a:rPr>
              <a:t>= </a:t>
            </a:r>
            <a:r>
              <a:rPr lang="ko-KR" altLang="en-US" dirty="0">
                <a:latin typeface="Calibri" panose="020F0502020204030204" pitchFamily="34" charset="0"/>
              </a:rPr>
              <a:t>방향성을 가지고 있음</a:t>
            </a:r>
            <a:r>
              <a:rPr lang="en-US" altLang="ko-KR" dirty="0">
                <a:latin typeface="Calibri" panose="020F0502020204030204" pitchFamily="34" charset="0"/>
              </a:rPr>
              <a:t>.</a:t>
            </a:r>
          </a:p>
          <a:p>
            <a:pPr marL="171450" indent="-171450">
              <a:buFont typeface="Wingdings" panose="05000000000000000000" pitchFamily="2" charset="2"/>
              <a:buChar char="à"/>
            </a:pPr>
            <a:endParaRPr lang="en-US" altLang="en-US" dirty="0">
              <a:latin typeface="Calibri" panose="020F0502020204030204" pitchFamily="34" charset="0"/>
            </a:endParaRPr>
          </a:p>
          <a:p>
            <a:pPr marL="171450" indent="-171450">
              <a:buFont typeface="Wingdings" panose="05000000000000000000" pitchFamily="2" charset="2"/>
              <a:buChar char="à"/>
            </a:pPr>
            <a:endParaRPr lang="en-US" altLang="en-US" dirty="0">
              <a:latin typeface="Calibri" panose="020F0502020204030204" pitchFamily="34" charset="0"/>
            </a:endParaRPr>
          </a:p>
          <a:p>
            <a:pPr marL="0" indent="0">
              <a:buFont typeface="Wingdings" panose="05000000000000000000" pitchFamily="2" charset="2"/>
              <a:buNone/>
            </a:pPr>
            <a:r>
              <a:rPr lang="en-US" altLang="ko-KR" dirty="0">
                <a:latin typeface="Calibri" panose="020F0502020204030204" pitchFamily="34" charset="0"/>
              </a:rPr>
              <a:t>Division </a:t>
            </a:r>
            <a:r>
              <a:rPr lang="ko-KR" altLang="en-US" dirty="0">
                <a:latin typeface="Calibri" panose="020F0502020204030204" pitchFamily="34" charset="0"/>
              </a:rPr>
              <a:t>하는 경우</a:t>
            </a:r>
            <a:endParaRPr lang="en-US" altLang="ko-KR" dirty="0">
              <a:latin typeface="Calibri" panose="020F0502020204030204" pitchFamily="34" charset="0"/>
            </a:endParaRPr>
          </a:p>
          <a:p>
            <a:pPr marL="0" indent="0">
              <a:buFont typeface="Wingdings" panose="05000000000000000000" pitchFamily="2" charset="2"/>
              <a:buNone/>
            </a:pPr>
            <a:r>
              <a:rPr lang="en-US" altLang="ko-KR" dirty="0">
                <a:latin typeface="Calibri" panose="020F0502020204030204" pitchFamily="34" charset="0"/>
              </a:rPr>
              <a:t>Actin filament </a:t>
            </a:r>
            <a:r>
              <a:rPr lang="ko-KR" altLang="en-US" dirty="0">
                <a:latin typeface="Calibri" panose="020F0502020204030204" pitchFamily="34" charset="0"/>
              </a:rPr>
              <a:t>가 큰 역할을 함</a:t>
            </a:r>
            <a:r>
              <a:rPr lang="en-US" altLang="ko-KR" dirty="0">
                <a:latin typeface="Calibri" panose="020F0502020204030204" pitchFamily="34" charset="0"/>
              </a:rPr>
              <a:t>.</a:t>
            </a:r>
          </a:p>
          <a:p>
            <a:pPr marL="0" indent="0">
              <a:buFont typeface="Wingdings" panose="05000000000000000000" pitchFamily="2" charset="2"/>
              <a:buNone/>
            </a:pPr>
            <a:r>
              <a:rPr lang="ko-KR" altLang="en-US" dirty="0">
                <a:latin typeface="Calibri" panose="020F0502020204030204" pitchFamily="34" charset="0"/>
              </a:rPr>
              <a:t>세포가 나뉘기 전엔 동그란 모양이다가 움푹 파인 모양으로 변함 </a:t>
            </a:r>
            <a:r>
              <a:rPr lang="en-US" altLang="ko-KR" dirty="0">
                <a:latin typeface="Calibri" panose="020F0502020204030204" pitchFamily="34" charset="0"/>
              </a:rPr>
              <a:t>(</a:t>
            </a:r>
            <a:r>
              <a:rPr lang="ko-KR" altLang="en-US" dirty="0">
                <a:latin typeface="Calibri" panose="020F0502020204030204" pitchFamily="34" charset="0"/>
              </a:rPr>
              <a:t>마찬가지로 </a:t>
            </a:r>
            <a:r>
              <a:rPr lang="en-US" altLang="ko-KR" dirty="0">
                <a:latin typeface="Calibri" panose="020F0502020204030204" pitchFamily="34" charset="0"/>
              </a:rPr>
              <a:t>membrane fluidity </a:t>
            </a:r>
            <a:r>
              <a:rPr lang="ko-KR" altLang="en-US" dirty="0">
                <a:latin typeface="Calibri" panose="020F0502020204030204" pitchFamily="34" charset="0"/>
              </a:rPr>
              <a:t>가 있기 때문에 가능한 것</a:t>
            </a:r>
            <a:r>
              <a:rPr lang="en-US" altLang="ko-KR" dirty="0">
                <a:latin typeface="Calibri" panose="020F0502020204030204" pitchFamily="34" charset="0"/>
              </a:rPr>
              <a:t>.)</a:t>
            </a:r>
            <a:endParaRPr lang="en-US" altLang="en-US" dirty="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87206CAD-9A75-46F8-9D5A-C7E3FCE2F466}"/>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21D861EC-51A5-4C6F-8C4B-C03FD02D8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8.8a-c </a:t>
            </a:r>
          </a:p>
          <a:p>
            <a:r>
              <a:rPr lang="en-US" altLang="en-US" b="1" dirty="0">
                <a:latin typeface="Calibri" panose="020F0502020204030204" pitchFamily="34" charset="0"/>
              </a:rPr>
              <a:t>The dynamic properties of the plasma membrane.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The leading edge of a moving cell often contains sites where the plasma membrane displays undulating ruffles. (</a:t>
            </a:r>
            <a:r>
              <a:rPr lang="en-US" altLang="en-US" b="1" dirty="0">
                <a:latin typeface="Calibri" panose="020F0502020204030204" pitchFamily="34" charset="0"/>
              </a:rPr>
              <a:t>B</a:t>
            </a:r>
            <a:r>
              <a:rPr lang="en-US" altLang="en-US" dirty="0">
                <a:latin typeface="Calibri" panose="020F0502020204030204" pitchFamily="34" charset="0"/>
              </a:rPr>
              <a:t>) Division of a cell is accompanied by the deformation of the plasma membrane as it is pulled toward the center of the cell. Unlike most dividing cells, the cleavage furrow of this dividing ctenophore egg begins at one pole and moves unidirectionally through the egg. (</a:t>
            </a:r>
            <a:r>
              <a:rPr lang="en-US" altLang="en-US" b="1" dirty="0">
                <a:latin typeface="Calibri" panose="020F0502020204030204" pitchFamily="34" charset="0"/>
              </a:rPr>
              <a:t>C</a:t>
            </a:r>
            <a:r>
              <a:rPr lang="en-US" altLang="en-US" dirty="0">
                <a:latin typeface="Calibri" panose="020F0502020204030204" pitchFamily="34" charset="0"/>
              </a:rPr>
              <a:t>) Membranes are capable of fusing with other membranes. This sperm and egg are in a stage leading to the fusion of their plasma membranes.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E87BEC69-D81D-45F5-88FA-C53BF83283D2}"/>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03953E27-7792-4F31-B196-D5EBAE50FC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8.9 </a:t>
            </a:r>
          </a:p>
          <a:p>
            <a:r>
              <a:rPr lang="en-US" altLang="en-US" b="1" dirty="0">
                <a:latin typeface="Calibri" panose="020F0502020204030204" pitchFamily="34" charset="0"/>
              </a:rPr>
              <a:t>Liposomes. </a:t>
            </a:r>
            <a:r>
              <a:rPr lang="en-US" altLang="en-US" dirty="0">
                <a:latin typeface="Calibri" panose="020F0502020204030204" pitchFamily="34" charset="0"/>
              </a:rPr>
              <a:t>A schematic diagram of a stealth liposome containing a hydrophilic polymer (such as polyethylene glycol) to protect it from destruction by immune cells, antibody molecules that target it to specific body tissues, a water-soluble drug enclosed in the fluid-filled interior chamber, and a lipid-soluble drug in the bilayer.</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ko-KR" dirty="0">
                <a:latin typeface="Calibri" panose="020F0502020204030204" pitchFamily="34" charset="0"/>
              </a:rPr>
              <a:t>Liposome </a:t>
            </a:r>
            <a:r>
              <a:rPr lang="ko-KR" altLang="en-US" dirty="0">
                <a:latin typeface="Calibri" panose="020F0502020204030204" pitchFamily="34" charset="0"/>
              </a:rPr>
              <a:t>이용</a:t>
            </a:r>
            <a:endParaRPr lang="en-US" altLang="ko-KR" dirty="0">
              <a:latin typeface="Calibri" panose="020F0502020204030204" pitchFamily="34" charset="0"/>
            </a:endParaRP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어떤 질환을 치료하고자 할 때 </a:t>
            </a:r>
            <a:r>
              <a:rPr lang="en-US" altLang="ko-KR" dirty="0">
                <a:latin typeface="Calibri" panose="020F0502020204030204" pitchFamily="34" charset="0"/>
                <a:sym typeface="Wingdings" panose="05000000000000000000" pitchFamily="2" charset="2"/>
              </a:rPr>
              <a:t>liposome </a:t>
            </a:r>
            <a:r>
              <a:rPr lang="ko-KR" altLang="en-US" dirty="0">
                <a:latin typeface="Calibri" panose="020F0502020204030204" pitchFamily="34" charset="0"/>
                <a:sym typeface="Wingdings" panose="05000000000000000000" pitchFamily="2" charset="2"/>
              </a:rPr>
              <a:t>이용</a:t>
            </a:r>
            <a:r>
              <a:rPr lang="en-US" altLang="ko-KR" dirty="0">
                <a:latin typeface="Calibri" panose="020F0502020204030204" pitchFamily="34" charset="0"/>
                <a:sym typeface="Wingdings" panose="05000000000000000000" pitchFamily="2" charset="2"/>
              </a:rPr>
              <a:t>.  antibody </a:t>
            </a:r>
            <a:r>
              <a:rPr lang="ko-KR" altLang="en-US" dirty="0">
                <a:latin typeface="Calibri" panose="020F0502020204030204" pitchFamily="34" charset="0"/>
                <a:sym typeface="Wingdings" panose="05000000000000000000" pitchFamily="2" charset="2"/>
              </a:rPr>
              <a:t>를 </a:t>
            </a:r>
            <a:r>
              <a:rPr lang="en-US" altLang="ko-KR" dirty="0">
                <a:latin typeface="Calibri" panose="020F0502020204030204" pitchFamily="34" charset="0"/>
                <a:sym typeface="Wingdings" panose="05000000000000000000" pitchFamily="2" charset="2"/>
              </a:rPr>
              <a:t>liposome </a:t>
            </a:r>
            <a:r>
              <a:rPr lang="ko-KR" altLang="en-US" dirty="0">
                <a:latin typeface="Calibri" panose="020F0502020204030204" pitchFamily="34" charset="0"/>
                <a:sym typeface="Wingdings" panose="05000000000000000000" pitchFamily="2" charset="2"/>
              </a:rPr>
              <a:t>표면에 붙일 수 있음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몸 안에 침투시켜 반응을 기대</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r>
              <a:rPr lang="en-US" altLang="ko-KR" dirty="0">
                <a:latin typeface="Calibri" panose="020F0502020204030204" pitchFamily="34" charset="0"/>
                <a:sym typeface="Wingdings" panose="05000000000000000000" pitchFamily="2" charset="2"/>
              </a:rPr>
              <a:t>Hydrophilic </a:t>
            </a:r>
            <a:r>
              <a:rPr lang="ko-KR" altLang="en-US" dirty="0">
                <a:latin typeface="Calibri" panose="020F0502020204030204" pitchFamily="34" charset="0"/>
                <a:sym typeface="Wingdings" panose="05000000000000000000" pitchFamily="2" charset="2"/>
              </a:rPr>
              <a:t>한 </a:t>
            </a:r>
            <a:r>
              <a:rPr lang="en-US" altLang="ko-KR" dirty="0">
                <a:latin typeface="Calibri" panose="020F0502020204030204" pitchFamily="34" charset="0"/>
                <a:sym typeface="Wingdings" panose="05000000000000000000" pitchFamily="2" charset="2"/>
              </a:rPr>
              <a:t>drug</a:t>
            </a:r>
            <a:r>
              <a:rPr lang="ko-KR" altLang="en-US" dirty="0">
                <a:latin typeface="Calibri" panose="020F0502020204030204" pitchFamily="34" charset="0"/>
                <a:sym typeface="Wingdings" panose="05000000000000000000" pitchFamily="2" charset="2"/>
              </a:rPr>
              <a:t>을 알약으로 만들었으면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소화기관을 통과하겠지</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여러 분해효소의 공격을 받을 수 있겠지 </a:t>
            </a:r>
            <a:r>
              <a:rPr lang="en-US" altLang="ko-KR" dirty="0">
                <a:latin typeface="Calibri" panose="020F0502020204030204" pitchFamily="34" charset="0"/>
                <a:sym typeface="Wingdings" panose="05000000000000000000" pitchFamily="2" charset="2"/>
              </a:rPr>
              <a:t> liposome</a:t>
            </a:r>
            <a:r>
              <a:rPr lang="ko-KR" altLang="en-US" dirty="0">
                <a:latin typeface="Calibri" panose="020F0502020204030204" pitchFamily="34" charset="0"/>
                <a:sym typeface="Wingdings" panose="05000000000000000000" pitchFamily="2" charset="2"/>
              </a:rPr>
              <a:t> 에 집어넣고 이 자체를 약으로 이용하면</a:t>
            </a:r>
            <a:r>
              <a:rPr lang="en-US" altLang="ko-KR" dirty="0">
                <a:latin typeface="Calibri" panose="020F0502020204030204" pitchFamily="34" charset="0"/>
                <a:sym typeface="Wingdings" panose="05000000000000000000" pitchFamily="2" charset="2"/>
              </a:rPr>
              <a:t> </a:t>
            </a:r>
          </a:p>
          <a:p>
            <a:pPr marL="0" indent="0">
              <a:buFont typeface="Wingdings" panose="05000000000000000000" pitchFamily="2" charset="2"/>
              <a:buNone/>
            </a:pPr>
            <a:r>
              <a:rPr lang="ko-KR" altLang="en-US" dirty="0">
                <a:latin typeface="Calibri" panose="020F0502020204030204" pitchFamily="34" charset="0"/>
                <a:sym typeface="Wingdings" panose="05000000000000000000" pitchFamily="2" charset="2"/>
              </a:rPr>
              <a:t>공격을 덜 받으니까 </a:t>
            </a:r>
            <a:r>
              <a:rPr lang="en-US" altLang="ko-KR" dirty="0">
                <a:latin typeface="Calibri" panose="020F0502020204030204" pitchFamily="34" charset="0"/>
                <a:sym typeface="Wingdings" panose="05000000000000000000" pitchFamily="2" charset="2"/>
              </a:rPr>
              <a:t>protection </a:t>
            </a:r>
            <a:r>
              <a:rPr lang="ko-KR" altLang="en-US" dirty="0">
                <a:latin typeface="Calibri" panose="020F0502020204030204" pitchFamily="34" charset="0"/>
                <a:sym typeface="Wingdings" panose="05000000000000000000" pitchFamily="2" charset="2"/>
              </a:rPr>
              <a:t>해주니까 우리 몸 안에 더 오래 있을 수 있음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치료 효과를 더 기대해 볼 수 있음</a:t>
            </a:r>
            <a:endParaRPr lang="en-US" altLang="ko-KR" dirty="0">
              <a:latin typeface="Calibri" panose="020F0502020204030204" pitchFamily="34" charset="0"/>
              <a:sym typeface="Wingdings" panose="05000000000000000000" pitchFamily="2" charset="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FBCED74-BDB0-4B91-9140-63B6ACD0CE6C}"/>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D38DE5D0-A496-4C6C-808A-09DEDC6027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8.9 </a:t>
            </a:r>
          </a:p>
          <a:p>
            <a:r>
              <a:rPr lang="en-US" altLang="en-US" b="1" dirty="0">
                <a:latin typeface="Calibri" panose="020F0502020204030204" pitchFamily="34" charset="0"/>
              </a:rPr>
              <a:t>Liposomes. </a:t>
            </a:r>
            <a:r>
              <a:rPr lang="en-US" altLang="en-US" dirty="0">
                <a:latin typeface="Calibri" panose="020F0502020204030204" pitchFamily="34" charset="0"/>
              </a:rPr>
              <a:t>A schematic diagram of a stealth liposome containing a hydrophilic polymer (such as polyethylene glycol) to protect it from destruction by immune cells, antibody molecules that target it to specific body tissues, a water-soluble drug enclosed in the fluid-filled interior chamber, and a lipid-soluble drug in the bilayer.</a:t>
            </a:r>
          </a:p>
          <a:p>
            <a:endParaRPr lang="en-US" altLang="en-US" dirty="0">
              <a:latin typeface="Calibri" panose="020F0502020204030204" pitchFamily="34" charset="0"/>
            </a:endParaRPr>
          </a:p>
          <a:p>
            <a:endParaRPr lang="en-US" altLang="en-US" dirty="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440B0856-7EF5-40F3-9056-79A15E167175}"/>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E2A2F36F-9CFA-4A28-84B1-3786DD172C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8.10 </a:t>
            </a:r>
          </a:p>
          <a:p>
            <a:r>
              <a:rPr lang="en-US" altLang="en-US" b="1" dirty="0">
                <a:latin typeface="Calibri" panose="020F0502020204030204" pitchFamily="34" charset="0"/>
              </a:rPr>
              <a:t>The asymmetric distribution of phospholipids (and cholesterol) in the plasma membrane of human erythrocytes. </a:t>
            </a:r>
            <a:r>
              <a:rPr lang="en-US" altLang="en-US" dirty="0">
                <a:latin typeface="Calibri" panose="020F0502020204030204" pitchFamily="34" charset="0"/>
              </a:rPr>
              <a:t>(SM, sphingomyelin; PC, phosphatidylcholine; PS, phosphatidylserine; PE, phosphatidylethanolamine; PI, phosphatidylinositol; Cl, cholesterol.)</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ko-KR" altLang="en-US" dirty="0">
                <a:latin typeface="Calibri" panose="020F0502020204030204" pitchFamily="34" charset="0"/>
              </a:rPr>
              <a:t>세포의 종류가 달라지면 </a:t>
            </a:r>
            <a:r>
              <a:rPr lang="en-US" altLang="ko-KR" dirty="0">
                <a:latin typeface="Calibri" panose="020F0502020204030204" pitchFamily="34" charset="0"/>
              </a:rPr>
              <a:t>lipid </a:t>
            </a:r>
            <a:r>
              <a:rPr lang="ko-KR" altLang="en-US" dirty="0">
                <a:latin typeface="Calibri" panose="020F0502020204030204" pitchFamily="34" charset="0"/>
              </a:rPr>
              <a:t>종류가 제각각</a:t>
            </a:r>
            <a:endParaRPr lang="en-US" altLang="ko-KR" dirty="0">
              <a:latin typeface="Calibri" panose="020F0502020204030204" pitchFamily="34" charset="0"/>
            </a:endParaRPr>
          </a:p>
          <a:p>
            <a:endParaRPr lang="en-US" altLang="en-US" dirty="0">
              <a:latin typeface="Calibri" panose="020F0502020204030204" pitchFamily="34" charset="0"/>
            </a:endParaRPr>
          </a:p>
          <a:p>
            <a:r>
              <a:rPr lang="ko-KR" altLang="en-US" dirty="0">
                <a:latin typeface="Calibri" panose="020F0502020204030204" pitchFamily="34" charset="0"/>
              </a:rPr>
              <a:t>세포막도 세포 바깥쪽 </a:t>
            </a:r>
            <a:r>
              <a:rPr lang="en-US" altLang="ko-KR" dirty="0">
                <a:latin typeface="Calibri" panose="020F0502020204030204" pitchFamily="34" charset="0"/>
              </a:rPr>
              <a:t>lipid </a:t>
            </a:r>
            <a:r>
              <a:rPr lang="ko-KR" altLang="en-US" dirty="0">
                <a:latin typeface="Calibri" panose="020F0502020204030204" pitchFamily="34" charset="0"/>
              </a:rPr>
              <a:t>가 있고 세포 안쪽 </a:t>
            </a:r>
            <a:r>
              <a:rPr lang="en-US" altLang="ko-KR" dirty="0">
                <a:latin typeface="Calibri" panose="020F0502020204030204" pitchFamily="34" charset="0"/>
              </a:rPr>
              <a:t>lipid </a:t>
            </a:r>
            <a:r>
              <a:rPr lang="ko-KR" altLang="en-US" dirty="0">
                <a:latin typeface="Calibri" panose="020F0502020204030204" pitchFamily="34" charset="0"/>
              </a:rPr>
              <a:t>가 있지</a:t>
            </a:r>
            <a:r>
              <a:rPr lang="en-US" altLang="ko-KR" dirty="0">
                <a:latin typeface="Calibri" panose="020F0502020204030204" pitchFamily="34" charset="0"/>
              </a:rPr>
              <a:t>. (bilayer </a:t>
            </a:r>
            <a:r>
              <a:rPr lang="ko-KR" altLang="en-US" dirty="0">
                <a:latin typeface="Calibri" panose="020F0502020204030204" pitchFamily="34" charset="0"/>
              </a:rPr>
              <a:t>니까</a:t>
            </a:r>
            <a:r>
              <a:rPr lang="en-US" altLang="ko-KR" dirty="0">
                <a:latin typeface="Calibri" panose="020F0502020204030204" pitchFamily="34" charset="0"/>
              </a:rPr>
              <a:t>)</a:t>
            </a: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바깥쪽 세포막엔 </a:t>
            </a:r>
            <a:r>
              <a:rPr lang="en-US" altLang="ko-KR" dirty="0">
                <a:latin typeface="Calibri" panose="020F0502020204030204" pitchFamily="34" charset="0"/>
                <a:sym typeface="Wingdings" panose="05000000000000000000" pitchFamily="2" charset="2"/>
              </a:rPr>
              <a:t>SM,</a:t>
            </a:r>
            <a:r>
              <a:rPr lang="ko-KR" altLang="en-US" dirty="0">
                <a:latin typeface="Calibri" panose="020F0502020204030204" pitchFamily="34" charset="0"/>
                <a:sym typeface="Wingdings" panose="05000000000000000000" pitchFamily="2" charset="2"/>
              </a:rPr>
              <a:t> </a:t>
            </a:r>
            <a:r>
              <a:rPr lang="en-US" altLang="ko-KR" dirty="0">
                <a:latin typeface="Calibri" panose="020F0502020204030204" pitchFamily="34" charset="0"/>
                <a:sym typeface="Wingdings" panose="05000000000000000000" pitchFamily="2" charset="2"/>
              </a:rPr>
              <a:t>PC</a:t>
            </a:r>
            <a:r>
              <a:rPr lang="ko-KR" altLang="en-US" dirty="0">
                <a:latin typeface="Calibri" panose="020F0502020204030204" pitchFamily="34" charset="0"/>
                <a:sym typeface="Wingdings" panose="05000000000000000000" pitchFamily="2" charset="2"/>
              </a:rPr>
              <a:t>가 많고 </a:t>
            </a:r>
            <a:r>
              <a:rPr lang="en-US" altLang="ko-KR" dirty="0">
                <a:latin typeface="Calibri" panose="020F0502020204030204" pitchFamily="34" charset="0"/>
                <a:sym typeface="Wingdings" panose="05000000000000000000" pitchFamily="2" charset="2"/>
              </a:rPr>
              <a:t>PE PS</a:t>
            </a:r>
            <a:r>
              <a:rPr lang="ko-KR" altLang="en-US" dirty="0">
                <a:latin typeface="Calibri" panose="020F0502020204030204" pitchFamily="34" charset="0"/>
                <a:sym typeface="Wingdings" panose="05000000000000000000" pitchFamily="2" charset="2"/>
              </a:rPr>
              <a:t>가 적다</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r>
              <a:rPr lang="ko-KR" altLang="en-US" dirty="0">
                <a:latin typeface="Calibri" panose="020F0502020204030204" pitchFamily="34" charset="0"/>
              </a:rPr>
              <a:t>안쪽 세포막엔 </a:t>
            </a:r>
            <a:r>
              <a:rPr lang="en-US" altLang="ko-KR" dirty="0">
                <a:latin typeface="Calibri" panose="020F0502020204030204" pitchFamily="34" charset="0"/>
              </a:rPr>
              <a:t>PS PE</a:t>
            </a:r>
            <a:r>
              <a:rPr lang="ko-KR" altLang="en-US" dirty="0">
                <a:latin typeface="Calibri" panose="020F0502020204030204" pitchFamily="34" charset="0"/>
              </a:rPr>
              <a:t>가 많고 </a:t>
            </a:r>
            <a:r>
              <a:rPr lang="en-US" altLang="ko-KR" dirty="0">
                <a:latin typeface="Calibri" panose="020F0502020204030204" pitchFamily="34" charset="0"/>
              </a:rPr>
              <a:t>SM PC</a:t>
            </a:r>
            <a:r>
              <a:rPr lang="ko-KR" altLang="en-US" dirty="0">
                <a:latin typeface="Calibri" panose="020F0502020204030204" pitchFamily="34" charset="0"/>
              </a:rPr>
              <a:t>가 적다</a:t>
            </a:r>
            <a:endParaRPr lang="en-US" altLang="ko-KR" dirty="0">
              <a:latin typeface="Calibri" panose="020F0502020204030204" pitchFamily="34" charset="0"/>
            </a:endParaRPr>
          </a:p>
          <a:p>
            <a:pPr marL="171450" indent="-171450">
              <a:buFont typeface="Wingdings" panose="05000000000000000000" pitchFamily="2" charset="2"/>
              <a:buChar char="à"/>
            </a:pPr>
            <a:r>
              <a:rPr lang="en-US" altLang="ko-KR" dirty="0">
                <a:latin typeface="Calibri" panose="020F0502020204030204" pitchFamily="34" charset="0"/>
              </a:rPr>
              <a:t>CL</a:t>
            </a:r>
            <a:r>
              <a:rPr lang="ko-KR" altLang="en-US" dirty="0">
                <a:latin typeface="Calibri" panose="020F0502020204030204" pitchFamily="34" charset="0"/>
              </a:rPr>
              <a:t>은 반반이고 </a:t>
            </a:r>
            <a:r>
              <a:rPr lang="en-US" altLang="ko-KR" dirty="0">
                <a:latin typeface="Calibri" panose="020F0502020204030204" pitchFamily="34" charset="0"/>
              </a:rPr>
              <a:t>PI</a:t>
            </a:r>
            <a:r>
              <a:rPr lang="ko-KR" altLang="en-US" dirty="0">
                <a:latin typeface="Calibri" panose="020F0502020204030204" pitchFamily="34" charset="0"/>
              </a:rPr>
              <a:t>는 둘 다 적네</a:t>
            </a:r>
            <a:endParaRPr lang="en-US" altLang="ko-KR" dirty="0">
              <a:latin typeface="Calibri" panose="020F0502020204030204" pitchFamily="34" charset="0"/>
            </a:endParaRPr>
          </a:p>
          <a:p>
            <a:pPr marL="171450" indent="-171450">
              <a:buFont typeface="Wingdings" panose="05000000000000000000" pitchFamily="2" charset="2"/>
              <a:buChar char="à"/>
            </a:pPr>
            <a:endParaRPr lang="en-US" altLang="en-US" dirty="0">
              <a:latin typeface="Calibri" panose="020F0502020204030204" pitchFamily="34" charset="0"/>
            </a:endParaRPr>
          </a:p>
          <a:p>
            <a:pPr marL="171450" indent="-171450">
              <a:buFont typeface="Wingdings" panose="05000000000000000000" pitchFamily="2" charset="2"/>
              <a:buChar char="à"/>
            </a:pPr>
            <a:r>
              <a:rPr lang="ko-KR" altLang="en-US" dirty="0">
                <a:latin typeface="Calibri" panose="020F0502020204030204" pitchFamily="34" charset="0"/>
              </a:rPr>
              <a:t>어떤 </a:t>
            </a:r>
            <a:r>
              <a:rPr lang="en-US" altLang="ko-KR" dirty="0">
                <a:latin typeface="Calibri" panose="020F0502020204030204" pitchFamily="34" charset="0"/>
              </a:rPr>
              <a:t>lipid</a:t>
            </a:r>
            <a:r>
              <a:rPr lang="ko-KR" altLang="en-US" dirty="0">
                <a:latin typeface="Calibri" panose="020F0502020204030204" pitchFamily="34" charset="0"/>
              </a:rPr>
              <a:t>는 바깥쪽에 존재하고 어떤 </a:t>
            </a:r>
            <a:r>
              <a:rPr lang="en-US" altLang="ko-KR" dirty="0">
                <a:latin typeface="Calibri" panose="020F0502020204030204" pitchFamily="34" charset="0"/>
              </a:rPr>
              <a:t>lipid </a:t>
            </a:r>
            <a:r>
              <a:rPr lang="ko-KR" altLang="en-US" dirty="0">
                <a:latin typeface="Calibri" panose="020F0502020204030204" pitchFamily="34" charset="0"/>
              </a:rPr>
              <a:t>는 주로 안쪽에 존재한다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각각의 기능과 다 연관이 있겠지</a:t>
            </a:r>
            <a:endParaRPr lang="en-US" altLang="ko-KR" dirty="0">
              <a:latin typeface="Calibri" panose="020F0502020204030204" pitchFamily="34" charset="0"/>
              <a:sym typeface="Wingdings" panose="05000000000000000000" pitchFamily="2" charset="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1CFA26CF-7935-4FD9-9C7D-A6D2937B0765}"/>
              </a:ext>
            </a:extLst>
          </p:cNvPr>
          <p:cNvSpPr>
            <a:spLocks noGrp="1" noRot="1" noChangeAspect="1" noChangeArrowheads="1" noTextEdit="1"/>
          </p:cNvSpPr>
          <p:nvPr>
            <p:ph type="sldImg"/>
          </p:nvPr>
        </p:nvSpPr>
        <p:spPr>
          <a:ln/>
        </p:spPr>
      </p:sp>
      <p:sp>
        <p:nvSpPr>
          <p:cNvPr id="145411" name="Rectangle 3">
            <a:extLst>
              <a:ext uri="{FF2B5EF4-FFF2-40B4-BE49-F238E27FC236}">
                <a16:creationId xmlns:a16="http://schemas.microsoft.com/office/drawing/2014/main" id="{38D4A697-FAF8-417B-92FB-662698ED4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8.10 </a:t>
            </a:r>
          </a:p>
          <a:p>
            <a:r>
              <a:rPr lang="en-US" altLang="en-US" b="1" dirty="0">
                <a:latin typeface="Calibri" panose="020F0502020204030204" pitchFamily="34" charset="0"/>
              </a:rPr>
              <a:t>The asymmetric distribution of phospholipids (and cholesterol) in the plasma membrane of human erythrocytes. </a:t>
            </a:r>
            <a:r>
              <a:rPr lang="en-US" altLang="en-US" dirty="0">
                <a:latin typeface="Calibri" panose="020F0502020204030204" pitchFamily="34" charset="0"/>
              </a:rPr>
              <a:t>(SM, sphingomyelin; PC, phosphatidylcholine; PS, phosphatidylserine; PE, phosphatidylethanolamine; PI, phosphatidylinositol; Cl, cholesterol.)</a:t>
            </a:r>
          </a:p>
          <a:p>
            <a:endParaRPr lang="en-US" altLang="en-US" dirty="0">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latin typeface="Calibri" panose="020F0502020204030204" pitchFamily="34" charset="0"/>
              </a:rPr>
              <a:t>&lt;</a:t>
            </a:r>
            <a:r>
              <a:rPr lang="ko-KR" altLang="en-US" dirty="0">
                <a:latin typeface="Calibri" panose="020F0502020204030204" pitchFamily="34" charset="0"/>
              </a:rPr>
              <a:t>원리</a:t>
            </a:r>
            <a:r>
              <a:rPr lang="en-US" altLang="ko-KR" dirty="0">
                <a:latin typeface="Calibri" panose="020F0502020204030204" pitchFamily="34" charset="0"/>
              </a:rPr>
              <a:t>&gt;</a:t>
            </a:r>
            <a:endParaRPr lang="en-US" altLang="en-US" dirty="0">
              <a:latin typeface="Calibri" panose="020F0502020204030204" pitchFamily="34" charset="0"/>
            </a:endParaRPr>
          </a:p>
          <a:p>
            <a:r>
              <a:rPr lang="en-US" altLang="ko-KR" dirty="0">
                <a:latin typeface="Calibri" panose="020F0502020204030204" pitchFamily="34" charset="0"/>
              </a:rPr>
              <a:t>1. </a:t>
            </a:r>
            <a:r>
              <a:rPr lang="ko-KR" altLang="en-US" dirty="0">
                <a:latin typeface="Calibri" panose="020F0502020204030204" pitchFamily="34" charset="0"/>
              </a:rPr>
              <a:t>안쪽 </a:t>
            </a:r>
            <a:endParaRPr lang="en-US" altLang="ko-KR" dirty="0">
              <a:latin typeface="Calibri" panose="020F0502020204030204" pitchFamily="34" charset="0"/>
            </a:endParaRPr>
          </a:p>
          <a:p>
            <a:r>
              <a:rPr lang="en-US" altLang="ko-KR" dirty="0">
                <a:latin typeface="Calibri" panose="020F0502020204030204" pitchFamily="34" charset="0"/>
              </a:rPr>
              <a:t> - PS (phosphatidylserine) </a:t>
            </a:r>
            <a:r>
              <a:rPr lang="ko-KR" altLang="en-US" dirty="0">
                <a:latin typeface="Calibri" panose="020F0502020204030204" pitchFamily="34" charset="0"/>
              </a:rPr>
              <a:t>★★★★</a:t>
            </a:r>
            <a:r>
              <a:rPr lang="en-US" altLang="ko-KR" dirty="0">
                <a:latin typeface="Calibri" panose="020F0502020204030204" pitchFamily="34" charset="0"/>
              </a:rPr>
              <a:t> : - charge </a:t>
            </a:r>
            <a:r>
              <a:rPr lang="ko-KR" altLang="en-US" dirty="0">
                <a:latin typeface="Calibri" panose="020F0502020204030204" pitchFamily="34" charset="0"/>
              </a:rPr>
              <a:t>여서 </a:t>
            </a:r>
            <a:r>
              <a:rPr lang="en-US" altLang="ko-KR" dirty="0">
                <a:latin typeface="Calibri" panose="020F0502020204030204" pitchFamily="34" charset="0"/>
                <a:sym typeface="Wingdings" panose="05000000000000000000" pitchFamily="2" charset="2"/>
              </a:rPr>
              <a:t></a:t>
            </a:r>
            <a:r>
              <a:rPr lang="ko-KR" altLang="en-US" dirty="0">
                <a:latin typeface="Calibri" panose="020F0502020204030204" pitchFamily="34" charset="0"/>
              </a:rPr>
              <a:t> 인접 </a:t>
            </a:r>
            <a:r>
              <a:rPr lang="en-US" altLang="ko-KR" dirty="0">
                <a:latin typeface="Calibri" panose="020F0502020204030204" pitchFamily="34" charset="0"/>
              </a:rPr>
              <a:t>protein</a:t>
            </a:r>
            <a:r>
              <a:rPr lang="ko-KR" altLang="en-US" dirty="0">
                <a:latin typeface="Calibri" panose="020F0502020204030204" pitchFamily="34" charset="0"/>
              </a:rPr>
              <a:t>에 있는 </a:t>
            </a:r>
            <a:r>
              <a:rPr lang="en-US" altLang="ko-KR" dirty="0">
                <a:latin typeface="Calibri" panose="020F0502020204030204" pitchFamily="34" charset="0"/>
              </a:rPr>
              <a:t>lysine, arginine residue (+) </a:t>
            </a:r>
            <a:r>
              <a:rPr lang="ko-KR" altLang="en-US" dirty="0">
                <a:latin typeface="Calibri" panose="020F0502020204030204" pitchFamily="34" charset="0"/>
              </a:rPr>
              <a:t>랑 결합 </a:t>
            </a:r>
            <a:r>
              <a:rPr lang="en-US" altLang="ko-KR" dirty="0">
                <a:latin typeface="Calibri" panose="020F0502020204030204" pitchFamily="34" charset="0"/>
              </a:rPr>
              <a:t>(</a:t>
            </a:r>
            <a:r>
              <a:rPr lang="ko-KR" altLang="en-US" dirty="0">
                <a:latin typeface="Calibri" panose="020F0502020204030204" pitchFamily="34" charset="0"/>
              </a:rPr>
              <a:t>그래서 질서정연하게 어느 한쪽에 몰려 있어 </a:t>
            </a:r>
            <a:r>
              <a:rPr lang="en-US" altLang="ko-KR" dirty="0">
                <a:latin typeface="Calibri" panose="020F0502020204030204" pitchFamily="34" charset="0"/>
                <a:sym typeface="Wingdings" panose="05000000000000000000" pitchFamily="2" charset="2"/>
              </a:rPr>
              <a:t> Energy</a:t>
            </a:r>
            <a:r>
              <a:rPr lang="ko-KR" altLang="en-US" dirty="0">
                <a:latin typeface="Calibri" panose="020F0502020204030204" pitchFamily="34" charset="0"/>
                <a:sym typeface="Wingdings" panose="05000000000000000000" pitchFamily="2" charset="2"/>
              </a:rPr>
              <a:t>가 소모된다는 소리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엔트로피가 감소된 상태이니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만약 안쪽과 바깥쪽에 </a:t>
            </a:r>
            <a:r>
              <a:rPr lang="en-US" altLang="ko-KR" dirty="0">
                <a:latin typeface="Calibri" panose="020F0502020204030204" pitchFamily="34" charset="0"/>
                <a:sym typeface="Wingdings" panose="05000000000000000000" pitchFamily="2" charset="2"/>
              </a:rPr>
              <a:t>PS</a:t>
            </a:r>
            <a:r>
              <a:rPr lang="ko-KR" altLang="en-US" dirty="0">
                <a:latin typeface="Calibri" panose="020F0502020204030204" pitchFamily="34" charset="0"/>
                <a:sym typeface="Wingdings" panose="05000000000000000000" pitchFamily="2" charset="2"/>
              </a:rPr>
              <a:t>가 반반 있다는 소리는 이 세포가 죽은 세포 란 소리</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혹은 죽기 전 세포</a:t>
            </a:r>
            <a:r>
              <a:rPr lang="en-US" altLang="ko-KR" dirty="0">
                <a:latin typeface="Calibri" panose="020F0502020204030204" pitchFamily="34" charset="0"/>
              </a:rPr>
              <a:t>)</a:t>
            </a:r>
          </a:p>
          <a:p>
            <a:r>
              <a:rPr lang="en-US" altLang="ko-KR" dirty="0">
                <a:latin typeface="Calibri" panose="020F0502020204030204" pitchFamily="34" charset="0"/>
              </a:rPr>
              <a:t> - PE </a:t>
            </a:r>
            <a:r>
              <a:rPr lang="ko-KR" altLang="en-US" dirty="0">
                <a:latin typeface="Calibri" panose="020F0502020204030204" pitchFamily="34" charset="0"/>
              </a:rPr>
              <a:t>는 </a:t>
            </a:r>
            <a:r>
              <a:rPr lang="en-US" altLang="ko-KR" dirty="0">
                <a:latin typeface="Calibri" panose="020F0502020204030204" pitchFamily="34" charset="0"/>
              </a:rPr>
              <a:t>membrane </a:t>
            </a:r>
            <a:r>
              <a:rPr lang="ko-KR" altLang="en-US" dirty="0">
                <a:latin typeface="Calibri" panose="020F0502020204030204" pitchFamily="34" charset="0"/>
              </a:rPr>
              <a:t>의 </a:t>
            </a:r>
            <a:r>
              <a:rPr lang="en-US" altLang="ko-KR" dirty="0">
                <a:latin typeface="Calibri" panose="020F0502020204030204" pitchFamily="34" charset="0"/>
              </a:rPr>
              <a:t>curvature (</a:t>
            </a:r>
            <a:r>
              <a:rPr lang="ko-KR" altLang="en-US" dirty="0">
                <a:latin typeface="Calibri" panose="020F0502020204030204" pitchFamily="34" charset="0"/>
              </a:rPr>
              <a:t>곡률</a:t>
            </a:r>
            <a:r>
              <a:rPr lang="en-US" altLang="ko-KR" dirty="0">
                <a:latin typeface="Calibri" panose="020F0502020204030204" pitchFamily="34" charset="0"/>
              </a:rPr>
              <a:t>) </a:t>
            </a:r>
            <a:r>
              <a:rPr lang="ko-KR" altLang="en-US" dirty="0">
                <a:latin typeface="Calibri" panose="020F0502020204030204" pitchFamily="34" charset="0"/>
              </a:rPr>
              <a:t>촉진시킴 </a:t>
            </a:r>
            <a:r>
              <a:rPr lang="en-US" altLang="ko-KR" dirty="0">
                <a:latin typeface="Calibri" panose="020F0502020204030204" pitchFamily="34" charset="0"/>
                <a:sym typeface="Wingdings" panose="05000000000000000000" pitchFamily="2" charset="2"/>
              </a:rPr>
              <a:t> budding fusion </a:t>
            </a:r>
            <a:r>
              <a:rPr lang="ko-KR" altLang="en-US" dirty="0">
                <a:latin typeface="Calibri" panose="020F0502020204030204" pitchFamily="34" charset="0"/>
                <a:sym typeface="Wingdings" panose="05000000000000000000" pitchFamily="2" charset="2"/>
              </a:rPr>
              <a:t>할 때 기여</a:t>
            </a:r>
            <a:endParaRPr lang="en-US" altLang="ko-KR" dirty="0">
              <a:latin typeface="Calibri" panose="020F0502020204030204" pitchFamily="34" charset="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latin typeface="Calibri" panose="020F0502020204030204" pitchFamily="34" charset="0"/>
                <a:sym typeface="Wingdings" panose="05000000000000000000" pitchFamily="2" charset="2"/>
              </a:rPr>
              <a:t> - PI : (</a:t>
            </a:r>
            <a:r>
              <a:rPr lang="ko-KR" altLang="en-US" dirty="0">
                <a:latin typeface="Calibri" panose="020F0502020204030204" pitchFamily="34" charset="0"/>
                <a:sym typeface="Wingdings" panose="05000000000000000000" pitchFamily="2" charset="2"/>
              </a:rPr>
              <a:t>딱히 언급 </a:t>
            </a:r>
            <a:r>
              <a:rPr lang="en-US" altLang="ko-KR" dirty="0">
                <a:latin typeface="Calibri" panose="020F0502020204030204" pitchFamily="34" charset="0"/>
                <a:sym typeface="Wingdings" panose="05000000000000000000" pitchFamily="2" charset="2"/>
              </a:rPr>
              <a:t>x)</a:t>
            </a:r>
          </a:p>
          <a:p>
            <a:endParaRPr lang="en-US" altLang="ko-KR" dirty="0">
              <a:latin typeface="Calibri" panose="020F0502020204030204" pitchFamily="34" charset="0"/>
            </a:endParaRPr>
          </a:p>
          <a:p>
            <a:endParaRPr lang="en-US" altLang="ko-KR" dirty="0">
              <a:latin typeface="Calibri" panose="020F0502020204030204" pitchFamily="34" charset="0"/>
            </a:endParaRPr>
          </a:p>
          <a:p>
            <a:endParaRPr lang="en-US" altLang="ko-KR" dirty="0">
              <a:latin typeface="Calibri" panose="020F0502020204030204" pitchFamily="34" charset="0"/>
            </a:endParaRPr>
          </a:p>
          <a:p>
            <a:r>
              <a:rPr lang="en-US" altLang="ko-KR" dirty="0">
                <a:latin typeface="Calibri" panose="020F0502020204030204" pitchFamily="34" charset="0"/>
              </a:rPr>
              <a:t>2. </a:t>
            </a:r>
            <a:r>
              <a:rPr lang="ko-KR" altLang="en-US" dirty="0">
                <a:latin typeface="Calibri" panose="020F0502020204030204" pitchFamily="34" charset="0"/>
              </a:rPr>
              <a:t>바깥쪽</a:t>
            </a:r>
            <a:endParaRPr lang="en-US" altLang="ko-KR" dirty="0">
              <a:latin typeface="Calibri" panose="020F0502020204030204" pitchFamily="34" charset="0"/>
            </a:endParaRPr>
          </a:p>
          <a:p>
            <a:r>
              <a:rPr lang="en-US" altLang="ko-KR" dirty="0">
                <a:latin typeface="Calibri" panose="020F0502020204030204" pitchFamily="34" charset="0"/>
              </a:rPr>
              <a:t> - PS </a:t>
            </a:r>
            <a:r>
              <a:rPr lang="ko-KR" altLang="en-US" dirty="0">
                <a:latin typeface="Calibri" panose="020F0502020204030204" pitchFamily="34" charset="0"/>
              </a:rPr>
              <a:t>★★★★</a:t>
            </a:r>
            <a:r>
              <a:rPr lang="en-US" altLang="ko-KR" dirty="0">
                <a:latin typeface="Calibri" panose="020F0502020204030204" pitchFamily="34" charset="0"/>
              </a:rPr>
              <a:t> : </a:t>
            </a:r>
            <a:r>
              <a:rPr lang="ko-KR" altLang="en-US" dirty="0">
                <a:latin typeface="Calibri" panose="020F0502020204030204" pitchFamily="34" charset="0"/>
              </a:rPr>
              <a:t>거의 없지만 일부가 있기도 함 </a:t>
            </a:r>
            <a:r>
              <a:rPr lang="en-US" altLang="ko-KR" dirty="0">
                <a:latin typeface="Calibri" panose="020F0502020204030204" pitchFamily="34" charset="0"/>
                <a:sym typeface="Wingdings" panose="05000000000000000000" pitchFamily="2" charset="2"/>
              </a:rPr>
              <a:t></a:t>
            </a:r>
            <a:r>
              <a:rPr lang="en-US" altLang="ko-KR" dirty="0">
                <a:latin typeface="Calibri" panose="020F0502020204030204" pitchFamily="34" charset="0"/>
              </a:rPr>
              <a:t> lymphocyte (</a:t>
            </a:r>
            <a:r>
              <a:rPr lang="ko-KR" altLang="en-US" dirty="0">
                <a:latin typeface="Calibri" panose="020F0502020204030204" pitchFamily="34" charset="0"/>
              </a:rPr>
              <a:t>나이든 </a:t>
            </a:r>
            <a:r>
              <a:rPr lang="en-US" altLang="ko-KR" dirty="0">
                <a:latin typeface="Calibri" panose="020F0502020204030204" pitchFamily="34" charset="0"/>
              </a:rPr>
              <a:t>|| </a:t>
            </a:r>
            <a:r>
              <a:rPr lang="ko-KR" altLang="en-US" dirty="0">
                <a:latin typeface="Calibri" panose="020F0502020204030204" pitchFamily="34" charset="0"/>
              </a:rPr>
              <a:t>죽은 세포</a:t>
            </a:r>
            <a:r>
              <a:rPr lang="en-US" altLang="ko-KR" dirty="0">
                <a:latin typeface="Calibri" panose="020F0502020204030204" pitchFamily="34" charset="0"/>
              </a:rPr>
              <a:t>) </a:t>
            </a:r>
            <a:r>
              <a:rPr lang="en-US" altLang="ko-KR" dirty="0">
                <a:latin typeface="Calibri" panose="020F0502020204030204" pitchFamily="34" charset="0"/>
                <a:sym typeface="Wingdings" panose="05000000000000000000" pitchFamily="2" charset="2"/>
              </a:rPr>
              <a:t> macrophage (</a:t>
            </a:r>
            <a:r>
              <a:rPr lang="ko-KR" altLang="en-US" dirty="0">
                <a:latin typeface="Calibri" panose="020F0502020204030204" pitchFamily="34" charset="0"/>
                <a:sym typeface="Wingdings" panose="05000000000000000000" pitchFamily="2" charset="2"/>
              </a:rPr>
              <a:t>대식세포 </a:t>
            </a:r>
            <a:r>
              <a:rPr lang="en-US" altLang="ko-KR" dirty="0">
                <a:latin typeface="Calibri" panose="020F0502020204030204" pitchFamily="34" charset="0"/>
                <a:sym typeface="Wingdings" panose="05000000000000000000" pitchFamily="2" charset="2"/>
              </a:rPr>
              <a:t> phagocyte </a:t>
            </a:r>
            <a:r>
              <a:rPr lang="ko-KR" altLang="en-US" dirty="0">
                <a:latin typeface="Calibri" panose="020F0502020204030204" pitchFamily="34" charset="0"/>
                <a:sym typeface="Wingdings" panose="05000000000000000000" pitchFamily="2" charset="2"/>
              </a:rPr>
              <a:t>기능 有</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에게 이 세포 나이 들었으니까 얼른 파괴시켜 달라고 표시해주는 것 </a:t>
            </a:r>
            <a:r>
              <a:rPr lang="en-US" altLang="ko-KR" dirty="0">
                <a:latin typeface="Calibri" panose="020F0502020204030204" pitchFamily="34" charset="0"/>
                <a:sym typeface="Wingdings" panose="05000000000000000000" pitchFamily="2" charset="2"/>
              </a:rPr>
              <a:t> phosphatidylserine</a:t>
            </a:r>
            <a:r>
              <a:rPr lang="ko-KR" altLang="en-US" dirty="0">
                <a:latin typeface="Calibri" panose="020F0502020204030204" pitchFamily="34" charset="0"/>
                <a:sym typeface="Wingdings" panose="05000000000000000000" pitchFamily="2" charset="2"/>
              </a:rPr>
              <a:t> 을 인식할 수 있는 부위 </a:t>
            </a:r>
            <a:r>
              <a:rPr lang="en-US" altLang="ko-KR" dirty="0">
                <a:latin typeface="Calibri" panose="020F0502020204030204" pitchFamily="34" charset="0"/>
                <a:sym typeface="Wingdings" panose="05000000000000000000" pitchFamily="2" charset="2"/>
              </a:rPr>
              <a:t>(receptor) </a:t>
            </a:r>
            <a:r>
              <a:rPr lang="ko-KR" altLang="en-US" dirty="0">
                <a:latin typeface="Calibri" panose="020F0502020204030204" pitchFamily="34" charset="0"/>
                <a:sym typeface="Wingdings" panose="05000000000000000000" pitchFamily="2" charset="2"/>
              </a:rPr>
              <a:t>가 </a:t>
            </a:r>
            <a:r>
              <a:rPr lang="en-US" altLang="ko-KR" dirty="0">
                <a:latin typeface="Calibri" panose="020F0502020204030204" pitchFamily="34" charset="0"/>
                <a:sym typeface="Wingdings" panose="05000000000000000000" pitchFamily="2" charset="2"/>
              </a:rPr>
              <a:t>macrophage cell membrane </a:t>
            </a:r>
            <a:r>
              <a:rPr lang="ko-KR" altLang="en-US" dirty="0">
                <a:latin typeface="Calibri" panose="020F0502020204030204" pitchFamily="34" charset="0"/>
                <a:sym typeface="Wingdings" panose="05000000000000000000" pitchFamily="2" charset="2"/>
              </a:rPr>
              <a:t>표면에도 있겠네</a:t>
            </a:r>
            <a:r>
              <a:rPr lang="en-US" altLang="ko-KR" dirty="0">
                <a:latin typeface="Calibri" panose="020F0502020204030204" pitchFamily="34" charset="0"/>
                <a:sym typeface="Wingdings" panose="05000000000000000000" pitchFamily="2" charset="2"/>
              </a:rPr>
              <a:t>.</a:t>
            </a:r>
          </a:p>
          <a:p>
            <a:endParaRPr lang="en-US" altLang="ko-KR" dirty="0">
              <a:latin typeface="Calibri" panose="020F0502020204030204" pitchFamily="34" charset="0"/>
              <a:sym typeface="Wingdings" panose="05000000000000000000" pitchFamily="2" charset="2"/>
            </a:endParaRPr>
          </a:p>
          <a:p>
            <a:r>
              <a:rPr lang="en-US" altLang="ko-KR" dirty="0">
                <a:latin typeface="Calibri" panose="020F0502020204030204" pitchFamily="34" charset="0"/>
                <a:sym typeface="Wingdings" panose="05000000000000000000" pitchFamily="2" charset="2"/>
              </a:rPr>
              <a:t> - PC :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Phosphatidylcholine also plays a role in membrane-mediated </a:t>
            </a:r>
            <a:r>
              <a:rPr lang="en-US" altLang="ko-KR"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3" tooltip="Cell signaling"/>
              </a:rPr>
              <a:t>cell signaling</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and PCTP (</a:t>
            </a:r>
            <a:r>
              <a:rPr lang="en-US" altLang="ko-KR"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4" tooltip="Phosphatidylcholine transfer protein"/>
              </a:rPr>
              <a:t>phosphatidylcholine transfer protein</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(PCTP).</a:t>
            </a:r>
            <a:r>
              <a:rPr lang="en-US" altLang="ko-KR" sz="1200" b="0" i="0" u="none" strike="noStrike" kern="1200" baseline="30000" dirty="0">
                <a:solidFill>
                  <a:schemeClr val="tx1"/>
                </a:solidFill>
                <a:effectLst/>
                <a:latin typeface="Calibri" pitchFamily="28" charset="0"/>
                <a:ea typeface="MS PGothic" panose="020B0600070205080204" pitchFamily="34" charset="-128"/>
                <a:cs typeface="ＭＳ Ｐゴシック" charset="-128"/>
                <a:hlinkClick r:id="rId5"/>
              </a:rPr>
              <a:t>[3]</a:t>
            </a:r>
            <a:r>
              <a:rPr lang="en-US" altLang="ko-KR" sz="1200" b="0" i="0" u="none" strike="noStrike" kern="1200" baseline="30000" dirty="0">
                <a:solidFill>
                  <a:schemeClr val="tx1"/>
                </a:solidFill>
                <a:effectLst/>
                <a:latin typeface="Calibri" pitchFamily="28" charset="0"/>
                <a:ea typeface="MS PGothic" panose="020B0600070205080204" pitchFamily="34" charset="-128"/>
                <a:cs typeface="ＭＳ Ｐゴシック" charset="-128"/>
              </a:rPr>
              <a:t>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activation of other enzymes.</a:t>
            </a:r>
          </a:p>
          <a:p>
            <a:r>
              <a:rPr lang="en-US" altLang="ko-KR" dirty="0">
                <a:latin typeface="Calibri" panose="020F0502020204030204" pitchFamily="34" charset="0"/>
                <a:sym typeface="Wingdings" panose="05000000000000000000" pitchFamily="2" charset="2"/>
              </a:rPr>
              <a:t>    =&gt; </a:t>
            </a:r>
            <a:r>
              <a:rPr lang="ko-KR" altLang="en-US" dirty="0">
                <a:latin typeface="Calibri" panose="020F0502020204030204" pitchFamily="34" charset="0"/>
                <a:sym typeface="Wingdings" panose="05000000000000000000" pitchFamily="2" charset="2"/>
              </a:rPr>
              <a:t>이건 안중요</a:t>
            </a:r>
            <a:endParaRPr lang="en-US" altLang="ko-KR" dirty="0">
              <a:latin typeface="Calibri" panose="020F0502020204030204" pitchFamily="34" charset="0"/>
              <a:sym typeface="Wingdings" panose="05000000000000000000" pitchFamily="2" charset="2"/>
            </a:endParaRPr>
          </a:p>
          <a:p>
            <a:endParaRPr lang="en-US" altLang="ko-KR" dirty="0">
              <a:latin typeface="Calibri" panose="020F0502020204030204" pitchFamily="34" charset="0"/>
              <a:sym typeface="Wingdings" panose="05000000000000000000" pitchFamily="2" charset="2"/>
            </a:endParaRPr>
          </a:p>
          <a:p>
            <a:endParaRPr lang="en-US" altLang="ko-KR" dirty="0">
              <a:latin typeface="Calibri" panose="020F0502020204030204" pitchFamily="34" charset="0"/>
            </a:endParaRPr>
          </a:p>
          <a:p>
            <a:endParaRPr lang="en-US" altLang="en-US" dirty="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058BBB63-1AF3-4830-B804-E789D0B1D8CD}"/>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95AE7661-14F9-4C14-B73A-9C2D75F86B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8.11 </a:t>
            </a:r>
          </a:p>
          <a:p>
            <a:r>
              <a:rPr lang="en-US" altLang="en-US" b="1" dirty="0">
                <a:latin typeface="Calibri" panose="020F0502020204030204" pitchFamily="34" charset="0"/>
              </a:rPr>
              <a:t>Two types of linkages that join sugars to a polypeptide chain. </a:t>
            </a:r>
            <a:r>
              <a:rPr lang="en-US" altLang="en-US" dirty="0">
                <a:latin typeface="Calibri" panose="020F0502020204030204" pitchFamily="34" charset="0"/>
              </a:rPr>
              <a:t>The </a:t>
            </a:r>
            <a:r>
              <a:rPr lang="en-US" altLang="en-US" i="1" dirty="0">
                <a:latin typeface="Calibri" panose="020F0502020204030204" pitchFamily="34" charset="0"/>
              </a:rPr>
              <a:t>N</a:t>
            </a:r>
            <a:r>
              <a:rPr lang="en-US" altLang="en-US" dirty="0">
                <a:latin typeface="Calibri" panose="020F0502020204030204" pitchFamily="34" charset="0"/>
              </a:rPr>
              <a:t>-glycosidic linkage between asparagine and </a:t>
            </a:r>
            <a:r>
              <a:rPr lang="en-US" altLang="en-US" i="1" dirty="0">
                <a:latin typeface="Calibri" panose="020F0502020204030204" pitchFamily="34" charset="0"/>
              </a:rPr>
              <a:t>N-</a:t>
            </a:r>
            <a:r>
              <a:rPr lang="en-US" altLang="en-US" dirty="0">
                <a:latin typeface="Calibri" panose="020F0502020204030204" pitchFamily="34" charset="0"/>
              </a:rPr>
              <a:t>acetylglucosamine is more common than the </a:t>
            </a:r>
            <a:r>
              <a:rPr lang="en-US" altLang="en-US" i="1" dirty="0">
                <a:latin typeface="Calibri" panose="020F0502020204030204" pitchFamily="34" charset="0"/>
              </a:rPr>
              <a:t>O</a:t>
            </a:r>
            <a:r>
              <a:rPr lang="en-US" altLang="en-US" dirty="0">
                <a:latin typeface="Calibri" panose="020F0502020204030204" pitchFamily="34" charset="0"/>
              </a:rPr>
              <a:t>-glycosidic linkage between serine or threonine and </a:t>
            </a:r>
            <a:r>
              <a:rPr lang="en-US" altLang="en-US" i="1" dirty="0">
                <a:latin typeface="Calibri" panose="020F0502020204030204" pitchFamily="34" charset="0"/>
              </a:rPr>
              <a:t>N</a:t>
            </a:r>
            <a:r>
              <a:rPr lang="en-US" altLang="en-US" dirty="0">
                <a:latin typeface="Calibri" panose="020F0502020204030204" pitchFamily="34" charset="0"/>
              </a:rPr>
              <a:t>-</a:t>
            </a:r>
            <a:r>
              <a:rPr lang="en-US" altLang="en-US" dirty="0" err="1">
                <a:latin typeface="Calibri" panose="020F0502020204030204" pitchFamily="34" charset="0"/>
              </a:rPr>
              <a:t>acetylgalactosamine</a:t>
            </a:r>
            <a:r>
              <a:rPr lang="en-US" altLang="en-US" dirty="0">
                <a:latin typeface="Calibri" panose="020F0502020204030204" pitchFamily="34" charset="0"/>
              </a:rPr>
              <a:t>.</a:t>
            </a:r>
          </a:p>
          <a:p>
            <a:endParaRPr lang="en-US" altLang="en-US" dirty="0">
              <a:latin typeface="Calibri" panose="020F0502020204030204" pitchFamily="34" charset="0"/>
            </a:endParaRPr>
          </a:p>
          <a:p>
            <a:r>
              <a:rPr lang="en-US" altLang="ko-KR" sz="1200" b="1" i="0" kern="1200" dirty="0">
                <a:solidFill>
                  <a:schemeClr val="tx1"/>
                </a:solidFill>
                <a:effectLst/>
                <a:latin typeface="Calibri" pitchFamily="28" charset="0"/>
                <a:ea typeface="MS PGothic" panose="020B0600070205080204" pitchFamily="34" charset="-128"/>
                <a:cs typeface="ＭＳ Ｐゴシック" charset="-128"/>
              </a:rPr>
              <a:t>Glycosylation</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은 세포 바깥 쪽으로만</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a:t>
            </a:r>
          </a:p>
          <a:p>
            <a:pPr marL="171450" indent="-171450">
              <a:buFont typeface="Wingdings" panose="05000000000000000000" pitchFamily="2" charset="2"/>
              <a:buChar char="à"/>
            </a:pPr>
            <a:r>
              <a:rPr lang="en-US" altLang="ko-KR" dirty="0">
                <a:latin typeface="Calibri" panose="020F0502020204030204" pitchFamily="34" charset="0"/>
                <a:sym typeface="Wingdings" panose="05000000000000000000" pitchFamily="2" charset="2"/>
              </a:rPr>
              <a:t>Glycosylation </a:t>
            </a:r>
            <a:r>
              <a:rPr lang="ko-KR" altLang="en-US" dirty="0">
                <a:latin typeface="Calibri" panose="020F0502020204030204" pitchFamily="34" charset="0"/>
                <a:sym typeface="Wingdings" panose="05000000000000000000" pitchFamily="2" charset="2"/>
              </a:rPr>
              <a:t>이 되어 있지 않으면 활성을 띠지 않은 </a:t>
            </a:r>
            <a:r>
              <a:rPr lang="en-US" altLang="ko-KR" dirty="0">
                <a:latin typeface="Calibri" panose="020F0502020204030204" pitchFamily="34" charset="0"/>
                <a:sym typeface="Wingdings" panose="05000000000000000000" pitchFamily="2" charset="2"/>
              </a:rPr>
              <a:t>protein </a:t>
            </a:r>
            <a:r>
              <a:rPr lang="ko-KR" altLang="en-US" dirty="0">
                <a:latin typeface="Calibri" panose="020F0502020204030204" pitchFamily="34" charset="0"/>
                <a:sym typeface="Wingdings" panose="05000000000000000000" pitchFamily="2" charset="2"/>
              </a:rPr>
              <a:t>이 多</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중요한 역할을 한다는 소리</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endParaRPr lang="en-US" altLang="en-US"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endParaRPr lang="en-US" altLang="en-US" dirty="0">
              <a:latin typeface="Calibri" panose="020F0502020204030204" pitchFamily="34" charset="0"/>
              <a:sym typeface="Wingdings" panose="05000000000000000000" pitchFamily="2" charset="2"/>
            </a:endParaRPr>
          </a:p>
          <a:p>
            <a:r>
              <a:rPr lang="en-US" altLang="en-US" i="1" dirty="0">
                <a:latin typeface="Calibri" panose="020F0502020204030204" pitchFamily="34" charset="0"/>
              </a:rPr>
              <a:t>N</a:t>
            </a:r>
            <a:r>
              <a:rPr lang="en-US" altLang="en-US" dirty="0">
                <a:latin typeface="Calibri" panose="020F0502020204030204" pitchFamily="34" charset="0"/>
              </a:rPr>
              <a:t>-glycosidic linkage </a:t>
            </a:r>
            <a:r>
              <a:rPr lang="en-US" altLang="ko-KR" b="1" dirty="0">
                <a:latin typeface="Calibri" panose="020F0502020204030204" pitchFamily="34" charset="0"/>
              </a:rPr>
              <a:t>vs</a:t>
            </a:r>
            <a:r>
              <a:rPr lang="en-US" altLang="ko-KR" dirty="0">
                <a:latin typeface="Calibri" panose="020F0502020204030204" pitchFamily="34" charset="0"/>
              </a:rPr>
              <a:t> </a:t>
            </a:r>
            <a:r>
              <a:rPr lang="en-US" altLang="ko-KR" i="1" dirty="0">
                <a:latin typeface="Calibri" panose="020F0502020204030204" pitchFamily="34" charset="0"/>
              </a:rPr>
              <a:t>O</a:t>
            </a:r>
            <a:r>
              <a:rPr lang="en-US" altLang="en-US" dirty="0">
                <a:latin typeface="Calibri" panose="020F0502020204030204" pitchFamily="34" charset="0"/>
              </a:rPr>
              <a:t>-glycosidic linkage </a:t>
            </a:r>
          </a:p>
          <a:p>
            <a:r>
              <a:rPr lang="en-US" altLang="ko-KR" dirty="0">
                <a:sym typeface="Wingdings" panose="05000000000000000000" pitchFamily="2" charset="2"/>
              </a:rPr>
              <a:t> </a:t>
            </a:r>
            <a:r>
              <a:rPr lang="ko-KR" altLang="en-US" dirty="0">
                <a:sym typeface="Wingdings" panose="05000000000000000000" pitchFamily="2" charset="2"/>
              </a:rPr>
              <a:t>뒷장에</a:t>
            </a:r>
            <a:r>
              <a:rPr lang="en-US" altLang="ko-KR" dirty="0">
                <a:sym typeface="Wingdings" panose="05000000000000000000" pitchFamily="2" charset="2"/>
              </a:rPr>
              <a:t>..</a:t>
            </a:r>
            <a:endParaRPr lang="ko-KR"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en-US" i="1" dirty="0">
                <a:latin typeface="Calibri" panose="020F0502020204030204" pitchFamily="34" charset="0"/>
              </a:rPr>
              <a:t>N</a:t>
            </a:r>
            <a:r>
              <a:rPr lang="en-US" altLang="en-US" dirty="0">
                <a:latin typeface="Calibri" panose="020F0502020204030204" pitchFamily="34" charset="0"/>
              </a:rPr>
              <a:t>-glycosidic linkage	 </a:t>
            </a:r>
            <a:r>
              <a:rPr lang="en-US" altLang="ko-KR" dirty="0">
                <a:latin typeface="Calibri" panose="020F0502020204030204" pitchFamily="34" charset="0"/>
              </a:rPr>
              <a:t>vs	 </a:t>
            </a:r>
            <a:r>
              <a:rPr lang="en-US" altLang="ko-KR" i="1" dirty="0">
                <a:latin typeface="Calibri" panose="020F0502020204030204" pitchFamily="34" charset="0"/>
              </a:rPr>
              <a:t>O</a:t>
            </a:r>
            <a:r>
              <a:rPr lang="en-US" altLang="en-US" dirty="0">
                <a:latin typeface="Calibri" panose="020F0502020204030204" pitchFamily="34" charset="0"/>
              </a:rPr>
              <a:t>-glycosidic linkage</a:t>
            </a:r>
          </a:p>
          <a:p>
            <a:endParaRPr lang="en-US" altLang="ko-KR" dirty="0">
              <a:latin typeface="Calibri" panose="020F0502020204030204" pitchFamily="34" charset="0"/>
            </a:endParaRPr>
          </a:p>
          <a:p>
            <a:endParaRPr lang="en-US" altLang="ko-KR" dirty="0">
              <a:latin typeface="Calibri" panose="020F0502020204030204" pitchFamily="34" charset="0"/>
            </a:endParaRPr>
          </a:p>
          <a:p>
            <a:r>
              <a:rPr lang="en-US" altLang="en-US" dirty="0">
                <a:latin typeface="Calibri" panose="020F0502020204030204" pitchFamily="34" charset="0"/>
              </a:rPr>
              <a:t>Glycosylation</a:t>
            </a:r>
            <a:r>
              <a:rPr lang="ko-KR" altLang="en-US" dirty="0">
                <a:latin typeface="Calibri" panose="020F0502020204030204" pitchFamily="34" charset="0"/>
              </a:rPr>
              <a:t> 도 </a:t>
            </a:r>
            <a:r>
              <a:rPr lang="en-US" altLang="ko-KR" dirty="0">
                <a:latin typeface="Calibri" panose="020F0502020204030204" pitchFamily="34" charset="0"/>
              </a:rPr>
              <a:t>post-translation </a:t>
            </a:r>
            <a:r>
              <a:rPr lang="ko-KR" altLang="en-US" dirty="0">
                <a:latin typeface="Calibri" panose="020F0502020204030204" pitchFamily="34" charset="0"/>
              </a:rPr>
              <a:t>때 일어난다</a:t>
            </a:r>
            <a:r>
              <a:rPr lang="en-US" altLang="ko-KR" dirty="0">
                <a:latin typeface="Calibri" panose="020F0502020204030204" pitchFamily="34" charset="0"/>
              </a:rPr>
              <a:t>.</a:t>
            </a:r>
          </a:p>
          <a:p>
            <a:r>
              <a:rPr lang="en-US" altLang="en-US" dirty="0">
                <a:latin typeface="Calibri" panose="020F0502020204030204" pitchFamily="34" charset="0"/>
              </a:rPr>
              <a:t>ER</a:t>
            </a:r>
            <a:r>
              <a:rPr lang="ko-KR" altLang="en-US" dirty="0">
                <a:latin typeface="Calibri" panose="020F0502020204030204" pitchFamily="34" charset="0"/>
              </a:rPr>
              <a:t>에 붙어있는 </a:t>
            </a:r>
            <a:r>
              <a:rPr lang="en-US" altLang="ko-KR" dirty="0">
                <a:latin typeface="Calibri" panose="020F0502020204030204" pitchFamily="34" charset="0"/>
              </a:rPr>
              <a:t>ribosome</a:t>
            </a:r>
            <a:r>
              <a:rPr lang="ko-KR" altLang="en-US" dirty="0">
                <a:latin typeface="Calibri" panose="020F0502020204030204" pitchFamily="34" charset="0"/>
              </a:rPr>
              <a:t>에서 만들어지는데</a:t>
            </a:r>
            <a:r>
              <a:rPr lang="en-US" altLang="ko-KR" dirty="0">
                <a:latin typeface="Calibri" panose="020F0502020204030204" pitchFamily="34" charset="0"/>
              </a:rPr>
              <a:t>, </a:t>
            </a:r>
            <a:r>
              <a:rPr lang="ko-KR" altLang="en-US" dirty="0">
                <a:latin typeface="Calibri" panose="020F0502020204030204" pitchFamily="34" charset="0"/>
              </a:rPr>
              <a:t>그렇게 만들어진 단백질의 </a:t>
            </a:r>
            <a:r>
              <a:rPr lang="en-US" altLang="ko-KR" dirty="0">
                <a:latin typeface="Calibri" panose="020F0502020204030204" pitchFamily="34" charset="0"/>
              </a:rPr>
              <a:t>n-terminal </a:t>
            </a:r>
            <a:r>
              <a:rPr lang="ko-KR" altLang="en-US" dirty="0">
                <a:latin typeface="Calibri" panose="020F0502020204030204" pitchFamily="34" charset="0"/>
              </a:rPr>
              <a:t>은 </a:t>
            </a:r>
            <a:r>
              <a:rPr lang="en-US" altLang="ko-KR" dirty="0">
                <a:latin typeface="Calibri" panose="020F0502020204030204" pitchFamily="34" charset="0"/>
              </a:rPr>
              <a:t>ER </a:t>
            </a:r>
            <a:r>
              <a:rPr lang="ko-KR" altLang="en-US" dirty="0">
                <a:latin typeface="Calibri" panose="020F0502020204030204" pitchFamily="34" charset="0"/>
              </a:rPr>
              <a:t>안쪽에 </a:t>
            </a:r>
            <a:r>
              <a:rPr lang="en-US" altLang="ko-KR" dirty="0">
                <a:latin typeface="Calibri" panose="020F0502020204030204" pitchFamily="34" charset="0"/>
              </a:rPr>
              <a:t>C-terminal </a:t>
            </a:r>
            <a:r>
              <a:rPr lang="ko-KR" altLang="en-US" dirty="0">
                <a:latin typeface="Calibri" panose="020F0502020204030204" pitchFamily="34" charset="0"/>
              </a:rPr>
              <a:t>은 </a:t>
            </a:r>
            <a:r>
              <a:rPr lang="en-US" altLang="ko-KR" dirty="0">
                <a:latin typeface="Calibri" panose="020F0502020204030204" pitchFamily="34" charset="0"/>
              </a:rPr>
              <a:t>cytoplasm</a:t>
            </a:r>
            <a:r>
              <a:rPr lang="ko-KR" altLang="en-US" dirty="0">
                <a:latin typeface="Calibri" panose="020F0502020204030204" pitchFamily="34" charset="0"/>
              </a:rPr>
              <a:t>에</a:t>
            </a:r>
            <a:r>
              <a:rPr lang="en-US" altLang="ko-KR" dirty="0">
                <a:latin typeface="Calibri" panose="020F0502020204030204" pitchFamily="34" charset="0"/>
              </a:rPr>
              <a:t>.. ER</a:t>
            </a:r>
            <a:r>
              <a:rPr lang="ko-KR" altLang="en-US" dirty="0">
                <a:latin typeface="Calibri" panose="020F0502020204030204" pitchFamily="34" charset="0"/>
              </a:rPr>
              <a:t>안에서 일어나는 </a:t>
            </a:r>
            <a:r>
              <a:rPr lang="en-US" altLang="ko-KR" dirty="0">
                <a:latin typeface="Calibri" panose="020F0502020204030204" pitchFamily="34" charset="0"/>
              </a:rPr>
              <a:t>glycosylation </a:t>
            </a:r>
            <a:r>
              <a:rPr lang="ko-KR" altLang="en-US" dirty="0">
                <a:latin typeface="Calibri" panose="020F0502020204030204" pitchFamily="34" charset="0"/>
              </a:rPr>
              <a:t>이 일어나면</a:t>
            </a:r>
            <a:r>
              <a:rPr lang="en-US" altLang="ko-KR" dirty="0">
                <a:latin typeface="Calibri" panose="020F0502020204030204" pitchFamily="34" charset="0"/>
              </a:rPr>
              <a:t>, N-terminal</a:t>
            </a:r>
            <a:r>
              <a:rPr lang="ko-KR" altLang="en-US" dirty="0">
                <a:latin typeface="Calibri" panose="020F0502020204030204" pitchFamily="34" charset="0"/>
              </a:rPr>
              <a:t> 즉 </a:t>
            </a:r>
            <a:r>
              <a:rPr lang="en-US" altLang="ko-KR" dirty="0">
                <a:latin typeface="Calibri" panose="020F0502020204030204" pitchFamily="34" charset="0"/>
              </a:rPr>
              <a:t>ER </a:t>
            </a:r>
            <a:r>
              <a:rPr lang="ko-KR" altLang="en-US" dirty="0">
                <a:latin typeface="Calibri" panose="020F0502020204030204" pitchFamily="34" charset="0"/>
              </a:rPr>
              <a:t>안쪽에 당이 붙어 있게 된다</a:t>
            </a:r>
            <a:r>
              <a:rPr lang="en-US" altLang="ko-KR" dirty="0">
                <a:latin typeface="Calibri" panose="020F0502020204030204" pitchFamily="34" charset="0"/>
              </a:rPr>
              <a:t>. </a:t>
            </a:r>
          </a:p>
          <a:p>
            <a:endParaRPr lang="en-US" altLang="en-US" dirty="0">
              <a:latin typeface="Calibri" panose="020F0502020204030204" pitchFamily="34" charset="0"/>
            </a:endParaRPr>
          </a:p>
          <a:p>
            <a:r>
              <a:rPr lang="ko-KR" altLang="en-US" dirty="0">
                <a:latin typeface="Calibri" panose="020F0502020204030204" pitchFamily="34" charset="0"/>
              </a:rPr>
              <a:t>그리고 </a:t>
            </a:r>
            <a:r>
              <a:rPr lang="ko-KR" altLang="en-US" dirty="0" err="1">
                <a:latin typeface="Calibri" panose="020F0502020204030204" pitchFamily="34" charset="0"/>
              </a:rPr>
              <a:t>운반소낭</a:t>
            </a:r>
            <a:r>
              <a:rPr lang="ko-KR" altLang="en-US" dirty="0">
                <a:latin typeface="Calibri" panose="020F0502020204030204" pitchFamily="34" charset="0"/>
              </a:rPr>
              <a:t> </a:t>
            </a:r>
            <a:r>
              <a:rPr lang="en-US" altLang="ko-KR" dirty="0">
                <a:latin typeface="Calibri" panose="020F0502020204030204" pitchFamily="34" charset="0"/>
              </a:rPr>
              <a:t>(vesicle) </a:t>
            </a:r>
            <a:r>
              <a:rPr lang="ko-KR" altLang="en-US" dirty="0">
                <a:latin typeface="Calibri" panose="020F0502020204030204" pitchFamily="34" charset="0"/>
              </a:rPr>
              <a:t>을 형성 </a:t>
            </a:r>
            <a:r>
              <a:rPr lang="en-US" altLang="ko-KR" dirty="0">
                <a:latin typeface="Calibri" panose="020F0502020204030204" pitchFamily="34" charset="0"/>
                <a:sym typeface="Wingdings" panose="05000000000000000000" pitchFamily="2" charset="2"/>
              </a:rPr>
              <a:t> plasma membrane </a:t>
            </a:r>
            <a:r>
              <a:rPr lang="ko-KR" altLang="en-US" dirty="0">
                <a:latin typeface="Calibri" panose="020F0502020204030204" pitchFamily="34" charset="0"/>
                <a:sym typeface="Wingdings" panose="05000000000000000000" pitchFamily="2" charset="2"/>
              </a:rPr>
              <a:t>을</a:t>
            </a:r>
            <a:r>
              <a:rPr lang="en-US" altLang="ko-KR" dirty="0">
                <a:latin typeface="Calibri" panose="020F0502020204030204" pitchFamily="34" charset="0"/>
                <a:sym typeface="Wingdings" panose="05000000000000000000" pitchFamily="2" charset="2"/>
              </a:rPr>
              <a:t> target </a:t>
            </a:r>
            <a:r>
              <a:rPr lang="ko-KR" altLang="en-US" dirty="0">
                <a:latin typeface="Calibri" panose="020F0502020204030204" pitchFamily="34" charset="0"/>
                <a:sym typeface="Wingdings" panose="05000000000000000000" pitchFamily="2" charset="2"/>
              </a:rPr>
              <a:t>으로 해서 이동 </a:t>
            </a:r>
            <a:endParaRPr lang="en-US" altLang="ko-KR" dirty="0">
              <a:latin typeface="Calibri" panose="020F0502020204030204" pitchFamily="34" charset="0"/>
              <a:sym typeface="Wingdings" panose="05000000000000000000" pitchFamily="2" charset="2"/>
            </a:endParaRPr>
          </a:p>
          <a:p>
            <a:r>
              <a:rPr lang="en-US" altLang="ko-KR" dirty="0">
                <a:latin typeface="Calibri" panose="020F0502020204030204" pitchFamily="34" charset="0"/>
                <a:sym typeface="Wingdings" panose="05000000000000000000" pitchFamily="2" charset="2"/>
              </a:rPr>
              <a:t>(N-terminal</a:t>
            </a:r>
            <a:r>
              <a:rPr lang="ko-KR" altLang="en-US" dirty="0">
                <a:latin typeface="Calibri" panose="020F0502020204030204" pitchFamily="34" charset="0"/>
                <a:sym typeface="Wingdings" panose="05000000000000000000" pitchFamily="2" charset="2"/>
              </a:rPr>
              <a:t> 은 </a:t>
            </a:r>
            <a:r>
              <a:rPr lang="en-US" altLang="ko-KR" dirty="0">
                <a:latin typeface="Calibri" panose="020F0502020204030204" pitchFamily="34" charset="0"/>
                <a:sym typeface="Wingdings" panose="05000000000000000000" pitchFamily="2" charset="2"/>
              </a:rPr>
              <a:t>desk </a:t>
            </a:r>
            <a:r>
              <a:rPr lang="ko-KR" altLang="en-US" dirty="0">
                <a:latin typeface="Calibri" panose="020F0502020204030204" pitchFamily="34" charset="0"/>
                <a:sym typeface="Wingdings" panose="05000000000000000000" pitchFamily="2" charset="2"/>
              </a:rPr>
              <a:t>안쪽에 위치하지</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r>
              <a:rPr lang="en-US" altLang="ko-KR" dirty="0">
                <a:latin typeface="Calibri" panose="020F0502020204030204" pitchFamily="34" charset="0"/>
                <a:sym typeface="Wingdings" panose="05000000000000000000" pitchFamily="2" charset="2"/>
              </a:rPr>
              <a:t>plasma membrane </a:t>
            </a:r>
            <a:r>
              <a:rPr lang="ko-KR" altLang="en-US" dirty="0">
                <a:latin typeface="Calibri" panose="020F0502020204030204" pitchFamily="34" charset="0"/>
                <a:sym typeface="Wingdings" panose="05000000000000000000" pitchFamily="2" charset="2"/>
              </a:rPr>
              <a:t>이랑 </a:t>
            </a:r>
            <a:r>
              <a:rPr lang="en-US" altLang="ko-KR" dirty="0">
                <a:latin typeface="Calibri" panose="020F0502020204030204" pitchFamily="34" charset="0"/>
                <a:sym typeface="Wingdings" panose="05000000000000000000" pitchFamily="2" charset="2"/>
              </a:rPr>
              <a:t>fusion </a:t>
            </a:r>
            <a:r>
              <a:rPr lang="ko-KR" altLang="en-US" dirty="0">
                <a:latin typeface="Calibri" panose="020F0502020204030204" pitchFamily="34" charset="0"/>
                <a:sym typeface="Wingdings" panose="05000000000000000000" pitchFamily="2" charset="2"/>
              </a:rPr>
              <a:t>된다</a:t>
            </a:r>
            <a:r>
              <a:rPr lang="en-US" altLang="ko-KR" dirty="0">
                <a:latin typeface="Calibri" panose="020F0502020204030204" pitchFamily="34" charset="0"/>
                <a:sym typeface="Wingdings" panose="05000000000000000000" pitchFamily="2" charset="2"/>
              </a:rPr>
              <a:t>.  </a:t>
            </a:r>
            <a:r>
              <a:rPr lang="ko-KR" altLang="en-US" dirty="0">
                <a:latin typeface="Calibri" panose="020F0502020204030204" pitchFamily="34" charset="0"/>
                <a:sym typeface="Wingdings" panose="05000000000000000000" pitchFamily="2" charset="2"/>
              </a:rPr>
              <a:t>그럼</a:t>
            </a:r>
            <a:r>
              <a:rPr lang="en-US" altLang="ko-KR" dirty="0">
                <a:latin typeface="Calibri" panose="020F0502020204030204" pitchFamily="34" charset="0"/>
                <a:sym typeface="Wingdings" panose="05000000000000000000" pitchFamily="2" charset="2"/>
              </a:rPr>
              <a:t> N-terminal</a:t>
            </a:r>
            <a:r>
              <a:rPr lang="ko-KR" altLang="en-US" dirty="0">
                <a:latin typeface="Calibri" panose="020F0502020204030204" pitchFamily="34" charset="0"/>
                <a:sym typeface="Wingdings" panose="05000000000000000000" pitchFamily="2" charset="2"/>
              </a:rPr>
              <a:t>은</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세포 바깥쪽을 향하지</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endParaRPr lang="en-US" altLang="en-US"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r>
              <a:rPr lang="en-US" altLang="en-US" dirty="0">
                <a:latin typeface="Calibri" panose="020F0502020204030204" pitchFamily="34" charset="0"/>
                <a:sym typeface="Wingdings" panose="05000000000000000000" pitchFamily="2" charset="2"/>
              </a:rPr>
              <a:t>N-terminal</a:t>
            </a:r>
            <a:r>
              <a:rPr lang="ko-KR" altLang="en-US" dirty="0">
                <a:latin typeface="Calibri" panose="020F0502020204030204" pitchFamily="34" charset="0"/>
                <a:sym typeface="Wingdings" panose="05000000000000000000" pitchFamily="2" charset="2"/>
              </a:rPr>
              <a:t>은 </a:t>
            </a:r>
            <a:r>
              <a:rPr lang="en-US" altLang="ko-KR" dirty="0">
                <a:latin typeface="Calibri" panose="020F0502020204030204" pitchFamily="34" charset="0"/>
                <a:sym typeface="Wingdings" panose="05000000000000000000" pitchFamily="2" charset="2"/>
              </a:rPr>
              <a:t>cytoplasm</a:t>
            </a:r>
            <a:r>
              <a:rPr lang="ko-KR" altLang="en-US" dirty="0">
                <a:latin typeface="Calibri" panose="020F0502020204030204" pitchFamily="34" charset="0"/>
                <a:sym typeface="Wingdings" panose="05000000000000000000" pitchFamily="2" charset="2"/>
              </a:rPr>
              <a:t>이랑 만날 일이 없음</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endParaRPr lang="en-US" altLang="en-US"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endParaRPr lang="en-US" altLang="en-US"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ko-KR" altLang="en-US" dirty="0">
                <a:latin typeface="Calibri" panose="020F0502020204030204" pitchFamily="34" charset="0"/>
                <a:sym typeface="Wingdings" panose="05000000000000000000" pitchFamily="2" charset="2"/>
              </a:rPr>
              <a:t>★★★ 일반적으로 말하면</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소포체 내부의 환경은 세포 외부 환경과 굉장히 비슷함</a:t>
            </a:r>
            <a:r>
              <a:rPr lang="en-US" altLang="ko-KR" dirty="0">
                <a:latin typeface="Calibri" panose="020F0502020204030204" pitchFamily="34" charset="0"/>
                <a:sym typeface="Wingdings" panose="05000000000000000000" pitchFamily="2" charset="2"/>
              </a:rPr>
              <a:t>.</a:t>
            </a:r>
          </a:p>
          <a:p>
            <a:pPr marL="0" indent="0">
              <a:buFont typeface="Wingdings" panose="05000000000000000000" pitchFamily="2" charset="2"/>
              <a:buNone/>
            </a:pPr>
            <a:r>
              <a:rPr lang="ko-KR" altLang="en-US" dirty="0">
                <a:latin typeface="Calibri" panose="020F0502020204030204" pitchFamily="34" charset="0"/>
                <a:sym typeface="Wingdings" panose="05000000000000000000" pitchFamily="2" charset="2"/>
              </a:rPr>
              <a:t>아까 봤듯이 소포체 내부로 향해 있던 </a:t>
            </a:r>
            <a:r>
              <a:rPr lang="en-US" altLang="ko-KR" dirty="0">
                <a:latin typeface="Calibri" panose="020F0502020204030204" pitchFamily="34" charset="0"/>
                <a:sym typeface="Wingdings" panose="05000000000000000000" pitchFamily="2" charset="2"/>
              </a:rPr>
              <a:t>N-terminal </a:t>
            </a:r>
            <a:r>
              <a:rPr lang="ko-KR" altLang="en-US" dirty="0">
                <a:latin typeface="Calibri" panose="020F0502020204030204" pitchFamily="34" charset="0"/>
                <a:sym typeface="Wingdings" panose="05000000000000000000" pitchFamily="2" charset="2"/>
              </a:rPr>
              <a:t>이 운반된 이후</a:t>
            </a:r>
            <a:r>
              <a:rPr lang="en-US" altLang="ko-KR" dirty="0">
                <a:latin typeface="Calibri" panose="020F0502020204030204" pitchFamily="34" charset="0"/>
                <a:sym typeface="Wingdings" panose="05000000000000000000" pitchFamily="2" charset="2"/>
              </a:rPr>
              <a:t>,</a:t>
            </a:r>
            <a:r>
              <a:rPr lang="ko-KR" altLang="en-US" dirty="0">
                <a:latin typeface="Calibri" panose="020F0502020204030204" pitchFamily="34" charset="0"/>
                <a:sym typeface="Wingdings" panose="05000000000000000000" pitchFamily="2" charset="2"/>
              </a:rPr>
              <a:t> 세포 바깥으로 향하고 있지</a:t>
            </a:r>
            <a:r>
              <a:rPr lang="en-US" altLang="ko-KR" dirty="0">
                <a:latin typeface="Calibri" panose="020F0502020204030204" pitchFamily="34" charset="0"/>
                <a:sym typeface="Wingdings" panose="05000000000000000000" pitchFamily="2" charset="2"/>
              </a:rPr>
              <a:t>.</a:t>
            </a:r>
            <a:endParaRPr lang="ko-KR" altLang="en-US" dirty="0"/>
          </a:p>
        </p:txBody>
      </p:sp>
      <p:sp>
        <p:nvSpPr>
          <p:cNvPr id="4" name="슬라이드 번호 개체 틀 3"/>
          <p:cNvSpPr>
            <a:spLocks noGrp="1"/>
          </p:cNvSpPr>
          <p:nvPr>
            <p:ph type="sldNum" sz="quarter" idx="5"/>
          </p:nvPr>
        </p:nvSpPr>
        <p:spPr/>
        <p:txBody>
          <a:bodyPr/>
          <a:lstStyle/>
          <a:p>
            <a:fld id="{AE75093D-CEBD-4CE6-9F61-3BB45AD694CD}" type="slidenum">
              <a:rPr lang="en-US" altLang="en-US" smtClean="0"/>
              <a:pPr/>
              <a:t>27</a:t>
            </a:fld>
            <a:endParaRPr lang="en-US" altLang="en-US"/>
          </a:p>
        </p:txBody>
      </p:sp>
    </p:spTree>
    <p:extLst>
      <p:ext uri="{BB962C8B-B14F-4D97-AF65-F5344CB8AC3E}">
        <p14:creationId xmlns:p14="http://schemas.microsoft.com/office/powerpoint/2010/main" val="2231677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E97120E9-B07B-4D86-8CFA-3F7D5DE79C75}"/>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DF6A723D-661F-45B1-AD46-F5956CB29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8.13a-c </a:t>
            </a:r>
          </a:p>
          <a:p>
            <a:r>
              <a:rPr lang="en-US" altLang="en-US" b="1" dirty="0">
                <a:latin typeface="Calibri" panose="020F0502020204030204" pitchFamily="34" charset="0"/>
              </a:rPr>
              <a:t>Three classes of membrane protein.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Integral proteins typically contain one or more transmembrane helices. (</a:t>
            </a:r>
            <a:r>
              <a:rPr lang="en-US" altLang="en-US" b="1" dirty="0">
                <a:latin typeface="Calibri" panose="020F0502020204030204" pitchFamily="34" charset="0"/>
              </a:rPr>
              <a:t>B</a:t>
            </a:r>
            <a:r>
              <a:rPr lang="en-US" altLang="en-US" dirty="0">
                <a:latin typeface="Calibri" panose="020F0502020204030204" pitchFamily="34" charset="0"/>
              </a:rPr>
              <a:t>) Peripheral proteins are non-covalently bonded to the polar head groups of the lipid bilayer and/or to an integral membrane protein. (</a:t>
            </a:r>
            <a:r>
              <a:rPr lang="en-US" altLang="en-US" b="1" dirty="0">
                <a:latin typeface="Calibri" panose="020F0502020204030204" pitchFamily="34" charset="0"/>
              </a:rPr>
              <a:t>C</a:t>
            </a:r>
            <a:r>
              <a:rPr lang="en-US" altLang="en-US" dirty="0">
                <a:latin typeface="Calibri" panose="020F0502020204030204" pitchFamily="34" charset="0"/>
              </a:rPr>
              <a:t>) Lipid-anchored proteins are covalently bonded to a lipid group that resides within the membrane. The lipid can be phosphatidylinositol, a fatty acid, or a </a:t>
            </a:r>
            <a:r>
              <a:rPr lang="en-US" altLang="en-US" dirty="0" err="1">
                <a:latin typeface="Calibri" panose="020F0502020204030204" pitchFamily="34" charset="0"/>
              </a:rPr>
              <a:t>prenyl</a:t>
            </a:r>
            <a:r>
              <a:rPr lang="en-US" altLang="en-US" dirty="0">
                <a:latin typeface="Calibri" panose="020F0502020204030204" pitchFamily="34" charset="0"/>
              </a:rPr>
              <a:t> group (a long-chain hydrocarbon built from five carbon isoprenoid units). I, inositol; </a:t>
            </a:r>
            <a:r>
              <a:rPr lang="en-US" altLang="en-US" dirty="0" err="1">
                <a:latin typeface="Calibri" panose="020F0502020204030204" pitchFamily="34" charset="0"/>
              </a:rPr>
              <a:t>GlcNAc</a:t>
            </a:r>
            <a:r>
              <a:rPr lang="en-US" altLang="en-US" dirty="0">
                <a:latin typeface="Calibri" panose="020F0502020204030204" pitchFamily="34" charset="0"/>
              </a:rPr>
              <a:t>, </a:t>
            </a:r>
            <a:r>
              <a:rPr lang="en-US" altLang="en-US" i="1" dirty="0">
                <a:latin typeface="Calibri" panose="020F0502020204030204" pitchFamily="34" charset="0"/>
              </a:rPr>
              <a:t>N</a:t>
            </a:r>
            <a:r>
              <a:rPr lang="en-US" altLang="en-US" dirty="0">
                <a:latin typeface="Calibri" panose="020F0502020204030204" pitchFamily="34" charset="0"/>
              </a:rPr>
              <a:t>-acetylglucosamine; Man, mannose; </a:t>
            </a:r>
            <a:r>
              <a:rPr lang="en-US" altLang="en-US" dirty="0" err="1">
                <a:latin typeface="Calibri" panose="020F0502020204030204" pitchFamily="34" charset="0"/>
              </a:rPr>
              <a:t>Etn</a:t>
            </a:r>
            <a:r>
              <a:rPr lang="en-US" altLang="en-US" dirty="0">
                <a:latin typeface="Calibri" panose="020F0502020204030204" pitchFamily="34" charset="0"/>
              </a:rPr>
              <a:t>, ethanolamine; GPI, glycosylphosphatidylinositol.</a:t>
            </a:r>
          </a:p>
          <a:p>
            <a:endParaRPr lang="en-US" altLang="en-US" dirty="0">
              <a:latin typeface="Calibri" panose="020F0502020204030204" pitchFamily="34" charset="0"/>
            </a:endParaRPr>
          </a:p>
          <a:p>
            <a:endParaRPr lang="en-US" altLang="en-US" dirty="0">
              <a:latin typeface="Calibri" panose="020F0502020204030204" pitchFamily="34" charset="0"/>
              <a:sym typeface="Wingdings" panose="05000000000000000000" pitchFamily="2" charset="2"/>
            </a:endParaRPr>
          </a:p>
          <a:p>
            <a:r>
              <a:rPr lang="en-US" altLang="en-US" dirty="0">
                <a:latin typeface="Calibri" panose="020F0502020204030204" pitchFamily="34" charset="0"/>
                <a:sym typeface="Wingdings" panose="05000000000000000000" pitchFamily="2" charset="2"/>
              </a:rPr>
              <a:t>Integral</a:t>
            </a:r>
            <a:r>
              <a:rPr lang="ko-KR" altLang="en-US" dirty="0">
                <a:latin typeface="Calibri" panose="020F0502020204030204" pitchFamily="34" charset="0"/>
                <a:sym typeface="Wingdings" panose="05000000000000000000" pitchFamily="2" charset="2"/>
              </a:rPr>
              <a:t> </a:t>
            </a:r>
            <a:r>
              <a:rPr lang="en-US" altLang="ko-KR" dirty="0">
                <a:latin typeface="Calibri" panose="020F0502020204030204" pitchFamily="34" charset="0"/>
                <a:sym typeface="Wingdings" panose="05000000000000000000" pitchFamily="2" charset="2"/>
              </a:rPr>
              <a:t>protein : </a:t>
            </a:r>
            <a:r>
              <a:rPr lang="ko-KR" altLang="en-US" dirty="0">
                <a:latin typeface="Calibri" panose="020F0502020204030204" pitchFamily="34" charset="0"/>
                <a:sym typeface="Wingdings" panose="05000000000000000000" pitchFamily="2" charset="2"/>
              </a:rPr>
              <a:t>세포막 관통해서 존재하는 </a:t>
            </a:r>
            <a:r>
              <a:rPr lang="en-US" altLang="ko-KR" dirty="0">
                <a:latin typeface="Calibri" panose="020F0502020204030204" pitchFamily="34" charset="0"/>
                <a:sym typeface="Wingdings" panose="05000000000000000000" pitchFamily="2" charset="2"/>
              </a:rPr>
              <a:t>protein  </a:t>
            </a:r>
            <a:r>
              <a:rPr lang="en-US" altLang="ko-KR" dirty="0" err="1">
                <a:latin typeface="Calibri" panose="020F0502020204030204" pitchFamily="34" charset="0"/>
                <a:sym typeface="Wingdings" panose="05000000000000000000" pitchFamily="2" charset="2"/>
              </a:rPr>
              <a:t>amphiphatic</a:t>
            </a:r>
            <a:r>
              <a:rPr lang="ko-KR" altLang="en-US" dirty="0">
                <a:latin typeface="Calibri" panose="020F0502020204030204" pitchFamily="34" charset="0"/>
                <a:sym typeface="Wingdings" panose="05000000000000000000" pitchFamily="2" charset="2"/>
              </a:rPr>
              <a:t> 한 성질을 가지고 있음</a:t>
            </a:r>
            <a:r>
              <a:rPr lang="en-US" altLang="ko-KR" dirty="0">
                <a:latin typeface="Calibri" panose="020F0502020204030204" pitchFamily="34" charset="0"/>
                <a:sym typeface="Wingdings" panose="05000000000000000000" pitchFamily="2" charset="2"/>
              </a:rPr>
              <a:t>.</a:t>
            </a: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약 개발할 때</a:t>
            </a:r>
            <a:r>
              <a:rPr lang="en-US" altLang="ko-KR" dirty="0">
                <a:latin typeface="Calibri" panose="020F0502020204030204" pitchFamily="34" charset="0"/>
                <a:sym typeface="Wingdings" panose="05000000000000000000" pitchFamily="2" charset="2"/>
              </a:rPr>
              <a:t>, </a:t>
            </a: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어떤 </a:t>
            </a:r>
            <a:r>
              <a:rPr lang="en-US" altLang="ko-KR" dirty="0">
                <a:latin typeface="Calibri" panose="020F0502020204030204" pitchFamily="34" charset="0"/>
                <a:sym typeface="Wingdings" panose="05000000000000000000" pitchFamily="2" charset="2"/>
              </a:rPr>
              <a:t>cell </a:t>
            </a:r>
            <a:r>
              <a:rPr lang="ko-KR" altLang="en-US" dirty="0">
                <a:latin typeface="Calibri" panose="020F0502020204030204" pitchFamily="34" charset="0"/>
                <a:sym typeface="Wingdings" panose="05000000000000000000" pitchFamily="2" charset="2"/>
              </a:rPr>
              <a:t>표면의 </a:t>
            </a:r>
            <a:r>
              <a:rPr lang="en-US" altLang="ko-KR" dirty="0">
                <a:latin typeface="Calibri" panose="020F0502020204030204" pitchFamily="34" charset="0"/>
                <a:sym typeface="Wingdings" panose="05000000000000000000" pitchFamily="2" charset="2"/>
              </a:rPr>
              <a:t>protein</a:t>
            </a:r>
            <a:r>
              <a:rPr lang="ko-KR" altLang="en-US" dirty="0">
                <a:latin typeface="Calibri" panose="020F0502020204030204" pitchFamily="34" charset="0"/>
                <a:sym typeface="Wingdings" panose="05000000000000000000" pitchFamily="2" charset="2"/>
              </a:rPr>
              <a:t>을 </a:t>
            </a:r>
            <a:r>
              <a:rPr lang="en-US" altLang="ko-KR" dirty="0">
                <a:latin typeface="Calibri" panose="020F0502020204030204" pitchFamily="34" charset="0"/>
                <a:sym typeface="Wingdings" panose="05000000000000000000" pitchFamily="2" charset="2"/>
              </a:rPr>
              <a:t>target</a:t>
            </a:r>
            <a:r>
              <a:rPr lang="ko-KR" altLang="en-US" dirty="0">
                <a:latin typeface="Calibri" panose="020F0502020204030204" pitchFamily="34" charset="0"/>
                <a:sym typeface="Wingdings" panose="05000000000000000000" pitchFamily="2" charset="2"/>
              </a:rPr>
              <a:t>으로 하는 약 </a:t>
            </a:r>
            <a:r>
              <a:rPr lang="en-US" altLang="ko-KR" dirty="0">
                <a:latin typeface="Calibri" panose="020F0502020204030204" pitchFamily="34" charset="0"/>
                <a:sym typeface="Wingdings" panose="05000000000000000000" pitchFamily="2" charset="2"/>
              </a:rPr>
              <a:t>(</a:t>
            </a:r>
            <a:r>
              <a:rPr lang="ko-KR" altLang="en-US" dirty="0">
                <a:latin typeface="Calibri" panose="020F0502020204030204" pitchFamily="34" charset="0"/>
                <a:sym typeface="Wingdings" panose="05000000000000000000" pitchFamily="2" charset="2"/>
              </a:rPr>
              <a:t>표면 단백질에 약효 작용하니 굳이 세포      </a:t>
            </a: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내부로 들어갈 필요 </a:t>
            </a:r>
            <a:r>
              <a:rPr lang="en-US" altLang="ko-KR" dirty="0">
                <a:latin typeface="Calibri" panose="020F0502020204030204" pitchFamily="34" charset="0"/>
                <a:sym typeface="Wingdings" panose="05000000000000000000" pitchFamily="2" charset="2"/>
              </a:rPr>
              <a:t>x)</a:t>
            </a:r>
            <a:r>
              <a:rPr lang="ko-KR" altLang="en-US" dirty="0">
                <a:latin typeface="Calibri" panose="020F0502020204030204" pitchFamily="34" charset="0"/>
                <a:sym typeface="Wingdings" panose="05000000000000000000" pitchFamily="2" charset="2"/>
              </a:rPr>
              <a:t> </a:t>
            </a: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    Vs </a:t>
            </a: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    Cell </a:t>
            </a:r>
            <a:r>
              <a:rPr lang="ko-KR" altLang="en-US" dirty="0">
                <a:latin typeface="Calibri" panose="020F0502020204030204" pitchFamily="34" charset="0"/>
                <a:sym typeface="Wingdings" panose="05000000000000000000" pitchFamily="2" charset="2"/>
              </a:rPr>
              <a:t>내부 물질을 </a:t>
            </a:r>
            <a:r>
              <a:rPr lang="en-US" altLang="ko-KR" dirty="0">
                <a:latin typeface="Calibri" panose="020F0502020204030204" pitchFamily="34" charset="0"/>
                <a:sym typeface="Wingdings" panose="05000000000000000000" pitchFamily="2" charset="2"/>
              </a:rPr>
              <a:t>target</a:t>
            </a:r>
            <a:r>
              <a:rPr lang="ko-KR" altLang="en-US" dirty="0">
                <a:latin typeface="Calibri" panose="020F0502020204030204" pitchFamily="34" charset="0"/>
                <a:sym typeface="Wingdings" panose="05000000000000000000" pitchFamily="2" charset="2"/>
              </a:rPr>
              <a:t>으로 하는 약 </a:t>
            </a:r>
            <a:r>
              <a:rPr lang="en-US" altLang="ko-KR" dirty="0">
                <a:latin typeface="Calibri" panose="020F0502020204030204" pitchFamily="34" charset="0"/>
                <a:sym typeface="Wingdings" panose="05000000000000000000" pitchFamily="2" charset="2"/>
              </a:rPr>
              <a:t>(</a:t>
            </a:r>
            <a:r>
              <a:rPr lang="ko-KR" altLang="en-US" dirty="0">
                <a:latin typeface="Calibri" panose="020F0502020204030204" pitchFamily="34" charset="0"/>
                <a:sym typeface="Wingdings" panose="05000000000000000000" pitchFamily="2" charset="2"/>
              </a:rPr>
              <a:t>내부로 들어가야함</a:t>
            </a:r>
            <a:r>
              <a:rPr lang="en-US" altLang="ko-KR" dirty="0">
                <a:latin typeface="Calibri" panose="020F0502020204030204" pitchFamily="34" charset="0"/>
                <a:sym typeface="Wingdings" panose="05000000000000000000" pitchFamily="2" charset="2"/>
              </a:rPr>
              <a:t>)</a:t>
            </a:r>
            <a:r>
              <a:rPr lang="ko-KR" altLang="en-US" dirty="0">
                <a:latin typeface="Calibri" panose="020F0502020204030204" pitchFamily="34" charset="0"/>
                <a:sym typeface="Wingdings" panose="05000000000000000000" pitchFamily="2" charset="2"/>
              </a:rPr>
              <a:t> </a:t>
            </a: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è"/>
            </a:pPr>
            <a:r>
              <a:rPr lang="ko-KR" altLang="en-US" dirty="0">
                <a:latin typeface="Calibri" panose="020F0502020204030204" pitchFamily="34" charset="0"/>
                <a:sym typeface="Wingdings" panose="05000000000000000000" pitchFamily="2" charset="2"/>
              </a:rPr>
              <a:t>전자가 더 만들기 쉽지</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그래서 </a:t>
            </a:r>
            <a:r>
              <a:rPr lang="en-US" altLang="ko-KR" dirty="0">
                <a:latin typeface="Calibri" panose="020F0502020204030204" pitchFamily="34" charset="0"/>
                <a:sym typeface="Wingdings" panose="05000000000000000000" pitchFamily="2" charset="2"/>
              </a:rPr>
              <a:t>integral protein </a:t>
            </a:r>
            <a:r>
              <a:rPr lang="ko-KR" altLang="en-US" dirty="0">
                <a:latin typeface="Calibri" panose="020F0502020204030204" pitchFamily="34" charset="0"/>
                <a:sym typeface="Wingdings" panose="05000000000000000000" pitchFamily="2" charset="2"/>
              </a:rPr>
              <a:t>은 약 개발하는데 주된 </a:t>
            </a:r>
            <a:r>
              <a:rPr lang="en-US" altLang="ko-KR" dirty="0">
                <a:latin typeface="Calibri" panose="020F0502020204030204" pitchFamily="34" charset="0"/>
                <a:sym typeface="Wingdings" panose="05000000000000000000" pitchFamily="2" charset="2"/>
              </a:rPr>
              <a:t>target </a:t>
            </a:r>
            <a:r>
              <a:rPr lang="ko-KR" altLang="en-US" dirty="0">
                <a:latin typeface="Calibri" panose="020F0502020204030204" pitchFamily="34" charset="0"/>
                <a:sym typeface="Wingdings" panose="05000000000000000000" pitchFamily="2" charset="2"/>
              </a:rPr>
              <a:t>이 되었다</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è"/>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But, Integral protein</a:t>
            </a:r>
            <a:r>
              <a:rPr lang="ko-KR" altLang="en-US" dirty="0">
                <a:latin typeface="Calibri" panose="020F0502020204030204" pitchFamily="34" charset="0"/>
                <a:sym typeface="Wingdings" panose="05000000000000000000" pitchFamily="2" charset="2"/>
              </a:rPr>
              <a:t>을 연구하는 것이 더 어려움</a:t>
            </a:r>
            <a:r>
              <a:rPr lang="en-US" altLang="ko-KR" dirty="0">
                <a:latin typeface="Calibri" panose="020F0502020204030204" pitchFamily="34" charset="0"/>
                <a:sym typeface="Wingdings" panose="05000000000000000000" pitchFamily="2" charset="2"/>
              </a:rPr>
              <a:t>.</a:t>
            </a: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Why?  membrane </a:t>
            </a:r>
            <a:r>
              <a:rPr lang="ko-KR" altLang="en-US" dirty="0">
                <a:latin typeface="Calibri" panose="020F0502020204030204" pitchFamily="34" charset="0"/>
                <a:sym typeface="Wingdings" panose="05000000000000000000" pitchFamily="2" charset="2"/>
              </a:rPr>
              <a:t>내에 파묻혀 있어서 </a:t>
            </a:r>
            <a:r>
              <a:rPr lang="en-US" altLang="ko-KR" dirty="0">
                <a:latin typeface="Calibri" panose="020F0502020204030204" pitchFamily="34" charset="0"/>
                <a:sym typeface="Wingdings" panose="05000000000000000000" pitchFamily="2" charset="2"/>
              </a:rPr>
              <a:t>membrane</a:t>
            </a:r>
            <a:r>
              <a:rPr lang="ko-KR" altLang="en-US" dirty="0">
                <a:latin typeface="Calibri" panose="020F0502020204030204" pitchFamily="34" charset="0"/>
                <a:sym typeface="Wingdings" panose="05000000000000000000" pitchFamily="2" charset="2"/>
              </a:rPr>
              <a:t>에서 분리해내기 어려움</a:t>
            </a:r>
            <a:r>
              <a:rPr lang="en-US" altLang="ko-KR" dirty="0">
                <a:latin typeface="Calibri" panose="020F0502020204030204" pitchFamily="34" charset="0"/>
                <a:sym typeface="Wingdings" panose="05000000000000000000" pitchFamily="2" charset="2"/>
              </a:rPr>
              <a:t>.</a:t>
            </a: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r>
              <a:rPr lang="en-US" altLang="en-US" dirty="0">
                <a:latin typeface="Calibri" panose="020F0502020204030204" pitchFamily="34" charset="0"/>
                <a:sym typeface="Wingdings" panose="05000000000000000000" pitchFamily="2" charset="2"/>
              </a:rPr>
              <a:t>Peripheral protein : </a:t>
            </a:r>
            <a:r>
              <a:rPr lang="ko-KR" altLang="en-US" dirty="0">
                <a:latin typeface="Calibri" panose="020F0502020204030204" pitchFamily="34" charset="0"/>
                <a:sym typeface="Wingdings" panose="05000000000000000000" pitchFamily="2" charset="2"/>
              </a:rPr>
              <a:t>세포 표면에 있는 </a:t>
            </a:r>
            <a:r>
              <a:rPr lang="en-US" altLang="ko-KR" dirty="0">
                <a:latin typeface="Calibri" panose="020F0502020204030204" pitchFamily="34" charset="0"/>
                <a:sym typeface="Wingdings" panose="05000000000000000000" pitchFamily="2" charset="2"/>
              </a:rPr>
              <a:t>protein</a:t>
            </a:r>
            <a:endParaRPr lang="en-US" altLang="en-US" dirty="0">
              <a:latin typeface="Calibri" panose="020F0502020204030204" pitchFamily="34" charset="0"/>
              <a:sym typeface="Wingdings" panose="05000000000000000000" pitchFamily="2" charset="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2E34BC9E-46E0-4120-8FB6-6778B12C8058}"/>
              </a:ext>
            </a:extLst>
          </p:cNvPr>
          <p:cNvSpPr>
            <a:spLocks noGrp="1" noRot="1" noChangeAspect="1" noChangeArrowheads="1" noTextEdit="1"/>
          </p:cNvSpPr>
          <p:nvPr>
            <p:ph type="sldImg"/>
          </p:nvPr>
        </p:nvSpPr>
        <p:spPr>
          <a:ln/>
        </p:spPr>
      </p:sp>
      <p:sp>
        <p:nvSpPr>
          <p:cNvPr id="149507" name="Rectangle 3">
            <a:extLst>
              <a:ext uri="{FF2B5EF4-FFF2-40B4-BE49-F238E27FC236}">
                <a16:creationId xmlns:a16="http://schemas.microsoft.com/office/drawing/2014/main" id="{FBB955BD-1283-4CC0-8B33-C4476B2BBD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8.13a-c </a:t>
            </a:r>
          </a:p>
          <a:p>
            <a:r>
              <a:rPr lang="en-US" altLang="en-US" b="1" dirty="0">
                <a:latin typeface="Calibri" panose="020F0502020204030204" pitchFamily="34" charset="0"/>
              </a:rPr>
              <a:t>Three classes of membrane protein.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Integral proteins typically contain one or more transmembrane helices. (</a:t>
            </a:r>
            <a:r>
              <a:rPr lang="en-US" altLang="en-US" b="1" dirty="0">
                <a:latin typeface="Calibri" panose="020F0502020204030204" pitchFamily="34" charset="0"/>
              </a:rPr>
              <a:t>B</a:t>
            </a:r>
            <a:r>
              <a:rPr lang="en-US" altLang="en-US" dirty="0">
                <a:latin typeface="Calibri" panose="020F0502020204030204" pitchFamily="34" charset="0"/>
              </a:rPr>
              <a:t>) Peripheral proteins are non-covalently bonded to the polar head groups of the lipid bilayer and/or to an integral membrane protein. (</a:t>
            </a:r>
            <a:r>
              <a:rPr lang="en-US" altLang="en-US" b="1" dirty="0">
                <a:latin typeface="Calibri" panose="020F0502020204030204" pitchFamily="34" charset="0"/>
              </a:rPr>
              <a:t>C</a:t>
            </a:r>
            <a:r>
              <a:rPr lang="en-US" altLang="en-US" dirty="0">
                <a:latin typeface="Calibri" panose="020F0502020204030204" pitchFamily="34" charset="0"/>
              </a:rPr>
              <a:t>) Lipid-anchored proteins are covalently bonded to a lipid group that resides within the membrane. The lipid can be phosphatidylinositol, a fatty acid, or a </a:t>
            </a:r>
            <a:r>
              <a:rPr lang="en-US" altLang="en-US" dirty="0" err="1">
                <a:latin typeface="Calibri" panose="020F0502020204030204" pitchFamily="34" charset="0"/>
              </a:rPr>
              <a:t>prenyl</a:t>
            </a:r>
            <a:r>
              <a:rPr lang="en-US" altLang="en-US" dirty="0">
                <a:latin typeface="Calibri" panose="020F0502020204030204" pitchFamily="34" charset="0"/>
              </a:rPr>
              <a:t> group (a long-chain hydrocarbon built from five carbon isoprenoid units). I, inositol; </a:t>
            </a:r>
            <a:r>
              <a:rPr lang="en-US" altLang="en-US" dirty="0" err="1">
                <a:latin typeface="Calibri" panose="020F0502020204030204" pitchFamily="34" charset="0"/>
              </a:rPr>
              <a:t>GlcNAc</a:t>
            </a:r>
            <a:r>
              <a:rPr lang="en-US" altLang="en-US" dirty="0">
                <a:latin typeface="Calibri" panose="020F0502020204030204" pitchFamily="34" charset="0"/>
              </a:rPr>
              <a:t>, </a:t>
            </a:r>
            <a:r>
              <a:rPr lang="en-US" altLang="en-US" i="1" dirty="0">
                <a:latin typeface="Calibri" panose="020F0502020204030204" pitchFamily="34" charset="0"/>
              </a:rPr>
              <a:t>N</a:t>
            </a:r>
            <a:r>
              <a:rPr lang="en-US" altLang="en-US" dirty="0">
                <a:latin typeface="Calibri" panose="020F0502020204030204" pitchFamily="34" charset="0"/>
              </a:rPr>
              <a:t>-acetylglucosamine; Man, mannose; </a:t>
            </a:r>
            <a:r>
              <a:rPr lang="en-US" altLang="en-US" dirty="0" err="1">
                <a:latin typeface="Calibri" panose="020F0502020204030204" pitchFamily="34" charset="0"/>
              </a:rPr>
              <a:t>Etn</a:t>
            </a:r>
            <a:r>
              <a:rPr lang="en-US" altLang="en-US" dirty="0">
                <a:latin typeface="Calibri" panose="020F0502020204030204" pitchFamily="34" charset="0"/>
              </a:rPr>
              <a:t>, ethanolamine; GPI, glycosylphosphatidylinositol.</a:t>
            </a:r>
          </a:p>
          <a:p>
            <a:pPr eaLnBrk="1" hangingPunct="1"/>
            <a:endParaRPr lang="en-US" altLang="en-US"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781AE53A-3ADA-436B-8CE9-7030E05D050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EF5E37E-AA93-4854-B4D6-136741BBF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	Figure 8.2 </a:t>
            </a:r>
          </a:p>
          <a:p>
            <a:r>
              <a:rPr lang="en-US" altLang="en-US" b="1" dirty="0">
                <a:latin typeface="Calibri" panose="020F0502020204030204" pitchFamily="34" charset="0"/>
              </a:rPr>
              <a:t>A summary of membrane functions in a plant cell. </a:t>
            </a:r>
            <a:r>
              <a:rPr lang="en-US" altLang="en-US" dirty="0">
                <a:latin typeface="Calibri" panose="020F0502020204030204" pitchFamily="34" charset="0"/>
              </a:rPr>
              <a:t>(</a:t>
            </a:r>
            <a:r>
              <a:rPr lang="en-US" altLang="en-US" b="1" dirty="0">
                <a:latin typeface="Calibri" panose="020F0502020204030204" pitchFamily="34" charset="0"/>
              </a:rPr>
              <a:t>1</a:t>
            </a:r>
            <a:r>
              <a:rPr lang="en-US" altLang="en-US" dirty="0">
                <a:latin typeface="Calibri" panose="020F0502020204030204" pitchFamily="34" charset="0"/>
              </a:rPr>
              <a:t>) An example of membrane compartmentalization in which hydrolytic enzymes (acid hydrolases) are sequestered within the membrane-bounded vacuole. (</a:t>
            </a:r>
            <a:r>
              <a:rPr lang="en-US" altLang="en-US" b="1" dirty="0">
                <a:latin typeface="Calibri" panose="020F0502020204030204" pitchFamily="34" charset="0"/>
              </a:rPr>
              <a:t>2</a:t>
            </a:r>
            <a:r>
              <a:rPr lang="en-US" altLang="en-US" dirty="0">
                <a:latin typeface="Calibri" panose="020F0502020204030204" pitchFamily="34" charset="0"/>
              </a:rPr>
              <a:t>) An example of the role of cytoplasmic membranes as a site of enzyme localization. The fixation of CO2 by the plant cell is catalyzed by an enzyme that is associated with the outer surface of the thylakoid membranes of the chloroplasts. (</a:t>
            </a:r>
            <a:r>
              <a:rPr lang="en-US" altLang="en-US" b="1" dirty="0">
                <a:latin typeface="Calibri" panose="020F0502020204030204" pitchFamily="34" charset="0"/>
              </a:rPr>
              <a:t>3</a:t>
            </a:r>
            <a:r>
              <a:rPr lang="en-US" altLang="en-US" dirty="0">
                <a:latin typeface="Calibri" panose="020F0502020204030204" pitchFamily="34" charset="0"/>
              </a:rPr>
              <a:t>) An example of the role of membranes as a selectively permeable barrier. Water molecules are able to penetrate rapidly through the plasma membrane, causing the plant cell to fill out the available space and exert pressure against its cell wall. (</a:t>
            </a:r>
            <a:r>
              <a:rPr lang="en-US" altLang="en-US" b="1" dirty="0">
                <a:latin typeface="Calibri" panose="020F0502020204030204" pitchFamily="34" charset="0"/>
              </a:rPr>
              <a:t>4</a:t>
            </a:r>
            <a:r>
              <a:rPr lang="en-US" altLang="en-US" dirty="0">
                <a:latin typeface="Calibri" panose="020F0502020204030204" pitchFamily="34" charset="0"/>
              </a:rPr>
              <a:t>) An example of solute transport. Hydrogen ions, which are produced by various metabolic processes in the cytoplasm, are pumped out of plant cells into the extracellular space by a transport protein located in the plasma membrane. (</a:t>
            </a:r>
            <a:r>
              <a:rPr lang="en-US" altLang="en-US" b="1" dirty="0">
                <a:latin typeface="Calibri" panose="020F0502020204030204" pitchFamily="34" charset="0"/>
              </a:rPr>
              <a:t>5</a:t>
            </a:r>
            <a:r>
              <a:rPr lang="en-US" altLang="en-US" dirty="0">
                <a:latin typeface="Calibri" panose="020F0502020204030204" pitchFamily="34" charset="0"/>
              </a:rPr>
              <a:t>) An example of the involvement of a membrane in the transfer of information from one side to another (signal transduction). In this case, a hormone (e.g., abscisic acid) binds to the outer surface of the plasma membrane and triggers the release of a chemical message (such as IP3) into the cytoplasm. In this case, IP3 causes release of Ca2 ions from a cytoplasmic warehouse. (</a:t>
            </a:r>
            <a:r>
              <a:rPr lang="en-US" altLang="en-US" b="1" dirty="0">
                <a:latin typeface="Calibri" panose="020F0502020204030204" pitchFamily="34" charset="0"/>
              </a:rPr>
              <a:t>6</a:t>
            </a:r>
            <a:r>
              <a:rPr lang="en-US" altLang="en-US" dirty="0">
                <a:latin typeface="Calibri" panose="020F0502020204030204" pitchFamily="34" charset="0"/>
              </a:rPr>
              <a:t>) An example of the role of membranes in cell–cell communication. Openings between adjoining plant cells, called plasmodesmata, allow materials to move directly from the cytoplasm of one cell into its neighbors. (</a:t>
            </a:r>
            <a:r>
              <a:rPr lang="en-US" altLang="en-US" b="1" dirty="0">
                <a:latin typeface="Calibri" panose="020F0502020204030204" pitchFamily="34" charset="0"/>
              </a:rPr>
              <a:t>7</a:t>
            </a:r>
            <a:r>
              <a:rPr lang="en-US" altLang="en-US" dirty="0">
                <a:latin typeface="Calibri" panose="020F0502020204030204" pitchFamily="34" charset="0"/>
              </a:rPr>
              <a:t>) An example of the role of membranes in energy transduction. The conversion of ADP to ATP occurs in close association with the inner membrane of the mitochondrion.</a:t>
            </a:r>
          </a:p>
          <a:p>
            <a:endParaRPr lang="en-US" altLang="en-US" dirty="0">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0" dirty="0">
                <a:latin typeface="Calibri" panose="020F0502020204030204" pitchFamily="34" charset="0"/>
              </a:rPr>
              <a:t>Scaffold</a:t>
            </a:r>
            <a:r>
              <a:rPr lang="ko-KR" altLang="en-US" sz="1200" b="0" dirty="0">
                <a:latin typeface="Calibri" panose="020F0502020204030204" pitchFamily="34" charset="0"/>
              </a:rPr>
              <a:t> </a:t>
            </a:r>
            <a:r>
              <a:rPr lang="en-US" altLang="ko-KR" sz="1200" b="0" dirty="0">
                <a:latin typeface="Calibri" panose="020F0502020204030204" pitchFamily="34" charset="0"/>
              </a:rPr>
              <a:t>:</a:t>
            </a:r>
            <a:r>
              <a:rPr lang="ko-KR" altLang="en-US" sz="1200" b="0" dirty="0">
                <a:latin typeface="Calibri" panose="020F0502020204030204" pitchFamily="34" charset="0"/>
              </a:rPr>
              <a:t> 발판</a:t>
            </a:r>
            <a:endParaRPr lang="en-US" altLang="en-US" dirty="0">
              <a:latin typeface="Calibri" panose="020F0502020204030204" pitchFamily="34" charset="0"/>
            </a:endParaRPr>
          </a:p>
          <a:p>
            <a:endParaRPr lang="en-US" altLang="en-US" dirty="0">
              <a:latin typeface="Calibri" panose="020F0502020204030204" pitchFamily="34" charset="0"/>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en-US" sz="1200" b="1" dirty="0">
                <a:latin typeface="Calibri" panose="020F0502020204030204" pitchFamily="34" charset="0"/>
              </a:rPr>
              <a:t>Compartmentalization</a:t>
            </a:r>
          </a:p>
          <a:p>
            <a:r>
              <a:rPr lang="ko-KR" altLang="en-US" dirty="0">
                <a:latin typeface="Calibri" panose="020F0502020204030204" pitchFamily="34" charset="0"/>
              </a:rPr>
              <a:t>구획화 </a:t>
            </a:r>
            <a:endParaRPr lang="en-US" altLang="en-US" dirty="0">
              <a:latin typeface="Calibri" panose="020F0502020204030204" pitchFamily="34" charset="0"/>
            </a:endParaRPr>
          </a:p>
          <a:p>
            <a:r>
              <a:rPr lang="en-US" altLang="ko-KR" dirty="0">
                <a:latin typeface="Calibri" panose="020F0502020204030204" pitchFamily="34" charset="0"/>
              </a:rPr>
              <a:t>Ex. Hydrolytic enzyme</a:t>
            </a:r>
            <a:r>
              <a:rPr lang="ko-KR" altLang="en-US" dirty="0">
                <a:latin typeface="Calibri" panose="020F0502020204030204" pitchFamily="34" charset="0"/>
              </a:rPr>
              <a:t> 같은 건 구획화 되어 있어야지</a:t>
            </a:r>
            <a:r>
              <a:rPr lang="en-US" altLang="ko-KR" dirty="0">
                <a:latin typeface="Calibri" panose="020F0502020204030204" pitchFamily="34" charset="0"/>
              </a:rPr>
              <a:t>. </a:t>
            </a:r>
            <a:r>
              <a:rPr lang="en-US" altLang="ko-KR" dirty="0">
                <a:latin typeface="Calibri" panose="020F0502020204030204" pitchFamily="34" charset="0"/>
                <a:sym typeface="Wingdings" panose="05000000000000000000" pitchFamily="2" charset="2"/>
              </a:rPr>
              <a:t> </a:t>
            </a:r>
            <a:r>
              <a:rPr lang="ko-KR" altLang="en-US" dirty="0" err="1">
                <a:latin typeface="Calibri" panose="020F0502020204030204" pitchFamily="34" charset="0"/>
                <a:sym typeface="Wingdings" panose="05000000000000000000" pitchFamily="2" charset="2"/>
              </a:rPr>
              <a:t>리소좀</a:t>
            </a:r>
            <a:r>
              <a:rPr lang="ko-KR" altLang="en-US" dirty="0">
                <a:latin typeface="Calibri" panose="020F0502020204030204" pitchFamily="34" charset="0"/>
                <a:sym typeface="Wingdings" panose="05000000000000000000" pitchFamily="2" charset="2"/>
              </a:rPr>
              <a:t> 세포막이 이 역할 해주지</a:t>
            </a:r>
            <a:endParaRPr lang="en-US" altLang="ko-KR" dirty="0">
              <a:latin typeface="Calibri" panose="020F0502020204030204" pitchFamily="34" charset="0"/>
              <a:sym typeface="Wingdings" panose="05000000000000000000" pitchFamily="2" charset="2"/>
            </a:endParaRPr>
          </a:p>
          <a:p>
            <a:endParaRPr lang="en-US" altLang="en-US" dirty="0">
              <a:latin typeface="Calibri" panose="020F0502020204030204" pitchFamily="34" charset="0"/>
            </a:endParaRPr>
          </a:p>
          <a:p>
            <a:r>
              <a:rPr lang="en-US" altLang="en-US" sz="1200" b="1" dirty="0">
                <a:latin typeface="Calibri" panose="020F0502020204030204" pitchFamily="34" charset="0"/>
              </a:rPr>
              <a:t>2. Scaffold for biochemical activities</a:t>
            </a:r>
          </a:p>
          <a:p>
            <a:r>
              <a:rPr lang="en-US" altLang="en-US" dirty="0">
                <a:latin typeface="Calibri" panose="020F0502020204030204" pitchFamily="34" charset="0"/>
              </a:rPr>
              <a:t>A </a:t>
            </a:r>
            <a:r>
              <a:rPr lang="en-US" altLang="en-US" dirty="0">
                <a:latin typeface="Calibri" panose="020F0502020204030204" pitchFamily="34" charset="0"/>
                <a:sym typeface="Wingdings" panose="05000000000000000000" pitchFamily="2" charset="2"/>
              </a:rPr>
              <a:t> B  C </a:t>
            </a:r>
            <a:r>
              <a:rPr lang="ko-KR" altLang="en-US" dirty="0">
                <a:latin typeface="Calibri" panose="020F0502020204030204" pitchFamily="34" charset="0"/>
                <a:sym typeface="Wingdings" panose="05000000000000000000" pitchFamily="2" charset="2"/>
              </a:rPr>
              <a:t>가  각각 </a:t>
            </a:r>
            <a:r>
              <a:rPr lang="en-US" altLang="ko-KR" dirty="0">
                <a:latin typeface="Calibri" panose="020F0502020204030204" pitchFamily="34" charset="0"/>
                <a:sym typeface="Wingdings" panose="05000000000000000000" pitchFamily="2" charset="2"/>
              </a:rPr>
              <a:t>cytoplasm </a:t>
            </a:r>
            <a:r>
              <a:rPr lang="ko-KR" altLang="en-US" dirty="0">
                <a:latin typeface="Calibri" panose="020F0502020204030204" pitchFamily="34" charset="0"/>
                <a:sym typeface="Wingdings" panose="05000000000000000000" pitchFamily="2" charset="2"/>
              </a:rPr>
              <a:t>에 각각 떨어져 있는 상태에서 신호 전달하는 경우보다</a:t>
            </a:r>
            <a:endParaRPr lang="en-US" altLang="ko-KR" dirty="0">
              <a:latin typeface="Calibri" panose="020F0502020204030204" pitchFamily="34" charset="0"/>
              <a:sym typeface="Wingdings" panose="05000000000000000000" pitchFamily="2" charset="2"/>
            </a:endParaRPr>
          </a:p>
          <a:p>
            <a:r>
              <a:rPr lang="en-US" altLang="en-US" dirty="0">
                <a:latin typeface="Calibri" panose="020F0502020204030204" pitchFamily="34" charset="0"/>
                <a:sym typeface="Wingdings" panose="05000000000000000000" pitchFamily="2" charset="2"/>
              </a:rPr>
              <a:t>Scaffold protein </a:t>
            </a:r>
            <a:r>
              <a:rPr lang="ko-KR" altLang="en-US" dirty="0">
                <a:latin typeface="Calibri" panose="020F0502020204030204" pitchFamily="34" charset="0"/>
                <a:sym typeface="Wingdings" panose="05000000000000000000" pitchFamily="2" charset="2"/>
              </a:rPr>
              <a:t>에 </a:t>
            </a:r>
            <a:r>
              <a:rPr lang="en-US" altLang="ko-KR" dirty="0">
                <a:latin typeface="Calibri" panose="020F0502020204030204" pitchFamily="34" charset="0"/>
                <a:sym typeface="Wingdings" panose="05000000000000000000" pitchFamily="2" charset="2"/>
              </a:rPr>
              <a:t>A, B, C</a:t>
            </a:r>
            <a:r>
              <a:rPr lang="ko-KR" altLang="en-US" dirty="0">
                <a:latin typeface="Calibri" panose="020F0502020204030204" pitchFamily="34" charset="0"/>
                <a:sym typeface="Wingdings" panose="05000000000000000000" pitchFamily="2" charset="2"/>
              </a:rPr>
              <a:t>가 붙은 상테에서 신호 전달할 때 훨씬 더 잘 전달된다</a:t>
            </a:r>
            <a:r>
              <a:rPr lang="en-US" altLang="ko-KR" dirty="0">
                <a:latin typeface="Calibri" panose="020F0502020204030204" pitchFamily="34" charset="0"/>
                <a:sym typeface="Wingdings" panose="05000000000000000000" pitchFamily="2" charset="2"/>
              </a:rPr>
              <a:t>. -&gt; membrane</a:t>
            </a:r>
            <a:r>
              <a:rPr lang="ko-KR" altLang="en-US" dirty="0">
                <a:latin typeface="Calibri" panose="020F0502020204030204" pitchFamily="34" charset="0"/>
                <a:sym typeface="Wingdings" panose="05000000000000000000" pitchFamily="2" charset="2"/>
              </a:rPr>
              <a:t>이 </a:t>
            </a:r>
            <a:r>
              <a:rPr lang="en-US" altLang="ko-KR" dirty="0">
                <a:latin typeface="Calibri" panose="020F0502020204030204" pitchFamily="34" charset="0"/>
                <a:sym typeface="Wingdings" panose="05000000000000000000" pitchFamily="2" charset="2"/>
              </a:rPr>
              <a:t>scaffold </a:t>
            </a:r>
            <a:r>
              <a:rPr lang="ko-KR" altLang="en-US" dirty="0">
                <a:latin typeface="Calibri" panose="020F0502020204030204" pitchFamily="34" charset="0"/>
                <a:sym typeface="Wingdings" panose="05000000000000000000" pitchFamily="2" charset="2"/>
              </a:rPr>
              <a:t>역할을 할 수 있다</a:t>
            </a:r>
            <a:r>
              <a:rPr lang="en-US" altLang="ko-KR" dirty="0">
                <a:latin typeface="Calibri" panose="020F0502020204030204" pitchFamily="34" charset="0"/>
                <a:sym typeface="Wingdings" panose="05000000000000000000" pitchFamily="2" charset="2"/>
              </a:rPr>
              <a:t>.</a:t>
            </a:r>
          </a:p>
          <a:p>
            <a:endParaRPr lang="en-US" altLang="ko-KR" dirty="0">
              <a:latin typeface="Calibri" panose="020F0502020204030204" pitchFamily="34" charset="0"/>
              <a:sym typeface="Wingdings" panose="05000000000000000000" pitchFamily="2" charset="2"/>
            </a:endParaRPr>
          </a:p>
          <a:p>
            <a:r>
              <a:rPr lang="en-US" altLang="ko-KR" dirty="0">
                <a:latin typeface="Calibri" panose="020F0502020204030204" pitchFamily="34" charset="0"/>
                <a:sym typeface="Wingdings" panose="05000000000000000000" pitchFamily="2" charset="2"/>
              </a:rPr>
              <a:t>Ex) </a:t>
            </a:r>
            <a:r>
              <a:rPr lang="ko-KR" altLang="en-US" dirty="0">
                <a:latin typeface="Calibri" panose="020F0502020204030204" pitchFamily="34" charset="0"/>
                <a:sym typeface="Wingdings" panose="05000000000000000000" pitchFamily="2" charset="2"/>
              </a:rPr>
              <a:t>미토콘드리아 </a:t>
            </a:r>
            <a:r>
              <a:rPr lang="en-US" altLang="ko-KR" dirty="0">
                <a:latin typeface="Calibri" panose="020F0502020204030204" pitchFamily="34" charset="0"/>
                <a:sym typeface="Wingdings" panose="05000000000000000000" pitchFamily="2" charset="2"/>
              </a:rPr>
              <a:t>inner membrane </a:t>
            </a:r>
            <a:r>
              <a:rPr lang="ko-KR" altLang="en-US" dirty="0">
                <a:latin typeface="Calibri" panose="020F0502020204030204" pitchFamily="34" charset="0"/>
                <a:sym typeface="Wingdings" panose="05000000000000000000" pitchFamily="2" charset="2"/>
              </a:rPr>
              <a:t>도 전자 전달계에서 관련된 </a:t>
            </a:r>
            <a:r>
              <a:rPr lang="en-US" altLang="ko-KR" dirty="0">
                <a:latin typeface="Calibri" panose="020F0502020204030204" pitchFamily="34" charset="0"/>
                <a:sym typeface="Wingdings" panose="05000000000000000000" pitchFamily="2" charset="2"/>
              </a:rPr>
              <a:t>protein</a:t>
            </a:r>
            <a:r>
              <a:rPr lang="ko-KR" altLang="en-US" dirty="0">
                <a:latin typeface="Calibri" panose="020F0502020204030204" pitchFamily="34" charset="0"/>
                <a:sym typeface="Wingdings" panose="05000000000000000000" pitchFamily="2" charset="2"/>
              </a:rPr>
              <a:t>이 </a:t>
            </a:r>
            <a:r>
              <a:rPr lang="en-US" altLang="ko-KR" dirty="0">
                <a:latin typeface="Calibri" panose="020F0502020204030204" pitchFamily="34" charset="0"/>
                <a:sym typeface="Wingdings" panose="05000000000000000000" pitchFamily="2" charset="2"/>
              </a:rPr>
              <a:t>membrane</a:t>
            </a:r>
            <a:r>
              <a:rPr lang="ko-KR" altLang="en-US" dirty="0">
                <a:latin typeface="Calibri" panose="020F0502020204030204" pitchFamily="34" charset="0"/>
                <a:sym typeface="Wingdings" panose="05000000000000000000" pitchFamily="2" charset="2"/>
              </a:rPr>
              <a:t>과 </a:t>
            </a:r>
            <a:r>
              <a:rPr lang="en-US" altLang="ko-KR" dirty="0">
                <a:latin typeface="Calibri" panose="020F0502020204030204" pitchFamily="34" charset="0"/>
                <a:sym typeface="Wingdings" panose="05000000000000000000" pitchFamily="2" charset="2"/>
              </a:rPr>
              <a:t>interaction</a:t>
            </a:r>
            <a:r>
              <a:rPr lang="ko-KR" altLang="en-US" dirty="0">
                <a:latin typeface="Calibri" panose="020F0502020204030204" pitchFamily="34" charset="0"/>
                <a:sym typeface="Wingdings" panose="05000000000000000000" pitchFamily="2" charset="2"/>
              </a:rPr>
              <a:t>해서 전자전달계 기능이 더 수월하게 이뤄짐</a:t>
            </a:r>
            <a:r>
              <a:rPr lang="en-US" altLang="ko-KR" dirty="0">
                <a:latin typeface="Calibri" panose="020F0502020204030204" pitchFamily="34" charset="0"/>
                <a:sym typeface="Wingdings" panose="05000000000000000000" pitchFamily="2" charset="2"/>
              </a:rPr>
              <a:t>.</a:t>
            </a:r>
          </a:p>
          <a:p>
            <a:r>
              <a:rPr lang="en-US" altLang="ko-KR" dirty="0">
                <a:latin typeface="Calibri" panose="020F0502020204030204" pitchFamily="34" charset="0"/>
                <a:sym typeface="Wingdings" panose="05000000000000000000" pitchFamily="2" charset="2"/>
              </a:rPr>
              <a:t>Ex2)</a:t>
            </a:r>
            <a:r>
              <a:rPr lang="ko-KR" altLang="en-US" dirty="0">
                <a:latin typeface="Calibri" panose="020F0502020204030204" pitchFamily="34" charset="0"/>
                <a:sym typeface="Wingdings" panose="05000000000000000000" pitchFamily="2" charset="2"/>
              </a:rPr>
              <a:t> 식물세포의 </a:t>
            </a:r>
            <a:r>
              <a:rPr lang="en-US" altLang="ko-KR" dirty="0">
                <a:latin typeface="Calibri" panose="020F0502020204030204" pitchFamily="34" charset="0"/>
                <a:sym typeface="Wingdings" panose="05000000000000000000" pitchFamily="2" charset="2"/>
              </a:rPr>
              <a:t>CO2 </a:t>
            </a:r>
            <a:r>
              <a:rPr lang="ko-KR" altLang="en-US" dirty="0">
                <a:latin typeface="Calibri" panose="020F0502020204030204" pitchFamily="34" charset="0"/>
                <a:sym typeface="Wingdings" panose="05000000000000000000" pitchFamily="2" charset="2"/>
              </a:rPr>
              <a:t>고정은 엽록체 </a:t>
            </a:r>
            <a:r>
              <a:rPr lang="ko-KR" altLang="en-US" dirty="0" err="1">
                <a:latin typeface="Calibri" panose="020F0502020204030204" pitchFamily="34" charset="0"/>
                <a:sym typeface="Wingdings" panose="05000000000000000000" pitchFamily="2" charset="2"/>
              </a:rPr>
              <a:t>틸라코이드</a:t>
            </a:r>
            <a:r>
              <a:rPr lang="ko-KR" altLang="en-US" dirty="0">
                <a:latin typeface="Calibri" panose="020F0502020204030204" pitchFamily="34" charset="0"/>
                <a:sym typeface="Wingdings" panose="05000000000000000000" pitchFamily="2" charset="2"/>
              </a:rPr>
              <a:t> 막에 있는 </a:t>
            </a:r>
            <a:r>
              <a:rPr lang="en-US" altLang="ko-KR" dirty="0">
                <a:latin typeface="Calibri" panose="020F0502020204030204" pitchFamily="34" charset="0"/>
                <a:sym typeface="Wingdings" panose="05000000000000000000" pitchFamily="2" charset="2"/>
              </a:rPr>
              <a:t>enzyme </a:t>
            </a:r>
            <a:r>
              <a:rPr lang="ko-KR" altLang="en-US" dirty="0">
                <a:latin typeface="Calibri" panose="020F0502020204030204" pitchFamily="34" charset="0"/>
                <a:sym typeface="Wingdings" panose="05000000000000000000" pitchFamily="2" charset="2"/>
              </a:rPr>
              <a:t>들에 의해 촉진된다</a:t>
            </a:r>
            <a:r>
              <a:rPr lang="en-US" altLang="ko-KR" dirty="0">
                <a:latin typeface="Calibri" panose="020F0502020204030204" pitchFamily="34" charset="0"/>
                <a:sym typeface="Wingdings" panose="05000000000000000000" pitchFamily="2" charset="2"/>
              </a:rPr>
              <a:t>.</a:t>
            </a:r>
          </a:p>
          <a:p>
            <a:endParaRPr lang="en-US" altLang="en-US" dirty="0">
              <a:latin typeface="Calibri" panose="020F0502020204030204" pitchFamily="34" charset="0"/>
            </a:endParaRPr>
          </a:p>
          <a:p>
            <a:r>
              <a:rPr lang="en-US" altLang="en-US" dirty="0">
                <a:latin typeface="Calibri" panose="020F0502020204030204" pitchFamily="34" charset="0"/>
              </a:rPr>
              <a:t>Scaffold</a:t>
            </a:r>
            <a:r>
              <a:rPr lang="ko-KR" altLang="en-US" dirty="0">
                <a:latin typeface="Calibri" panose="020F0502020204030204" pitchFamily="34" charset="0"/>
              </a:rPr>
              <a:t> </a:t>
            </a:r>
            <a:r>
              <a:rPr lang="en-US" altLang="ko-KR" dirty="0">
                <a:latin typeface="Calibri" panose="020F0502020204030204" pitchFamily="34" charset="0"/>
              </a:rPr>
              <a:t>protein:</a:t>
            </a:r>
            <a:r>
              <a:rPr lang="ko-KR" altLang="en-US" dirty="0">
                <a:latin typeface="Calibri" panose="020F0502020204030204" pitchFamily="34" charset="0"/>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생물학에서 </a:t>
            </a:r>
            <a:r>
              <a:rPr lang="ko-KR" altLang="en-US" sz="1200" b="1" i="0" kern="1200" dirty="0" err="1">
                <a:solidFill>
                  <a:schemeClr val="tx1"/>
                </a:solidFill>
                <a:effectLst/>
                <a:latin typeface="Calibri" pitchFamily="28" charset="0"/>
                <a:ea typeface="MS PGothic" panose="020B0600070205080204" pitchFamily="34" charset="-128"/>
                <a:cs typeface="ＭＳ Ｐゴシック" charset="-128"/>
              </a:rPr>
              <a:t>스캐폴드</a:t>
            </a:r>
            <a:r>
              <a:rPr lang="ko-KR" altLang="en-US" sz="1200" b="1" i="0" kern="1200" dirty="0">
                <a:solidFill>
                  <a:schemeClr val="tx1"/>
                </a:solidFill>
                <a:effectLst/>
                <a:latin typeface="Calibri" pitchFamily="28" charset="0"/>
                <a:ea typeface="MS PGothic" panose="020B0600070205080204" pitchFamily="34" charset="-128"/>
                <a:cs typeface="ＭＳ Ｐゴシック" charset="-128"/>
              </a:rPr>
              <a:t> 단백질</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은 </a:t>
            </a:r>
            <a:r>
              <a:rPr lang="ko-KR" altLang="en-US"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3" tooltip="신호 전달"/>
              </a:rPr>
              <a:t>신호 전달</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에서 매우 중요한 </a:t>
            </a:r>
            <a:r>
              <a:rPr lang="ko-KR" altLang="en-US" sz="1200" b="0" i="0" kern="1200" dirty="0" err="1">
                <a:solidFill>
                  <a:schemeClr val="tx1"/>
                </a:solidFill>
                <a:effectLst/>
                <a:latin typeface="Calibri" pitchFamily="28" charset="0"/>
                <a:ea typeface="MS PGothic" panose="020B0600070205080204" pitchFamily="34" charset="-128"/>
                <a:cs typeface="ＭＳ Ｐゴシック" charset="-128"/>
              </a:rPr>
              <a:t>조절자로서의</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 역할을 지닌다</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kern="1200" dirty="0" err="1">
                <a:solidFill>
                  <a:schemeClr val="tx1"/>
                </a:solidFill>
                <a:effectLst/>
                <a:latin typeface="Calibri" pitchFamily="28" charset="0"/>
                <a:ea typeface="MS PGothic" panose="020B0600070205080204" pitchFamily="34" charset="-128"/>
                <a:cs typeface="ＭＳ Ｐゴシック" charset="-128"/>
              </a:rPr>
              <a:t>스캐폴드</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 단백질의 정확한 기능과 성질은 밝혀져 있지 않지만 기초물질의 단백질로서</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그들은 신호 전달 물질들을 </a:t>
            </a:r>
            <a:r>
              <a:rPr lang="ko-KR" altLang="en-US"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4" tooltip="단백질 복합체 (없는 문서)"/>
              </a:rPr>
              <a:t>단백질 복합체</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로 합성하면서 신호 전달 과정에서 많은 상호 작용을 하는 것으로 </a:t>
            </a:r>
            <a:r>
              <a:rPr lang="ko-KR" altLang="en-US" sz="1200" b="0" i="0" kern="1200" dirty="0" err="1">
                <a:solidFill>
                  <a:schemeClr val="tx1"/>
                </a:solidFill>
                <a:effectLst/>
                <a:latin typeface="Calibri" pitchFamily="28" charset="0"/>
                <a:ea typeface="MS PGothic" panose="020B0600070205080204" pitchFamily="34" charset="-128"/>
                <a:cs typeface="ＭＳ Ｐゴシック" charset="-128"/>
              </a:rPr>
              <a:t>알려져있다</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이러한 신호 전달 과정에서 </a:t>
            </a:r>
            <a:r>
              <a:rPr lang="ko-KR" altLang="en-US" sz="1200" b="0" i="0" kern="1200" dirty="0" err="1">
                <a:solidFill>
                  <a:schemeClr val="tx1"/>
                </a:solidFill>
                <a:effectLst/>
                <a:latin typeface="Calibri" pitchFamily="28" charset="0"/>
                <a:ea typeface="MS PGothic" panose="020B0600070205080204" pitchFamily="34" charset="-128"/>
                <a:cs typeface="ＭＳ Ｐゴシック" charset="-128"/>
              </a:rPr>
              <a:t>스캐폴드</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 단백질은 신호 형질 도입을 조절하고</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5" tooltip="원형질막"/>
              </a:rPr>
              <a:t>원형질막</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6" tooltip="세포질"/>
              </a:rPr>
              <a:t>세포질</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7" tooltip="세포 핵"/>
              </a:rPr>
              <a:t>세포 핵</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u="none" strike="noStrike" kern="1200" dirty="0" err="1">
                <a:solidFill>
                  <a:schemeClr val="tx1"/>
                </a:solidFill>
                <a:effectLst/>
                <a:latin typeface="Calibri" pitchFamily="28" charset="0"/>
                <a:ea typeface="MS PGothic" panose="020B0600070205080204" pitchFamily="34" charset="-128"/>
                <a:cs typeface="ＭＳ Ｐゴシック" charset="-128"/>
                <a:hlinkClick r:id="rId8" tooltip="골지체"/>
              </a:rPr>
              <a:t>골지체</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a:t>
            </a:r>
            <a:r>
              <a:rPr lang="ko-KR" altLang="en-US" sz="1200" b="0" i="0" u="none" strike="noStrike" kern="1200" dirty="0" err="1">
                <a:solidFill>
                  <a:schemeClr val="tx1"/>
                </a:solidFill>
                <a:effectLst/>
                <a:latin typeface="Calibri" pitchFamily="28" charset="0"/>
                <a:ea typeface="MS PGothic" panose="020B0600070205080204" pitchFamily="34" charset="-128"/>
                <a:cs typeface="ＭＳ Ｐゴシック" charset="-128"/>
                <a:hlinkClick r:id="rId9" tooltip="엔도솜"/>
              </a:rPr>
              <a:t>엔도솜</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그리고 </a:t>
            </a:r>
            <a:r>
              <a:rPr lang="ko-KR" altLang="en-US"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10" tooltip="미토콘드리아"/>
              </a:rPr>
              <a:t>미토콘드리아</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와 같은 세포 내 특정 위치로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복합체로 구성된</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신호 전달 물질들을 전달하는 과정에 큰 역할을 한다</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a:t>
            </a:r>
            <a:endParaRPr lang="en-US" altLang="en-US" dirty="0">
              <a:latin typeface="Calibri" panose="020F0502020204030204" pitchFamily="34" charset="0"/>
            </a:endParaRPr>
          </a:p>
          <a:p>
            <a:endParaRPr lang="en-US" altLang="en-US" dirty="0">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dirty="0">
                <a:latin typeface="Calibri" panose="020F0502020204030204" pitchFamily="34" charset="0"/>
              </a:rPr>
              <a:t>3. Selectively permeable barrier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ko-KR" altLang="en-US" sz="1200" b="0" dirty="0">
                <a:latin typeface="Calibri" panose="020F0502020204030204" pitchFamily="34" charset="0"/>
              </a:rPr>
              <a:t>장벽의 역할 </a:t>
            </a:r>
            <a:r>
              <a:rPr lang="en-US" altLang="ko-KR" sz="1200" b="0" dirty="0">
                <a:latin typeface="Calibri" panose="020F0502020204030204" pitchFamily="34" charset="0"/>
              </a:rPr>
              <a:t>+ </a:t>
            </a:r>
            <a:r>
              <a:rPr lang="ko-KR" altLang="en-US" sz="1200" b="0" dirty="0">
                <a:latin typeface="Calibri" panose="020F0502020204030204" pitchFamily="34" charset="0"/>
              </a:rPr>
              <a:t>선택적 투과성</a:t>
            </a:r>
            <a:endParaRPr lang="en-US" altLang="ko-KR" sz="1200" b="0" dirty="0">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sz="1200" b="0" dirty="0">
              <a:latin typeface="Calibri" panose="020F0502020204030204" pitchFamily="34" charset="0"/>
            </a:endParaRPr>
          </a:p>
          <a:p>
            <a:endParaRPr lang="en-US" altLang="en-US" dirty="0">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DEE86E2A-BE4D-4AD0-983E-95E0AB99E3F3}"/>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AA7A54BB-B815-4418-9065-C74F223CB2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8.13a-c </a:t>
            </a:r>
          </a:p>
          <a:p>
            <a:r>
              <a:rPr lang="en-US" altLang="en-US" b="1" dirty="0">
                <a:latin typeface="Calibri" panose="020F0502020204030204" pitchFamily="34" charset="0"/>
              </a:rPr>
              <a:t>Three classes of membrane protein.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Integral proteins typically contain one or more transmembrane helices. (</a:t>
            </a:r>
            <a:r>
              <a:rPr lang="en-US" altLang="en-US" b="1" dirty="0">
                <a:latin typeface="Calibri" panose="020F0502020204030204" pitchFamily="34" charset="0"/>
              </a:rPr>
              <a:t>B</a:t>
            </a:r>
            <a:r>
              <a:rPr lang="en-US" altLang="en-US" dirty="0">
                <a:latin typeface="Calibri" panose="020F0502020204030204" pitchFamily="34" charset="0"/>
              </a:rPr>
              <a:t>) Peripheral proteins are non-covalently bonded to the polar head groups of the lipid bilayer and/or to an integral membrane protein. (</a:t>
            </a:r>
            <a:r>
              <a:rPr lang="en-US" altLang="en-US" b="1" dirty="0">
                <a:latin typeface="Calibri" panose="020F0502020204030204" pitchFamily="34" charset="0"/>
              </a:rPr>
              <a:t>C</a:t>
            </a:r>
            <a:r>
              <a:rPr lang="en-US" altLang="en-US" dirty="0">
                <a:latin typeface="Calibri" panose="020F0502020204030204" pitchFamily="34" charset="0"/>
              </a:rPr>
              <a:t>) Lipid-anchored proteins are covalently bonded to a lipid group that resides within the membrane. The lipid can be phosphatidylinositol, a fatty acid, or a </a:t>
            </a:r>
            <a:r>
              <a:rPr lang="en-US" altLang="en-US" dirty="0" err="1">
                <a:latin typeface="Calibri" panose="020F0502020204030204" pitchFamily="34" charset="0"/>
              </a:rPr>
              <a:t>prenyl</a:t>
            </a:r>
            <a:r>
              <a:rPr lang="en-US" altLang="en-US" dirty="0">
                <a:latin typeface="Calibri" panose="020F0502020204030204" pitchFamily="34" charset="0"/>
              </a:rPr>
              <a:t> group (a long-chain hydrocarbon built from five carbon isoprenoid units). I, inositol; </a:t>
            </a:r>
            <a:r>
              <a:rPr lang="en-US" altLang="en-US" dirty="0" err="1">
                <a:latin typeface="Calibri" panose="020F0502020204030204" pitchFamily="34" charset="0"/>
              </a:rPr>
              <a:t>GlcNAc</a:t>
            </a:r>
            <a:r>
              <a:rPr lang="en-US" altLang="en-US" dirty="0">
                <a:latin typeface="Calibri" panose="020F0502020204030204" pitchFamily="34" charset="0"/>
              </a:rPr>
              <a:t>, </a:t>
            </a:r>
            <a:r>
              <a:rPr lang="en-US" altLang="en-US" i="1" dirty="0">
                <a:latin typeface="Calibri" panose="020F0502020204030204" pitchFamily="34" charset="0"/>
              </a:rPr>
              <a:t>N</a:t>
            </a:r>
            <a:r>
              <a:rPr lang="en-US" altLang="en-US" dirty="0">
                <a:latin typeface="Calibri" panose="020F0502020204030204" pitchFamily="34" charset="0"/>
              </a:rPr>
              <a:t>-acetylglucosamine; Man, mannose; </a:t>
            </a:r>
            <a:r>
              <a:rPr lang="en-US" altLang="en-US" dirty="0" err="1">
                <a:latin typeface="Calibri" panose="020F0502020204030204" pitchFamily="34" charset="0"/>
              </a:rPr>
              <a:t>Etn</a:t>
            </a:r>
            <a:r>
              <a:rPr lang="en-US" altLang="en-US" dirty="0">
                <a:latin typeface="Calibri" panose="020F0502020204030204" pitchFamily="34" charset="0"/>
              </a:rPr>
              <a:t>, ethanolamine; GPI, glycosylphosphatidylinositol.</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ko-KR" dirty="0">
                <a:latin typeface="Calibri" panose="020F0502020204030204" pitchFamily="34" charset="0"/>
              </a:rPr>
              <a:t>Integral protein &amp; Peripheral protein </a:t>
            </a:r>
            <a:r>
              <a:rPr lang="ko-KR" altLang="en-US" dirty="0">
                <a:latin typeface="Calibri" panose="020F0502020204030204" pitchFamily="34" charset="0"/>
              </a:rPr>
              <a:t>말고도 특이한 </a:t>
            </a:r>
            <a:r>
              <a:rPr lang="en-US" altLang="ko-KR" dirty="0">
                <a:latin typeface="Calibri" panose="020F0502020204030204" pitchFamily="34" charset="0"/>
              </a:rPr>
              <a:t>protein</a:t>
            </a:r>
            <a:r>
              <a:rPr lang="ko-KR" altLang="en-US" dirty="0">
                <a:latin typeface="Calibri" panose="020F0502020204030204" pitchFamily="34" charset="0"/>
              </a:rPr>
              <a:t>이 더 발견됨</a:t>
            </a:r>
            <a:r>
              <a:rPr lang="en-US" altLang="ko-KR" dirty="0">
                <a:latin typeface="Calibri" panose="020F0502020204030204" pitchFamily="34" charset="0"/>
              </a:rPr>
              <a:t>.</a:t>
            </a:r>
          </a:p>
          <a:p>
            <a:endParaRPr lang="en-US" altLang="en-US" dirty="0">
              <a:latin typeface="Calibri" panose="020F0502020204030204" pitchFamily="34" charset="0"/>
            </a:endParaRPr>
          </a:p>
          <a:p>
            <a:pPr marL="171450" indent="-171450">
              <a:buFont typeface="Wingdings" panose="05000000000000000000" pitchFamily="2" charset="2"/>
              <a:buChar char="à"/>
            </a:pPr>
            <a:r>
              <a:rPr lang="en-US" altLang="en-US" dirty="0">
                <a:latin typeface="Calibri" panose="020F0502020204030204" pitchFamily="34" charset="0"/>
                <a:sym typeface="Wingdings" panose="05000000000000000000" pitchFamily="2" charset="2"/>
              </a:rPr>
              <a:t>GPI-linked proteins</a:t>
            </a:r>
          </a:p>
          <a:p>
            <a:pPr marL="0" indent="0">
              <a:buFont typeface="Wingdings" panose="05000000000000000000" pitchFamily="2" charset="2"/>
              <a:buNone/>
            </a:pPr>
            <a:r>
              <a:rPr lang="en-US" altLang="en-US" dirty="0">
                <a:latin typeface="Calibri" panose="020F0502020204030204" pitchFamily="34" charset="0"/>
                <a:sym typeface="Wingdings" panose="05000000000000000000" pitchFamily="2" charset="2"/>
              </a:rPr>
              <a:t>    PI</a:t>
            </a:r>
            <a:r>
              <a:rPr lang="ko-KR" altLang="en-US" dirty="0">
                <a:latin typeface="Calibri" panose="020F0502020204030204" pitchFamily="34" charset="0"/>
                <a:sym typeface="Wingdings" panose="05000000000000000000" pitchFamily="2" charset="2"/>
              </a:rPr>
              <a:t> </a:t>
            </a:r>
            <a:r>
              <a:rPr lang="en-US" altLang="ko-KR" dirty="0">
                <a:latin typeface="Calibri" panose="020F0502020204030204" pitchFamily="34" charset="0"/>
                <a:sym typeface="Wingdings" panose="05000000000000000000" pitchFamily="2" charset="2"/>
              </a:rPr>
              <a:t>=</a:t>
            </a:r>
            <a:r>
              <a:rPr lang="ko-KR" altLang="en-US" dirty="0">
                <a:latin typeface="Calibri" panose="020F0502020204030204" pitchFamily="34" charset="0"/>
                <a:sym typeface="Wingdings" panose="05000000000000000000" pitchFamily="2" charset="2"/>
              </a:rPr>
              <a:t> </a:t>
            </a:r>
            <a:r>
              <a:rPr lang="en-US" altLang="ko-KR" dirty="0">
                <a:latin typeface="Calibri" panose="020F0502020204030204" pitchFamily="34" charset="0"/>
                <a:sym typeface="Wingdings" panose="05000000000000000000" pitchFamily="2" charset="2"/>
              </a:rPr>
              <a:t>phosphatidylinositol </a:t>
            </a:r>
            <a:r>
              <a:rPr lang="ko-KR" altLang="en-US" dirty="0">
                <a:latin typeface="Calibri" panose="020F0502020204030204" pitchFamily="34" charset="0"/>
                <a:sym typeface="Wingdings" panose="05000000000000000000" pitchFamily="2" charset="2"/>
              </a:rPr>
              <a:t>은 </a:t>
            </a:r>
            <a:r>
              <a:rPr lang="en-US" altLang="ko-KR" dirty="0">
                <a:latin typeface="Calibri" panose="020F0502020204030204" pitchFamily="34" charset="0"/>
                <a:sym typeface="Wingdings" panose="05000000000000000000" pitchFamily="2" charset="2"/>
              </a:rPr>
              <a:t>phospholipid </a:t>
            </a:r>
            <a:r>
              <a:rPr lang="ko-KR" altLang="en-US" dirty="0">
                <a:latin typeface="Calibri" panose="020F0502020204030204" pitchFamily="34" charset="0"/>
                <a:sym typeface="Wingdings" panose="05000000000000000000" pitchFamily="2" charset="2"/>
              </a:rPr>
              <a:t>의 일종</a:t>
            </a:r>
            <a:r>
              <a:rPr lang="en-US" altLang="ko-KR" dirty="0">
                <a:latin typeface="Calibri" panose="020F0502020204030204" pitchFamily="34" charset="0"/>
                <a:sym typeface="Wingdings" panose="05000000000000000000" pitchFamily="2" charset="2"/>
              </a:rPr>
              <a:t>.</a:t>
            </a: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    PI</a:t>
            </a:r>
            <a:r>
              <a:rPr lang="ko-KR" altLang="en-US" dirty="0">
                <a:latin typeface="Calibri" panose="020F0502020204030204" pitchFamily="34" charset="0"/>
                <a:sym typeface="Wingdings" panose="05000000000000000000" pitchFamily="2" charset="2"/>
              </a:rPr>
              <a:t>에 당이 붙어있으면 </a:t>
            </a:r>
            <a:r>
              <a:rPr lang="en-US" altLang="ko-KR" dirty="0">
                <a:latin typeface="Calibri" panose="020F0502020204030204" pitchFamily="34" charset="0"/>
                <a:sym typeface="Wingdings" panose="05000000000000000000" pitchFamily="2" charset="2"/>
              </a:rPr>
              <a:t>GPI.</a:t>
            </a: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    </a:t>
            </a:r>
            <a:endParaRPr lang="en-US" altLang="en-US"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endParaRPr lang="en-US" altLang="en-US"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r>
              <a:rPr lang="en-US" altLang="en-US" dirty="0">
                <a:latin typeface="Calibri" panose="020F0502020204030204" pitchFamily="34" charset="0"/>
                <a:sym typeface="Wingdings" panose="05000000000000000000" pitchFamily="2" charset="2"/>
              </a:rPr>
              <a:t>Lipid-anchored membrane proteins.</a:t>
            </a:r>
          </a:p>
          <a:p>
            <a:pPr marL="0" indent="0">
              <a:buFont typeface="Wingdings" panose="05000000000000000000" pitchFamily="2" charset="2"/>
              <a:buNone/>
            </a:pPr>
            <a:r>
              <a:rPr lang="en-US" altLang="en-US" dirty="0">
                <a:latin typeface="Calibri" panose="020F0502020204030204" pitchFamily="34" charset="0"/>
                <a:sym typeface="Wingdings" panose="05000000000000000000" pitchFamily="2" charset="2"/>
              </a:rPr>
              <a:t>	</a:t>
            </a:r>
            <a:r>
              <a:rPr lang="en-US" altLang="en-US" dirty="0" err="1">
                <a:latin typeface="Calibri" panose="020F0502020204030204" pitchFamily="34" charset="0"/>
                <a:sym typeface="Wingdings" panose="05000000000000000000" pitchFamily="2" charset="2"/>
              </a:rPr>
              <a:t>Soluable</a:t>
            </a:r>
            <a:r>
              <a:rPr lang="ko-KR" altLang="en-US" dirty="0">
                <a:latin typeface="Calibri" panose="020F0502020204030204" pitchFamily="34" charset="0"/>
                <a:sym typeface="Wingdings" panose="05000000000000000000" pitchFamily="2" charset="2"/>
              </a:rPr>
              <a:t> </a:t>
            </a:r>
            <a:r>
              <a:rPr lang="en-US" altLang="ko-KR" dirty="0">
                <a:latin typeface="Calibri" panose="020F0502020204030204" pitchFamily="34" charset="0"/>
                <a:sym typeface="Wingdings" panose="05000000000000000000" pitchFamily="2" charset="2"/>
              </a:rPr>
              <a:t>protein</a:t>
            </a:r>
            <a:r>
              <a:rPr lang="ko-KR" altLang="en-US" dirty="0">
                <a:latin typeface="Calibri" panose="020F0502020204030204" pitchFamily="34" charset="0"/>
                <a:sym typeface="Wingdings" panose="05000000000000000000" pitchFamily="2" charset="2"/>
              </a:rPr>
              <a:t> 이 특정 </a:t>
            </a:r>
            <a:r>
              <a:rPr lang="en-US" altLang="ko-KR" dirty="0">
                <a:latin typeface="Calibri" panose="020F0502020204030204" pitchFamily="34" charset="0"/>
                <a:sym typeface="Wingdings" panose="05000000000000000000" pitchFamily="2" charset="2"/>
              </a:rPr>
              <a:t>amino acid side chain</a:t>
            </a:r>
            <a:r>
              <a:rPr lang="ko-KR" altLang="en-US" dirty="0">
                <a:latin typeface="Calibri" panose="020F0502020204030204" pitchFamily="34" charset="0"/>
                <a:sym typeface="Wingdings" panose="05000000000000000000" pitchFamily="2" charset="2"/>
              </a:rPr>
              <a:t> 에 </a:t>
            </a:r>
            <a:r>
              <a:rPr lang="en-US" altLang="ko-KR" dirty="0">
                <a:latin typeface="Calibri" panose="020F0502020204030204" pitchFamily="34" charset="0"/>
                <a:sym typeface="Wingdings" panose="05000000000000000000" pitchFamily="2" charset="2"/>
              </a:rPr>
              <a:t>FA</a:t>
            </a:r>
            <a:r>
              <a:rPr lang="ko-KR" altLang="en-US" dirty="0">
                <a:latin typeface="Calibri" panose="020F0502020204030204" pitchFamily="34" charset="0"/>
                <a:sym typeface="Wingdings" panose="05000000000000000000" pitchFamily="2" charset="2"/>
              </a:rPr>
              <a:t>가 공유결합한 경우</a:t>
            </a: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그래서</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그 </a:t>
            </a:r>
            <a:r>
              <a:rPr lang="en-US" altLang="ko-KR" dirty="0">
                <a:latin typeface="Calibri" panose="020F0502020204030204" pitchFamily="34" charset="0"/>
                <a:sym typeface="Wingdings" panose="05000000000000000000" pitchFamily="2" charset="2"/>
              </a:rPr>
              <a:t>FA </a:t>
            </a:r>
            <a:r>
              <a:rPr lang="ko-KR" altLang="en-US" dirty="0">
                <a:latin typeface="Calibri" panose="020F0502020204030204" pitchFamily="34" charset="0"/>
                <a:sym typeface="Wingdings" panose="05000000000000000000" pitchFamily="2" charset="2"/>
              </a:rPr>
              <a:t>부분이 </a:t>
            </a:r>
            <a:r>
              <a:rPr lang="en-US" altLang="ko-KR" dirty="0">
                <a:latin typeface="Calibri" panose="020F0502020204030204" pitchFamily="34" charset="0"/>
                <a:sym typeface="Wingdings" panose="05000000000000000000" pitchFamily="2" charset="2"/>
              </a:rPr>
              <a:t>cell membrane </a:t>
            </a:r>
            <a:r>
              <a:rPr lang="ko-KR" altLang="en-US" dirty="0">
                <a:latin typeface="Calibri" panose="020F0502020204030204" pitchFamily="34" charset="0"/>
                <a:sym typeface="Wingdings" panose="05000000000000000000" pitchFamily="2" charset="2"/>
              </a:rPr>
              <a:t>에 박혀 있는 경우</a:t>
            </a: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endParaRPr lang="en-US" altLang="en-US"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en-US" altLang="en-US" dirty="0">
                <a:latin typeface="Calibri" panose="020F0502020204030204" pitchFamily="34" charset="0"/>
                <a:sym typeface="Wingdings" panose="05000000000000000000" pitchFamily="2" charset="2"/>
              </a:rPr>
              <a:t>	ex. Ras protein : </a:t>
            </a:r>
            <a:r>
              <a:rPr lang="ko-KR" altLang="en-US" dirty="0">
                <a:latin typeface="Calibri" panose="020F0502020204030204" pitchFamily="34" charset="0"/>
                <a:sym typeface="Wingdings" panose="05000000000000000000" pitchFamily="2" charset="2"/>
              </a:rPr>
              <a:t>신호 전달 과정에서 아주 중요한 조절 역할을 하는 </a:t>
            </a:r>
            <a:r>
              <a:rPr lang="en-US" altLang="ko-KR" dirty="0">
                <a:latin typeface="Calibri" panose="020F0502020204030204" pitchFamily="34" charset="0"/>
                <a:sym typeface="Wingdings" panose="05000000000000000000" pitchFamily="2" charset="2"/>
              </a:rPr>
              <a:t>protein</a:t>
            </a: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그래서 이 작용에 문제가 생기면 암을 유발시킨다</a:t>
            </a:r>
            <a:r>
              <a:rPr lang="en-US" altLang="ko-KR" dirty="0">
                <a:latin typeface="Calibri" panose="020F0502020204030204" pitchFamily="34" charset="0"/>
                <a:sym typeface="Wingdings" panose="05000000000000000000" pitchFamily="2" charset="2"/>
              </a:rPr>
              <a:t>.  (oncogene)</a:t>
            </a:r>
          </a:p>
          <a:p>
            <a:pPr marL="0" indent="0">
              <a:buFont typeface="Wingdings" panose="05000000000000000000" pitchFamily="2" charset="2"/>
              <a:buNone/>
            </a:pPr>
            <a:r>
              <a:rPr lang="en-US" altLang="en-US" dirty="0">
                <a:latin typeface="Calibri" panose="020F0502020204030204" pitchFamily="34" charset="0"/>
                <a:sym typeface="Wingdings" panose="05000000000000000000" pitchFamily="2" charset="2"/>
              </a:rPr>
              <a:t>	 </a:t>
            </a:r>
            <a:r>
              <a:rPr lang="ko-KR" altLang="en-US" dirty="0">
                <a:latin typeface="Calibri" panose="020F0502020204030204" pitchFamily="34" charset="0"/>
                <a:sym typeface="Wingdings" panose="05000000000000000000" pitchFamily="2" charset="2"/>
              </a:rPr>
              <a:t>얜 </a:t>
            </a:r>
            <a:r>
              <a:rPr lang="en-US" altLang="ko-KR" dirty="0" err="1">
                <a:latin typeface="Calibri" panose="020F0502020204030204" pitchFamily="34" charset="0"/>
                <a:sym typeface="Wingdings" panose="05000000000000000000" pitchFamily="2" charset="2"/>
              </a:rPr>
              <a:t>soluable</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해서 </a:t>
            </a:r>
            <a:r>
              <a:rPr lang="en-US" altLang="ko-KR" dirty="0">
                <a:latin typeface="Calibri" panose="020F0502020204030204" pitchFamily="34" charset="0"/>
                <a:sym typeface="Wingdings" panose="05000000000000000000" pitchFamily="2" charset="2"/>
              </a:rPr>
              <a:t>cytoplasm</a:t>
            </a:r>
            <a:r>
              <a:rPr lang="ko-KR" altLang="en-US" dirty="0">
                <a:latin typeface="Calibri" panose="020F0502020204030204" pitchFamily="34" charset="0"/>
                <a:sym typeface="Wingdings" panose="05000000000000000000" pitchFamily="2" charset="2"/>
              </a:rPr>
              <a:t>에 위치하게 됨</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얘가 어떤 </a:t>
            </a:r>
            <a:r>
              <a:rPr lang="en-US" altLang="ko-KR" dirty="0">
                <a:latin typeface="Calibri" panose="020F0502020204030204" pitchFamily="34" charset="0"/>
                <a:sym typeface="Wingdings" panose="05000000000000000000" pitchFamily="2" charset="2"/>
              </a:rPr>
              <a:t>protein </a:t>
            </a:r>
            <a:r>
              <a:rPr lang="ko-KR" altLang="en-US" dirty="0">
                <a:latin typeface="Calibri" panose="020F0502020204030204" pitchFamily="34" charset="0"/>
                <a:sym typeface="Wingdings" panose="05000000000000000000" pitchFamily="2" charset="2"/>
              </a:rPr>
              <a:t>에 작용해 그 </a:t>
            </a:r>
            <a:r>
              <a:rPr lang="en-US" altLang="ko-KR" dirty="0">
                <a:latin typeface="Calibri" panose="020F0502020204030204" pitchFamily="34" charset="0"/>
                <a:sym typeface="Wingdings" panose="05000000000000000000" pitchFamily="2" charset="2"/>
              </a:rPr>
              <a:t>protein</a:t>
            </a:r>
            <a:r>
              <a:rPr lang="ko-KR" altLang="en-US" dirty="0">
                <a:latin typeface="Calibri" panose="020F0502020204030204" pitchFamily="34" charset="0"/>
                <a:sym typeface="Wingdings" panose="05000000000000000000" pitchFamily="2" charset="2"/>
              </a:rPr>
              <a:t>을 활성화시켜 주는데</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이 반응은 </a:t>
            </a:r>
            <a:r>
              <a:rPr lang="en-US" altLang="ko-KR" dirty="0">
                <a:latin typeface="Calibri" panose="020F0502020204030204" pitchFamily="34" charset="0"/>
                <a:sym typeface="Wingdings" panose="05000000000000000000" pitchFamily="2" charset="2"/>
              </a:rPr>
              <a:t>plasma membrane </a:t>
            </a:r>
            <a:r>
              <a:rPr lang="ko-KR" altLang="en-US" dirty="0">
                <a:latin typeface="Calibri" panose="020F0502020204030204" pitchFamily="34" charset="0"/>
                <a:sym typeface="Wingdings" panose="05000000000000000000" pitchFamily="2" charset="2"/>
              </a:rPr>
              <a:t>근처에서 일어 남</a:t>
            </a:r>
            <a:r>
              <a:rPr lang="en-US" altLang="ko-KR" dirty="0">
                <a:latin typeface="Calibri" panose="020F0502020204030204" pitchFamily="34" charset="0"/>
                <a:sym typeface="Wingdings" panose="05000000000000000000" pitchFamily="2" charset="2"/>
              </a:rPr>
              <a:t>. </a:t>
            </a: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그래서 얜 </a:t>
            </a:r>
            <a:r>
              <a:rPr lang="en-US" altLang="ko-KR" dirty="0">
                <a:latin typeface="Calibri" panose="020F0502020204030204" pitchFamily="34" charset="0"/>
                <a:sym typeface="Wingdings" panose="05000000000000000000" pitchFamily="2" charset="2"/>
              </a:rPr>
              <a:t>membrane </a:t>
            </a:r>
            <a:r>
              <a:rPr lang="ko-KR" altLang="en-US" dirty="0">
                <a:latin typeface="Calibri" panose="020F0502020204030204" pitchFamily="34" charset="0"/>
                <a:sym typeface="Wingdings" panose="05000000000000000000" pitchFamily="2" charset="2"/>
              </a:rPr>
              <a:t>근처에 있을 때 자기 기능을 제대로 발휘할 수</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있다</a:t>
            </a:r>
            <a:r>
              <a:rPr lang="en-US" altLang="ko-KR" dirty="0">
                <a:latin typeface="Calibri" panose="020F0502020204030204" pitchFamily="34" charset="0"/>
                <a:sym typeface="Wingdings" panose="05000000000000000000" pitchFamily="2" charset="2"/>
              </a:rPr>
              <a:t>. FA</a:t>
            </a:r>
            <a:r>
              <a:rPr lang="ko-KR" altLang="en-US" dirty="0">
                <a:latin typeface="Calibri" panose="020F0502020204030204" pitchFamily="34" charset="0"/>
                <a:sym typeface="Wingdings" panose="05000000000000000000" pitchFamily="2" charset="2"/>
              </a:rPr>
              <a:t>와 공유결합해서 그 </a:t>
            </a:r>
            <a:r>
              <a:rPr lang="en-US" altLang="ko-KR" dirty="0">
                <a:latin typeface="Calibri" panose="020F0502020204030204" pitchFamily="34" charset="0"/>
                <a:sym typeface="Wingdings" panose="05000000000000000000" pitchFamily="2" charset="2"/>
              </a:rPr>
              <a:t>FA</a:t>
            </a:r>
            <a:r>
              <a:rPr lang="ko-KR" altLang="en-US" dirty="0">
                <a:latin typeface="Calibri" panose="020F0502020204030204" pitchFamily="34" charset="0"/>
                <a:sym typeface="Wingdings" panose="05000000000000000000" pitchFamily="2" charset="2"/>
              </a:rPr>
              <a:t>부분이 </a:t>
            </a:r>
            <a:r>
              <a:rPr lang="en-US" altLang="ko-KR" dirty="0">
                <a:latin typeface="Calibri" panose="020F0502020204030204" pitchFamily="34" charset="0"/>
                <a:sym typeface="Wingdings" panose="05000000000000000000" pitchFamily="2" charset="2"/>
              </a:rPr>
              <a:t>PM</a:t>
            </a:r>
            <a:r>
              <a:rPr lang="ko-KR" altLang="en-US" dirty="0">
                <a:latin typeface="Calibri" panose="020F0502020204030204" pitchFamily="34" charset="0"/>
                <a:sym typeface="Wingdings" panose="05000000000000000000" pitchFamily="2" charset="2"/>
              </a:rPr>
              <a:t>에 </a:t>
            </a:r>
            <a:r>
              <a:rPr lang="en-US" altLang="ko-KR" dirty="0">
                <a:latin typeface="Calibri" panose="020F0502020204030204" pitchFamily="34" charset="0"/>
                <a:sym typeface="Wingdings" panose="05000000000000000000" pitchFamily="2" charset="2"/>
              </a:rPr>
              <a:t>anchored </a:t>
            </a:r>
            <a:r>
              <a:rPr lang="ko-KR" altLang="en-US" dirty="0">
                <a:latin typeface="Calibri" panose="020F0502020204030204" pitchFamily="34" charset="0"/>
                <a:sym typeface="Wingdings" panose="05000000000000000000" pitchFamily="2" charset="2"/>
              </a:rPr>
              <a:t>되어 기능 발휘</a:t>
            </a:r>
            <a:r>
              <a:rPr lang="en-US" altLang="ko-KR" dirty="0">
                <a:latin typeface="Calibri" panose="020F0502020204030204" pitchFamily="34" charset="0"/>
                <a:sym typeface="Wingdings" panose="05000000000000000000" pitchFamily="2" charset="2"/>
              </a:rPr>
              <a:t>.</a:t>
            </a:r>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GPI-anchored proteins</a:t>
            </a:r>
          </a:p>
          <a:p>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	 </a:t>
            </a:r>
            <a:r>
              <a:rPr lang="en-US" altLang="ko-KR" sz="1200" b="0" i="0" kern="1200" dirty="0" err="1">
                <a:solidFill>
                  <a:schemeClr val="tx1"/>
                </a:solidFill>
                <a:effectLst/>
                <a:latin typeface="Calibri" pitchFamily="28" charset="0"/>
                <a:ea typeface="MS PGothic" panose="020B0600070205080204" pitchFamily="34" charset="-128"/>
                <a:cs typeface="ＭＳ Ｐゴシック" charset="-128"/>
              </a:rPr>
              <a:t>Glycosylphosphatidylinisotol</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(GPI) anchored proteins</a:t>
            </a:r>
          </a:p>
          <a:p>
            <a:endParaRPr lang="en-US" altLang="ko-KR" dirty="0"/>
          </a:p>
          <a:p>
            <a:r>
              <a:rPr lang="en-US" altLang="ko-KR" dirty="0"/>
              <a:t>PI : Phosphatidylinositol (inositol</a:t>
            </a:r>
            <a:r>
              <a:rPr lang="ko-KR" altLang="en-US" dirty="0"/>
              <a:t>이 저 고리모양 탄소 골격</a:t>
            </a:r>
            <a:r>
              <a:rPr lang="en-US" altLang="ko-KR" dirty="0"/>
              <a:t>)</a:t>
            </a:r>
          </a:p>
          <a:p>
            <a:pPr marL="171450" indent="-171450">
              <a:buFont typeface="Wingdings" panose="05000000000000000000" pitchFamily="2" charset="2"/>
              <a:buChar char="à"/>
            </a:pPr>
            <a:r>
              <a:rPr lang="en-US" altLang="ko-KR" dirty="0">
                <a:sym typeface="Wingdings" panose="05000000000000000000" pitchFamily="2" charset="2"/>
              </a:rPr>
              <a:t>Phospholipid</a:t>
            </a:r>
            <a:r>
              <a:rPr lang="ko-KR" altLang="en-US" dirty="0">
                <a:sym typeface="Wingdings" panose="05000000000000000000" pitchFamily="2" charset="2"/>
              </a:rPr>
              <a:t> 의 일종</a:t>
            </a:r>
            <a:endParaRPr lang="en-US" altLang="ko-KR" dirty="0">
              <a:sym typeface="Wingdings" panose="05000000000000000000" pitchFamily="2" charset="2"/>
            </a:endParaRPr>
          </a:p>
          <a:p>
            <a:pPr marL="171450" indent="-171450">
              <a:buFont typeface="Wingdings" panose="05000000000000000000" pitchFamily="2" charset="2"/>
              <a:buChar char="à"/>
            </a:pPr>
            <a:r>
              <a:rPr lang="ko-KR" altLang="en-US" dirty="0">
                <a:sym typeface="Wingdings" panose="05000000000000000000" pitchFamily="2" charset="2"/>
              </a:rPr>
              <a:t>거기에 </a:t>
            </a:r>
            <a:r>
              <a:rPr lang="en-US" altLang="ko-KR" sz="1200" b="0" i="0" kern="1200" dirty="0" err="1">
                <a:solidFill>
                  <a:schemeClr val="tx1"/>
                </a:solidFill>
                <a:effectLst/>
                <a:latin typeface="Calibri" pitchFamily="28" charset="0"/>
                <a:ea typeface="MS PGothic" panose="020B0600070205080204" pitchFamily="34" charset="-128"/>
                <a:cs typeface="ＭＳ Ｐゴシック" charset="-128"/>
              </a:rPr>
              <a:t>phosphoethanolamine</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 </a:t>
            </a:r>
            <a:r>
              <a:rPr lang="en-US" altLang="ko-KR" sz="1200" b="0" i="0" kern="1200" dirty="0" err="1">
                <a:solidFill>
                  <a:schemeClr val="tx1"/>
                </a:solidFill>
                <a:effectLst/>
                <a:latin typeface="Calibri" pitchFamily="28" charset="0"/>
                <a:ea typeface="MS PGothic" panose="020B0600070205080204" pitchFamily="34" charset="-128"/>
                <a:cs typeface="ＭＳ Ｐゴシック" charset="-128"/>
              </a:rPr>
              <a:t>trimannosyl</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-nonacetylated glucosamine</a:t>
            </a:r>
            <a:r>
              <a:rPr lang="en-US" altLang="ko-KR" dirty="0">
                <a:sym typeface="Wingdings" panose="05000000000000000000" pitchFamily="2" charset="2"/>
              </a:rPr>
              <a:t> </a:t>
            </a:r>
            <a:r>
              <a:rPr lang="ko-KR" altLang="en-US" dirty="0">
                <a:sym typeface="Wingdings" panose="05000000000000000000" pitchFamily="2" charset="2"/>
              </a:rPr>
              <a:t>이 붙어있는 것</a:t>
            </a:r>
            <a:r>
              <a:rPr lang="en-US" altLang="ko-KR" dirty="0">
                <a:sym typeface="Wingdings" panose="05000000000000000000" pitchFamily="2" charset="2"/>
              </a:rPr>
              <a:t>.</a:t>
            </a:r>
          </a:p>
        </p:txBody>
      </p:sp>
      <p:sp>
        <p:nvSpPr>
          <p:cNvPr id="4" name="슬라이드 번호 개체 틀 3"/>
          <p:cNvSpPr>
            <a:spLocks noGrp="1"/>
          </p:cNvSpPr>
          <p:nvPr>
            <p:ph type="sldNum" sz="quarter" idx="5"/>
          </p:nvPr>
        </p:nvSpPr>
        <p:spPr/>
        <p:txBody>
          <a:bodyPr/>
          <a:lstStyle/>
          <a:p>
            <a:fld id="{AE75093D-CEBD-4CE6-9F61-3BB45AD694CD}" type="slidenum">
              <a:rPr lang="en-US" altLang="en-US" smtClean="0"/>
              <a:pPr/>
              <a:t>31</a:t>
            </a:fld>
            <a:endParaRPr lang="en-US" altLang="en-US"/>
          </a:p>
        </p:txBody>
      </p:sp>
    </p:spTree>
    <p:extLst>
      <p:ext uri="{BB962C8B-B14F-4D97-AF65-F5344CB8AC3E}">
        <p14:creationId xmlns:p14="http://schemas.microsoft.com/office/powerpoint/2010/main" val="3746256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7212C89F-248C-4E93-85C5-52BE4972D886}"/>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6E3F46FB-EFC7-4F42-B6DF-7D920526DB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8.14a, b</a:t>
            </a:r>
          </a:p>
          <a:p>
            <a:r>
              <a:rPr lang="en-US" altLang="en-US" b="1" dirty="0">
                <a:latin typeface="Calibri" panose="020F0502020204030204" pitchFamily="34" charset="0"/>
              </a:rPr>
              <a:t>The interactions between membrane proteins and lipids. </a:t>
            </a:r>
            <a:r>
              <a:rPr lang="en-US" altLang="en-US" dirty="0">
                <a:latin typeface="Calibri" panose="020F0502020204030204" pitchFamily="34" charset="0"/>
              </a:rPr>
              <a:t>(</a:t>
            </a:r>
            <a:r>
              <a:rPr lang="en-US" altLang="en-US" i="1" dirty="0">
                <a:latin typeface="Calibri" panose="020F0502020204030204" pitchFamily="34" charset="0"/>
              </a:rPr>
              <a:t>a</a:t>
            </a:r>
            <a:r>
              <a:rPr lang="en-US" altLang="en-US" dirty="0">
                <a:latin typeface="Calibri" panose="020F0502020204030204" pitchFamily="34" charset="0"/>
              </a:rPr>
              <a:t>) Aquaporin is a membrane protein containing four subunits (colored differently in the illustration) with each subunit containing an aqueous channel. Analysis of the protein’s structure revealed the presence of a surrounding layer of bound lipid molecules. In this case, these lipid molecules are not likely to play a role in the function of aquaporin because the protein retains its function as a water channel in bilayers containing nonnative lipids. (</a:t>
            </a:r>
            <a:r>
              <a:rPr lang="en-US" altLang="en-US" i="1" dirty="0">
                <a:latin typeface="Calibri" panose="020F0502020204030204" pitchFamily="34" charset="0"/>
              </a:rPr>
              <a:t>b</a:t>
            </a:r>
            <a:r>
              <a:rPr lang="en-US" altLang="en-US" dirty="0">
                <a:latin typeface="Calibri" panose="020F0502020204030204" pitchFamily="34" charset="0"/>
              </a:rPr>
              <a:t>) Two views of another tetrameric membrane protein, in this case the bacterial K+ channel, </a:t>
            </a:r>
            <a:r>
              <a:rPr lang="en-US" altLang="en-US" dirty="0" err="1">
                <a:latin typeface="Calibri" panose="020F0502020204030204" pitchFamily="34" charset="0"/>
              </a:rPr>
              <a:t>KcsA</a:t>
            </a:r>
            <a:r>
              <a:rPr lang="en-US" altLang="en-US" dirty="0">
                <a:latin typeface="Calibri" panose="020F0502020204030204" pitchFamily="34" charset="0"/>
              </a:rPr>
              <a:t>. Anionic phosphatidylglycerol molecules (red/gray) are seen in each crevice between the subunits and are thought to be required for normal channel function. A K+ ion (purple sphere) is seen in transit through the pore.</a:t>
            </a:r>
          </a:p>
          <a:p>
            <a:r>
              <a:rPr lang="en-US" altLang="en-US" dirty="0">
                <a:latin typeface="Calibri" panose="020F0502020204030204" pitchFamily="34" charset="0"/>
              </a:rPr>
              <a:t>SOURCE: (</a:t>
            </a:r>
            <a:r>
              <a:rPr lang="en-US" altLang="en-US" i="1" dirty="0">
                <a:latin typeface="Calibri" panose="020F0502020204030204" pitchFamily="34" charset="0"/>
              </a:rPr>
              <a:t>a</a:t>
            </a:r>
            <a:r>
              <a:rPr lang="en-US" altLang="en-US" dirty="0">
                <a:latin typeface="Calibri" panose="020F0502020204030204" pitchFamily="34" charset="0"/>
              </a:rPr>
              <a:t>) From Carola </a:t>
            </a:r>
            <a:r>
              <a:rPr lang="en-US" altLang="en-US" dirty="0" err="1">
                <a:latin typeface="Calibri" panose="020F0502020204030204" pitchFamily="34" charset="0"/>
              </a:rPr>
              <a:t>Hunte</a:t>
            </a:r>
            <a:r>
              <a:rPr lang="en-US" altLang="en-US" dirty="0">
                <a:latin typeface="Calibri" panose="020F0502020204030204" pitchFamily="34" charset="0"/>
              </a:rPr>
              <a:t> and Sebastian </a:t>
            </a:r>
            <a:r>
              <a:rPr lang="en-US" altLang="en-US" dirty="0" err="1">
                <a:latin typeface="Calibri" panose="020F0502020204030204" pitchFamily="34" charset="0"/>
              </a:rPr>
              <a:t>Richers</a:t>
            </a:r>
            <a:r>
              <a:rPr lang="en-US" altLang="en-US" dirty="0">
                <a:latin typeface="Calibri" panose="020F0502020204030204" pitchFamily="34" charset="0"/>
              </a:rPr>
              <a:t>, </a:t>
            </a:r>
            <a:r>
              <a:rPr lang="en-US" altLang="en-US" dirty="0" err="1">
                <a:latin typeface="Calibri" panose="020F0502020204030204" pitchFamily="34" charset="0"/>
              </a:rPr>
              <a:t>Curr</a:t>
            </a:r>
            <a:r>
              <a:rPr lang="en-US" altLang="en-US" dirty="0">
                <a:latin typeface="Calibri" panose="020F0502020204030204" pitchFamily="34" charset="0"/>
              </a:rPr>
              <a:t>. </a:t>
            </a:r>
            <a:r>
              <a:rPr lang="en-US" altLang="en-US" dirty="0" err="1">
                <a:latin typeface="Calibri" panose="020F0502020204030204" pitchFamily="34" charset="0"/>
              </a:rPr>
              <a:t>Opin</a:t>
            </a:r>
            <a:r>
              <a:rPr lang="en-US" altLang="en-US" dirty="0">
                <a:latin typeface="Calibri" panose="020F0502020204030204" pitchFamily="34" charset="0"/>
              </a:rPr>
              <a:t>. </a:t>
            </a:r>
            <a:r>
              <a:rPr lang="en-US" altLang="en-US" dirty="0" err="1">
                <a:latin typeface="Calibri" panose="020F0502020204030204" pitchFamily="34" charset="0"/>
              </a:rPr>
              <a:t>Struct.throughout</a:t>
            </a:r>
            <a:endParaRPr lang="en-US" altLang="en-US" dirty="0">
              <a:latin typeface="Calibri" panose="020F0502020204030204" pitchFamily="34" charset="0"/>
            </a:endParaRPr>
          </a:p>
          <a:p>
            <a:r>
              <a:rPr lang="en-US" altLang="en-US" dirty="0">
                <a:latin typeface="Calibri" panose="020F0502020204030204" pitchFamily="34" charset="0"/>
              </a:rPr>
              <a:t>Biol. 18:407, © 2008, with permission from Elsevier Science; (</a:t>
            </a:r>
            <a:r>
              <a:rPr lang="en-US" altLang="en-US" i="1" dirty="0">
                <a:latin typeface="Calibri" panose="020F0502020204030204" pitchFamily="34" charset="0"/>
              </a:rPr>
              <a:t>b</a:t>
            </a:r>
            <a:r>
              <a:rPr lang="en-US" altLang="en-US" dirty="0">
                <a:latin typeface="Calibri" panose="020F0502020204030204" pitchFamily="34" charset="0"/>
              </a:rPr>
              <a:t>) From Anthony G. Lee, Trends </a:t>
            </a:r>
            <a:r>
              <a:rPr lang="en-US" altLang="en-US" dirty="0" err="1">
                <a:latin typeface="Calibri" panose="020F0502020204030204" pitchFamily="34" charset="0"/>
              </a:rPr>
              <a:t>Biochem</a:t>
            </a:r>
            <a:r>
              <a:rPr lang="en-US" altLang="en-US" dirty="0">
                <a:latin typeface="Calibri" panose="020F0502020204030204" pitchFamily="34" charset="0"/>
              </a:rPr>
              <a:t>. Sci. 36:497, © 2011, with permission from Elsevier Science.</a:t>
            </a:r>
          </a:p>
          <a:p>
            <a:endParaRPr lang="en-US" altLang="en-US" dirty="0">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781CB036-71A7-4B09-A7B9-690FE44795D8}"/>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C2A95AA4-BA98-4463-B4D2-ED238B6F39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8.14a, b</a:t>
            </a:r>
          </a:p>
          <a:p>
            <a:r>
              <a:rPr lang="en-US" altLang="en-US" b="1" dirty="0">
                <a:latin typeface="Calibri" panose="020F0502020204030204" pitchFamily="34" charset="0"/>
              </a:rPr>
              <a:t>The interactions between membrane proteins and lipids. </a:t>
            </a:r>
            <a:r>
              <a:rPr lang="en-US" altLang="en-US" dirty="0">
                <a:latin typeface="Calibri" panose="020F0502020204030204" pitchFamily="34" charset="0"/>
              </a:rPr>
              <a:t>(</a:t>
            </a:r>
            <a:r>
              <a:rPr lang="en-US" altLang="en-US" i="1" dirty="0">
                <a:latin typeface="Calibri" panose="020F0502020204030204" pitchFamily="34" charset="0"/>
              </a:rPr>
              <a:t>a</a:t>
            </a:r>
            <a:r>
              <a:rPr lang="en-US" altLang="en-US" dirty="0">
                <a:latin typeface="Calibri" panose="020F0502020204030204" pitchFamily="34" charset="0"/>
              </a:rPr>
              <a:t>) Aquaporin is a membrane protein containing four subunits (colored differently in the illustration) with each subunit containing an aqueous channel. Analysis of the protein’s structure revealed the presence of a surrounding layer of bound lipid molecules. In this case, these lipid molecules are not likely to play a role in the function of aquaporin because the protein retains its function as a water channel in bilayers containing nonnative lipids. (</a:t>
            </a:r>
            <a:r>
              <a:rPr lang="en-US" altLang="en-US" i="1" dirty="0">
                <a:latin typeface="Calibri" panose="020F0502020204030204" pitchFamily="34" charset="0"/>
              </a:rPr>
              <a:t>b</a:t>
            </a:r>
            <a:r>
              <a:rPr lang="en-US" altLang="en-US" dirty="0">
                <a:latin typeface="Calibri" panose="020F0502020204030204" pitchFamily="34" charset="0"/>
              </a:rPr>
              <a:t>) Two views of another tetrameric membrane protein, in this case the bacterial K+ channel, </a:t>
            </a:r>
            <a:r>
              <a:rPr lang="en-US" altLang="en-US" dirty="0" err="1">
                <a:latin typeface="Calibri" panose="020F0502020204030204" pitchFamily="34" charset="0"/>
              </a:rPr>
              <a:t>KcsA</a:t>
            </a:r>
            <a:r>
              <a:rPr lang="en-US" altLang="en-US" dirty="0">
                <a:latin typeface="Calibri" panose="020F0502020204030204" pitchFamily="34" charset="0"/>
              </a:rPr>
              <a:t>. Anionic phosphatidylglycerol molecules (red/gray) are seen in each crevice between the subunits and are thought to be required for normal channel function. A K+ ion (purple sphere) is seen in transit through the pore.</a:t>
            </a:r>
          </a:p>
          <a:p>
            <a:r>
              <a:rPr lang="en-US" altLang="en-US" dirty="0">
                <a:latin typeface="Calibri" panose="020F0502020204030204" pitchFamily="34" charset="0"/>
              </a:rPr>
              <a:t>SOURCE: (</a:t>
            </a:r>
            <a:r>
              <a:rPr lang="en-US" altLang="en-US" i="1" dirty="0">
                <a:latin typeface="Calibri" panose="020F0502020204030204" pitchFamily="34" charset="0"/>
              </a:rPr>
              <a:t>a</a:t>
            </a:r>
            <a:r>
              <a:rPr lang="en-US" altLang="en-US" dirty="0">
                <a:latin typeface="Calibri" panose="020F0502020204030204" pitchFamily="34" charset="0"/>
              </a:rPr>
              <a:t>) From Carola </a:t>
            </a:r>
            <a:r>
              <a:rPr lang="en-US" altLang="en-US" dirty="0" err="1">
                <a:latin typeface="Calibri" panose="020F0502020204030204" pitchFamily="34" charset="0"/>
              </a:rPr>
              <a:t>Hunte</a:t>
            </a:r>
            <a:r>
              <a:rPr lang="en-US" altLang="en-US" dirty="0">
                <a:latin typeface="Calibri" panose="020F0502020204030204" pitchFamily="34" charset="0"/>
              </a:rPr>
              <a:t> and Sebastian </a:t>
            </a:r>
            <a:r>
              <a:rPr lang="en-US" altLang="en-US" dirty="0" err="1">
                <a:latin typeface="Calibri" panose="020F0502020204030204" pitchFamily="34" charset="0"/>
              </a:rPr>
              <a:t>Richers</a:t>
            </a:r>
            <a:r>
              <a:rPr lang="en-US" altLang="en-US" dirty="0">
                <a:latin typeface="Calibri" panose="020F0502020204030204" pitchFamily="34" charset="0"/>
              </a:rPr>
              <a:t>, </a:t>
            </a:r>
            <a:r>
              <a:rPr lang="en-US" altLang="en-US" dirty="0" err="1">
                <a:latin typeface="Calibri" panose="020F0502020204030204" pitchFamily="34" charset="0"/>
              </a:rPr>
              <a:t>Curr</a:t>
            </a:r>
            <a:r>
              <a:rPr lang="en-US" altLang="en-US" dirty="0">
                <a:latin typeface="Calibri" panose="020F0502020204030204" pitchFamily="34" charset="0"/>
              </a:rPr>
              <a:t>. </a:t>
            </a:r>
            <a:r>
              <a:rPr lang="en-US" altLang="en-US" dirty="0" err="1">
                <a:latin typeface="Calibri" panose="020F0502020204030204" pitchFamily="34" charset="0"/>
              </a:rPr>
              <a:t>Opin</a:t>
            </a:r>
            <a:r>
              <a:rPr lang="en-US" altLang="en-US" dirty="0">
                <a:latin typeface="Calibri" panose="020F0502020204030204" pitchFamily="34" charset="0"/>
              </a:rPr>
              <a:t>. </a:t>
            </a:r>
            <a:r>
              <a:rPr lang="en-US" altLang="en-US" dirty="0" err="1">
                <a:latin typeface="Calibri" panose="020F0502020204030204" pitchFamily="34" charset="0"/>
              </a:rPr>
              <a:t>Struct.throughout</a:t>
            </a:r>
            <a:endParaRPr lang="en-US" altLang="en-US" dirty="0">
              <a:latin typeface="Calibri" panose="020F0502020204030204" pitchFamily="34" charset="0"/>
            </a:endParaRPr>
          </a:p>
          <a:p>
            <a:r>
              <a:rPr lang="en-US" altLang="en-US" dirty="0">
                <a:latin typeface="Calibri" panose="020F0502020204030204" pitchFamily="34" charset="0"/>
              </a:rPr>
              <a:t>Biol. 18:407, © 2008, with permission from Elsevier Science; (</a:t>
            </a:r>
            <a:r>
              <a:rPr lang="en-US" altLang="en-US" i="1" dirty="0">
                <a:latin typeface="Calibri" panose="020F0502020204030204" pitchFamily="34" charset="0"/>
              </a:rPr>
              <a:t>b</a:t>
            </a:r>
            <a:r>
              <a:rPr lang="en-US" altLang="en-US" dirty="0">
                <a:latin typeface="Calibri" panose="020F0502020204030204" pitchFamily="34" charset="0"/>
              </a:rPr>
              <a:t>) From Anthony G. Lee, Trends </a:t>
            </a:r>
            <a:r>
              <a:rPr lang="en-US" altLang="en-US" dirty="0" err="1">
                <a:latin typeface="Calibri" panose="020F0502020204030204" pitchFamily="34" charset="0"/>
              </a:rPr>
              <a:t>Biochem</a:t>
            </a:r>
            <a:r>
              <a:rPr lang="en-US" altLang="en-US" dirty="0">
                <a:latin typeface="Calibri" panose="020F0502020204030204" pitchFamily="34" charset="0"/>
              </a:rPr>
              <a:t>. Sci. 36:497, © 2011, with permission from Elsevier Science.</a:t>
            </a:r>
          </a:p>
          <a:p>
            <a:endParaRPr lang="en-US" altLang="en-US" dirty="0">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65A62035-11A2-49B8-8056-DEBB809E2B14}"/>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A135A98-D21D-471A-A0E3-B6B2CBAF5F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Plasma membrane </a:t>
            </a:r>
            <a:r>
              <a:rPr lang="ko-KR" altLang="en-US" dirty="0">
                <a:latin typeface="Calibri" panose="020F0502020204030204" pitchFamily="34" charset="0"/>
              </a:rPr>
              <a:t>의 </a:t>
            </a:r>
            <a:r>
              <a:rPr lang="en-US" altLang="ko-KR" dirty="0">
                <a:latin typeface="Calibri" panose="020F0502020204030204" pitchFamily="34" charset="0"/>
              </a:rPr>
              <a:t>fluidity </a:t>
            </a:r>
            <a:r>
              <a:rPr lang="ko-KR" altLang="en-US" dirty="0">
                <a:latin typeface="Calibri" panose="020F0502020204030204" pitchFamily="34" charset="0"/>
              </a:rPr>
              <a:t>때문에 </a:t>
            </a:r>
            <a:r>
              <a:rPr lang="en-US" altLang="ko-KR" dirty="0">
                <a:latin typeface="Calibri" panose="020F0502020204030204" pitchFamily="34" charset="0"/>
              </a:rPr>
              <a:t>protein</a:t>
            </a:r>
            <a:r>
              <a:rPr lang="ko-KR" altLang="en-US" dirty="0">
                <a:latin typeface="Calibri" panose="020F0502020204030204" pitchFamily="34" charset="0"/>
              </a:rPr>
              <a:t> 이나 </a:t>
            </a:r>
            <a:r>
              <a:rPr lang="en-US" altLang="ko-KR" dirty="0">
                <a:latin typeface="Calibri" panose="020F0502020204030204" pitchFamily="34" charset="0"/>
              </a:rPr>
              <a:t>lipid </a:t>
            </a:r>
            <a:r>
              <a:rPr lang="ko-KR" altLang="en-US" dirty="0">
                <a:latin typeface="Calibri" panose="020F0502020204030204" pitchFamily="34" charset="0"/>
              </a:rPr>
              <a:t>도 </a:t>
            </a:r>
            <a:r>
              <a:rPr lang="en-US" altLang="ko-KR" dirty="0">
                <a:latin typeface="Calibri" panose="020F0502020204030204" pitchFamily="34" charset="0"/>
              </a:rPr>
              <a:t>movement</a:t>
            </a:r>
            <a:r>
              <a:rPr lang="ko-KR" altLang="en-US" dirty="0">
                <a:latin typeface="Calibri" panose="020F0502020204030204" pitchFamily="34" charset="0"/>
              </a:rPr>
              <a:t>가 있다</a:t>
            </a:r>
            <a:r>
              <a:rPr lang="en-US" altLang="ko-KR" dirty="0">
                <a:latin typeface="Calibri" panose="020F0502020204030204" pitchFamily="34" charset="0"/>
              </a:rPr>
              <a:t>.</a:t>
            </a:r>
          </a:p>
          <a:p>
            <a:pPr marL="171450" indent="-171450">
              <a:buFont typeface="Wingdings" panose="05000000000000000000" pitchFamily="2" charset="2"/>
              <a:buChar char="à"/>
            </a:pPr>
            <a:r>
              <a:rPr lang="en-US" altLang="en-US" dirty="0">
                <a:latin typeface="Calibri" panose="020F0502020204030204" pitchFamily="34" charset="0"/>
                <a:sym typeface="Wingdings" panose="05000000000000000000" pitchFamily="2" charset="2"/>
              </a:rPr>
              <a:t>Fluidity </a:t>
            </a:r>
            <a:r>
              <a:rPr lang="ko-KR" altLang="en-US" dirty="0">
                <a:latin typeface="Calibri" panose="020F0502020204030204" pitchFamily="34" charset="0"/>
                <a:sym typeface="Wingdings" panose="05000000000000000000" pitchFamily="2" charset="2"/>
              </a:rPr>
              <a:t>가 왜 중요하냐</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endParaRPr lang="en-US" altLang="en-US" dirty="0">
              <a:latin typeface="Calibri" panose="020F0502020204030204" pitchFamily="34" charset="0"/>
              <a:sym typeface="Wingdings" panose="05000000000000000000" pitchFamily="2" charset="2"/>
            </a:endParaRPr>
          </a:p>
          <a:p>
            <a:r>
              <a:rPr lang="en-US" altLang="en-US" dirty="0">
                <a:latin typeface="Calibri" panose="020F0502020204030204" pitchFamily="34" charset="0"/>
                <a:sym typeface="Wingdings" panose="05000000000000000000" pitchFamily="2" charset="2"/>
              </a:rPr>
              <a:t>Ex. </a:t>
            </a:r>
            <a:r>
              <a:rPr lang="ko-KR" altLang="en-US" dirty="0">
                <a:latin typeface="Calibri" panose="020F0502020204030204" pitchFamily="34" charset="0"/>
              </a:rPr>
              <a:t>어떤 </a:t>
            </a:r>
            <a:r>
              <a:rPr lang="en-US" altLang="ko-KR" dirty="0">
                <a:latin typeface="Calibri" panose="020F0502020204030204" pitchFamily="34" charset="0"/>
              </a:rPr>
              <a:t>ligand </a:t>
            </a:r>
            <a:r>
              <a:rPr lang="ko-KR" altLang="en-US" dirty="0">
                <a:latin typeface="Calibri" panose="020F0502020204030204" pitchFamily="34" charset="0"/>
              </a:rPr>
              <a:t>가 </a:t>
            </a:r>
            <a:r>
              <a:rPr lang="en-US" altLang="en-US" dirty="0">
                <a:latin typeface="Calibri" panose="020F0502020204030204" pitchFamily="34" charset="0"/>
              </a:rPr>
              <a:t>Binding site</a:t>
            </a:r>
            <a:r>
              <a:rPr lang="ko-KR" altLang="en-US" dirty="0">
                <a:latin typeface="Calibri" panose="020F0502020204030204" pitchFamily="34" charset="0"/>
              </a:rPr>
              <a:t>를 </a:t>
            </a:r>
            <a:r>
              <a:rPr lang="en-US" altLang="ko-KR" dirty="0">
                <a:latin typeface="Calibri" panose="020F0502020204030204" pitchFamily="34" charset="0"/>
              </a:rPr>
              <a:t>2</a:t>
            </a:r>
            <a:r>
              <a:rPr lang="ko-KR" altLang="en-US" dirty="0">
                <a:latin typeface="Calibri" panose="020F0502020204030204" pitchFamily="34" charset="0"/>
              </a:rPr>
              <a:t>개 가지고 있다 치면</a:t>
            </a:r>
            <a:r>
              <a:rPr lang="en-US" altLang="ko-KR" dirty="0">
                <a:latin typeface="Calibri" panose="020F0502020204030204" pitchFamily="34" charset="0"/>
              </a:rPr>
              <a:t>, 2</a:t>
            </a:r>
            <a:r>
              <a:rPr lang="ko-KR" altLang="en-US" dirty="0">
                <a:latin typeface="Calibri" panose="020F0502020204030204" pitchFamily="34" charset="0"/>
              </a:rPr>
              <a:t>개 떨어져 있는 </a:t>
            </a:r>
            <a:r>
              <a:rPr lang="en-US" altLang="ko-KR" dirty="0">
                <a:latin typeface="Calibri" panose="020F0502020204030204" pitchFamily="34" charset="0"/>
              </a:rPr>
              <a:t>Receptor </a:t>
            </a:r>
            <a:r>
              <a:rPr lang="ko-KR" altLang="en-US" dirty="0">
                <a:latin typeface="Calibri" panose="020F0502020204030204" pitchFamily="34" charset="0"/>
              </a:rPr>
              <a:t>에 동시 결합 못해</a:t>
            </a:r>
            <a:r>
              <a:rPr lang="en-US" altLang="ko-KR" dirty="0">
                <a:latin typeface="Calibri" panose="020F0502020204030204" pitchFamily="34" charset="0"/>
              </a:rPr>
              <a:t>.</a:t>
            </a:r>
          </a:p>
          <a:p>
            <a:r>
              <a:rPr lang="en-US" altLang="en-US" dirty="0">
                <a:latin typeface="Calibri" panose="020F0502020204030204" pitchFamily="34" charset="0"/>
              </a:rPr>
              <a:t>Receptor </a:t>
            </a:r>
            <a:r>
              <a:rPr lang="ko-KR" altLang="en-US" dirty="0">
                <a:latin typeface="Calibri" panose="020F0502020204030204" pitchFamily="34" charset="0"/>
              </a:rPr>
              <a:t>가 거리 가까워져서 </a:t>
            </a:r>
            <a:r>
              <a:rPr lang="en-US" altLang="ko-KR" dirty="0">
                <a:latin typeface="Calibri" panose="020F0502020204030204" pitchFamily="34" charset="0"/>
              </a:rPr>
              <a:t>ligand 1</a:t>
            </a:r>
            <a:r>
              <a:rPr lang="ko-KR" altLang="en-US" dirty="0">
                <a:latin typeface="Calibri" panose="020F0502020204030204" pitchFamily="34" charset="0"/>
              </a:rPr>
              <a:t>개가 </a:t>
            </a:r>
            <a:r>
              <a:rPr lang="en-US" altLang="ko-KR" dirty="0">
                <a:latin typeface="Calibri" panose="020F0502020204030204" pitchFamily="34" charset="0"/>
              </a:rPr>
              <a:t>2</a:t>
            </a:r>
            <a:r>
              <a:rPr lang="ko-KR" altLang="en-US" dirty="0">
                <a:latin typeface="Calibri" panose="020F0502020204030204" pitchFamily="34" charset="0"/>
              </a:rPr>
              <a:t>개 </a:t>
            </a:r>
            <a:r>
              <a:rPr lang="en-US" altLang="ko-KR" dirty="0">
                <a:latin typeface="Calibri" panose="020F0502020204030204" pitchFamily="34" charset="0"/>
              </a:rPr>
              <a:t>receptor </a:t>
            </a:r>
            <a:r>
              <a:rPr lang="ko-KR" altLang="en-US" dirty="0">
                <a:latin typeface="Calibri" panose="020F0502020204030204" pitchFamily="34" charset="0"/>
              </a:rPr>
              <a:t>에 동시 결합</a:t>
            </a:r>
            <a:r>
              <a:rPr lang="en-US" altLang="ko-KR" dirty="0">
                <a:latin typeface="Calibri" panose="020F0502020204030204" pitchFamily="34" charset="0"/>
              </a:rPr>
              <a:t>.</a:t>
            </a:r>
          </a:p>
          <a:p>
            <a:r>
              <a:rPr lang="ko-KR" altLang="en-US" dirty="0">
                <a:latin typeface="Calibri" panose="020F0502020204030204" pitchFamily="34" charset="0"/>
              </a:rPr>
              <a:t>두 </a:t>
            </a:r>
            <a:r>
              <a:rPr lang="en-US" altLang="ko-KR" dirty="0">
                <a:latin typeface="Calibri" panose="020F0502020204030204" pitchFamily="34" charset="0"/>
              </a:rPr>
              <a:t>receptor </a:t>
            </a:r>
            <a:r>
              <a:rPr lang="ko-KR" altLang="en-US" dirty="0">
                <a:latin typeface="Calibri" panose="020F0502020204030204" pitchFamily="34" charset="0"/>
              </a:rPr>
              <a:t>가 활성화 되고 둘이 상호작용해서 반응 진행하는 경우 많음</a:t>
            </a:r>
            <a:r>
              <a:rPr lang="en-US" altLang="ko-KR" dirty="0">
                <a:latin typeface="Calibri" panose="020F0502020204030204" pitchFamily="34" charset="0"/>
              </a:rPr>
              <a:t>.</a:t>
            </a:r>
          </a:p>
          <a:p>
            <a:pPr marL="0" indent="0">
              <a:buFont typeface="Wingdings" panose="05000000000000000000" pitchFamily="2" charset="2"/>
              <a:buNone/>
            </a:pPr>
            <a:endParaRPr lang="en-US" altLang="en-US" dirty="0">
              <a:latin typeface="Calibri" panose="020F0502020204030204" pitchFamily="34" charset="0"/>
            </a:endParaRPr>
          </a:p>
          <a:p>
            <a:pPr marL="0" indent="0">
              <a:buFont typeface="Wingdings" panose="05000000000000000000" pitchFamily="2" charset="2"/>
              <a:buNone/>
            </a:pPr>
            <a:endParaRPr lang="en-US" altLang="en-US" dirty="0">
              <a:latin typeface="Calibri" panose="020F0502020204030204" pitchFamily="34" charset="0"/>
            </a:endParaRPr>
          </a:p>
          <a:p>
            <a:pPr marL="0" indent="0">
              <a:buFont typeface="Wingdings" panose="05000000000000000000" pitchFamily="2" charset="2"/>
              <a:buNone/>
            </a:pPr>
            <a:endParaRPr lang="en-US" altLang="en-US" dirty="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23CBD955-AFA0-4910-ACC6-44824D83A1F8}"/>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64ED9CA2-CF2F-4B78-B253-4292E2875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8.16 </a:t>
            </a:r>
          </a:p>
          <a:p>
            <a:r>
              <a:rPr lang="en-US" altLang="en-US" b="1" dirty="0">
                <a:latin typeface="Calibri" panose="020F0502020204030204" pitchFamily="34" charset="0"/>
              </a:rPr>
              <a:t>Solubilization of membrane proteins with detergents. </a:t>
            </a:r>
            <a:r>
              <a:rPr lang="en-US" altLang="en-US" dirty="0">
                <a:latin typeface="Calibri" panose="020F0502020204030204" pitchFamily="34" charset="0"/>
              </a:rPr>
              <a:t>The nonpolar ends of the detergent molecules associate with the nonpolar residues of the protein that had previously been in contact with the fatty acyl chains of the lipid bilayer. In contrast, the polar ends of the detergent molecules interact with the surrounding water molecules, keeping the protein in solution. Nonionic detergents, as shown here, solubilize membrane proteins without disrupting their structure.</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en-US" dirty="0">
                <a:latin typeface="Calibri" panose="020F0502020204030204" pitchFamily="34" charset="0"/>
              </a:rPr>
              <a:t>Cell membrane </a:t>
            </a:r>
            <a:r>
              <a:rPr lang="ko-KR" altLang="en-US" dirty="0">
                <a:latin typeface="Calibri" panose="020F0502020204030204" pitchFamily="34" charset="0"/>
              </a:rPr>
              <a:t>에 존재하는 </a:t>
            </a:r>
            <a:r>
              <a:rPr lang="en-US" altLang="ko-KR" dirty="0">
                <a:latin typeface="Calibri" panose="020F0502020204030204" pitchFamily="34" charset="0"/>
              </a:rPr>
              <a:t>integral</a:t>
            </a:r>
            <a:r>
              <a:rPr lang="ko-KR" altLang="en-US" dirty="0">
                <a:latin typeface="Calibri" panose="020F0502020204030204" pitchFamily="34" charset="0"/>
              </a:rPr>
              <a:t> </a:t>
            </a:r>
            <a:r>
              <a:rPr lang="en-US" altLang="ko-KR" dirty="0">
                <a:latin typeface="Calibri" panose="020F0502020204030204" pitchFamily="34" charset="0"/>
              </a:rPr>
              <a:t>protein</a:t>
            </a:r>
            <a:r>
              <a:rPr lang="ko-KR" altLang="en-US" dirty="0">
                <a:latin typeface="Calibri" panose="020F0502020204030204" pitchFamily="34" charset="0"/>
              </a:rPr>
              <a:t>을 </a:t>
            </a:r>
            <a:r>
              <a:rPr lang="en-US" altLang="en-US" dirty="0">
                <a:latin typeface="Calibri" panose="020F0502020204030204" pitchFamily="34" charset="0"/>
              </a:rPr>
              <a:t>Purification </a:t>
            </a:r>
            <a:r>
              <a:rPr lang="ko-KR" altLang="en-US" dirty="0">
                <a:latin typeface="Calibri" panose="020F0502020204030204" pitchFamily="34" charset="0"/>
              </a:rPr>
              <a:t>해서 연구해야 함</a:t>
            </a:r>
            <a:r>
              <a:rPr lang="en-US" altLang="ko-KR" dirty="0">
                <a:latin typeface="Calibri" panose="020F0502020204030204" pitchFamily="34" charset="0"/>
              </a:rPr>
              <a:t>.</a:t>
            </a:r>
          </a:p>
          <a:p>
            <a:r>
              <a:rPr lang="en-US" altLang="en-US" dirty="0">
                <a:latin typeface="Calibri" panose="020F0502020204030204" pitchFamily="34" charset="0"/>
              </a:rPr>
              <a:t>But </a:t>
            </a:r>
            <a:r>
              <a:rPr lang="ko-KR" altLang="en-US" dirty="0">
                <a:latin typeface="Calibri" panose="020F0502020204030204" pitchFamily="34" charset="0"/>
              </a:rPr>
              <a:t>분리 힘들어</a:t>
            </a:r>
            <a:r>
              <a:rPr lang="en-US" altLang="ko-KR" dirty="0">
                <a:latin typeface="Calibri" panose="020F0502020204030204" pitchFamily="34" charset="0"/>
              </a:rPr>
              <a:t>.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분리하는 연구 多 </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è"/>
            </a:pPr>
            <a:r>
              <a:rPr lang="en-US" altLang="ko-KR" dirty="0">
                <a:latin typeface="Calibri" panose="020F0502020204030204" pitchFamily="34" charset="0"/>
                <a:sym typeface="Wingdings" panose="05000000000000000000" pitchFamily="2" charset="2"/>
              </a:rPr>
              <a:t>detergent </a:t>
            </a:r>
            <a:r>
              <a:rPr lang="ko-KR" altLang="en-US" dirty="0">
                <a:latin typeface="Calibri" panose="020F0502020204030204" pitchFamily="34" charset="0"/>
                <a:sym typeface="Wingdings" panose="05000000000000000000" pitchFamily="2" charset="2"/>
              </a:rPr>
              <a:t>를 사용</a:t>
            </a:r>
            <a:r>
              <a:rPr lang="en-US" altLang="ko-KR" dirty="0">
                <a:latin typeface="Calibri" panose="020F0502020204030204" pitchFamily="34" charset="0"/>
                <a:sym typeface="Wingdings" panose="05000000000000000000" pitchFamily="2" charset="2"/>
              </a:rPr>
              <a:t>. : </a:t>
            </a:r>
            <a:r>
              <a:rPr lang="ko-KR" altLang="en-US" dirty="0">
                <a:latin typeface="Calibri" panose="020F0502020204030204" pitchFamily="34" charset="0"/>
                <a:sym typeface="Wingdings" panose="05000000000000000000" pitchFamily="2" charset="2"/>
              </a:rPr>
              <a:t>얘도 </a:t>
            </a:r>
            <a:r>
              <a:rPr lang="en-US" altLang="ko-KR" dirty="0">
                <a:latin typeface="Calibri" panose="020F0502020204030204" pitchFamily="34" charset="0"/>
                <a:sym typeface="Wingdings" panose="05000000000000000000" pitchFamily="2" charset="2"/>
              </a:rPr>
              <a:t>amphipathic </a:t>
            </a:r>
            <a:r>
              <a:rPr lang="ko-KR" altLang="en-US" dirty="0">
                <a:latin typeface="Calibri" panose="020F0502020204030204" pitchFamily="34" charset="0"/>
                <a:sym typeface="Wingdings" panose="05000000000000000000" pitchFamily="2" charset="2"/>
              </a:rPr>
              <a:t>한 성질이 있음</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è"/>
            </a:pPr>
            <a:r>
              <a:rPr lang="ko-KR" altLang="en-US" dirty="0">
                <a:latin typeface="Calibri" panose="020F0502020204030204" pitchFamily="34" charset="0"/>
                <a:sym typeface="Wingdings" panose="05000000000000000000" pitchFamily="2" charset="2"/>
              </a:rPr>
              <a:t>세포 내에 존재하는 구조를 최대한 유지하면서 분리해야 함</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그런 환경을 만들어 주는게 </a:t>
            </a:r>
            <a:r>
              <a:rPr lang="en-US" altLang="ko-KR" dirty="0">
                <a:latin typeface="Calibri" panose="020F0502020204030204" pitchFamily="34" charset="0"/>
                <a:sym typeface="Wingdings" panose="05000000000000000000" pitchFamily="2" charset="2"/>
              </a:rPr>
              <a:t>detergent. </a:t>
            </a:r>
          </a:p>
          <a:p>
            <a:pPr marL="171450" indent="-171450">
              <a:buFont typeface="Wingdings" panose="05000000000000000000" pitchFamily="2" charset="2"/>
              <a:buChar char="è"/>
            </a:pPr>
            <a:r>
              <a:rPr lang="en-US" altLang="en-US" dirty="0">
                <a:latin typeface="Calibri" panose="020F0502020204030204" pitchFamily="34" charset="0"/>
                <a:sym typeface="Wingdings" panose="05000000000000000000" pitchFamily="2" charset="2"/>
              </a:rPr>
              <a:t>Detergent</a:t>
            </a:r>
            <a:r>
              <a:rPr lang="ko-KR" altLang="en-US" dirty="0">
                <a:latin typeface="Calibri" panose="020F0502020204030204" pitchFamily="34" charset="0"/>
                <a:sym typeface="Wingdings" panose="05000000000000000000" pitchFamily="2" charset="2"/>
              </a:rPr>
              <a:t>가 </a:t>
            </a:r>
            <a:r>
              <a:rPr lang="en-US" altLang="ko-KR" dirty="0">
                <a:latin typeface="Calibri" panose="020F0502020204030204" pitchFamily="34" charset="0"/>
                <a:sym typeface="Wingdings" panose="05000000000000000000" pitchFamily="2" charset="2"/>
              </a:rPr>
              <a:t>charge</a:t>
            </a:r>
            <a:r>
              <a:rPr lang="ko-KR" altLang="en-US" dirty="0">
                <a:latin typeface="Calibri" panose="020F0502020204030204" pitchFamily="34" charset="0"/>
                <a:sym typeface="Wingdings" panose="05000000000000000000" pitchFamily="2" charset="2"/>
              </a:rPr>
              <a:t>를 가지고 있는지 여부를 기준으로 분류</a:t>
            </a:r>
            <a:endParaRPr lang="en-US" altLang="ko-KR" dirty="0">
              <a:latin typeface="Calibri" panose="020F0502020204030204" pitchFamily="34" charset="0"/>
              <a:sym typeface="Wingdings" panose="05000000000000000000" pitchFamily="2" charset="2"/>
            </a:endParaRPr>
          </a:p>
          <a:p>
            <a:pPr marL="228600" indent="-228600">
              <a:buFont typeface="Wingdings" panose="05000000000000000000" pitchFamily="2" charset="2"/>
              <a:buAutoNum type="arabicPeriod"/>
            </a:pPr>
            <a:r>
              <a:rPr lang="en-US" altLang="en-US" dirty="0">
                <a:latin typeface="Calibri" panose="020F0502020204030204" pitchFamily="34" charset="0"/>
                <a:sym typeface="Wingdings" panose="05000000000000000000" pitchFamily="2" charset="2"/>
              </a:rPr>
              <a:t>Non ionic detergent : </a:t>
            </a:r>
            <a:r>
              <a:rPr lang="ko-KR" altLang="en-US" dirty="0">
                <a:latin typeface="Calibri" panose="020F0502020204030204" pitchFamily="34" charset="0"/>
                <a:sym typeface="Wingdings" panose="05000000000000000000" pitchFamily="2" charset="2"/>
              </a:rPr>
              <a:t>수소결합은 가능 </a:t>
            </a:r>
            <a:r>
              <a:rPr lang="en-US" altLang="ko-KR" dirty="0">
                <a:latin typeface="Calibri" panose="020F0502020204030204" pitchFamily="34" charset="0"/>
                <a:sym typeface="Wingdings" panose="05000000000000000000" pitchFamily="2" charset="2"/>
              </a:rPr>
              <a:t>but charge </a:t>
            </a:r>
            <a:r>
              <a:rPr lang="ko-KR" altLang="en-US" dirty="0">
                <a:latin typeface="Calibri" panose="020F0502020204030204" pitchFamily="34" charset="0"/>
                <a:sym typeface="Wingdings" panose="05000000000000000000" pitchFamily="2" charset="2"/>
              </a:rPr>
              <a:t>는 없지</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순한 </a:t>
            </a:r>
            <a:r>
              <a:rPr lang="en-US" altLang="ko-KR" dirty="0">
                <a:latin typeface="Calibri" panose="020F0502020204030204" pitchFamily="34" charset="0"/>
                <a:sym typeface="Wingdings" panose="05000000000000000000" pitchFamily="2" charset="2"/>
              </a:rPr>
              <a:t>detergent</a:t>
            </a:r>
            <a:endParaRPr lang="en-US" altLang="en-US" dirty="0">
              <a:latin typeface="Calibri" panose="020F0502020204030204" pitchFamily="34" charset="0"/>
              <a:sym typeface="Wingdings" panose="05000000000000000000" pitchFamily="2" charset="2"/>
            </a:endParaRPr>
          </a:p>
          <a:p>
            <a:pPr marL="228600" indent="-228600">
              <a:buFont typeface="Wingdings" panose="05000000000000000000" pitchFamily="2" charset="2"/>
              <a:buAutoNum type="arabicPeriod"/>
            </a:pPr>
            <a:r>
              <a:rPr lang="en-US" altLang="en-US" dirty="0">
                <a:latin typeface="Calibri" panose="020F0502020204030204" pitchFamily="34" charset="0"/>
                <a:sym typeface="Wingdings" panose="05000000000000000000" pitchFamily="2" charset="2"/>
              </a:rPr>
              <a:t>Ionic detergent: </a:t>
            </a:r>
            <a:r>
              <a:rPr lang="en-US" altLang="en-US" dirty="0" err="1">
                <a:latin typeface="Calibri" panose="020F0502020204030204" pitchFamily="34" charset="0"/>
                <a:sym typeface="Wingdings" panose="05000000000000000000" pitchFamily="2" charset="2"/>
              </a:rPr>
              <a:t>charg</a:t>
            </a:r>
            <a:r>
              <a:rPr lang="ko-KR" altLang="en-US" dirty="0">
                <a:latin typeface="Calibri" panose="020F0502020204030204" pitchFamily="34" charset="0"/>
                <a:sym typeface="Wingdings" panose="05000000000000000000" pitchFamily="2" charset="2"/>
              </a:rPr>
              <a:t>가 있어 </a:t>
            </a:r>
            <a:r>
              <a:rPr lang="en-US" altLang="ko-KR" dirty="0">
                <a:latin typeface="Calibri" panose="020F0502020204030204" pitchFamily="34" charset="0"/>
                <a:sym typeface="Wingdings" panose="05000000000000000000" pitchFamily="2" charset="2"/>
              </a:rPr>
              <a:t>protein </a:t>
            </a:r>
            <a:r>
              <a:rPr lang="ko-KR" altLang="en-US" dirty="0">
                <a:latin typeface="Calibri" panose="020F0502020204030204" pitchFamily="34" charset="0"/>
                <a:sym typeface="Wingdings" panose="05000000000000000000" pitchFamily="2" charset="2"/>
              </a:rPr>
              <a:t>구조를 많이 변형시킨다</a:t>
            </a:r>
            <a:r>
              <a:rPr lang="en-US" altLang="ko-KR" dirty="0">
                <a:latin typeface="Calibri" panose="020F0502020204030204" pitchFamily="34" charset="0"/>
                <a:sym typeface="Wingdings" panose="05000000000000000000" pitchFamily="2" charset="2"/>
              </a:rPr>
              <a:t>. (denaturation </a:t>
            </a:r>
            <a:r>
              <a:rPr lang="ko-KR" altLang="en-US" dirty="0">
                <a:latin typeface="Calibri" panose="020F0502020204030204" pitchFamily="34" charset="0"/>
                <a:sym typeface="Wingdings" panose="05000000000000000000" pitchFamily="2" charset="2"/>
              </a:rPr>
              <a:t>多多</a:t>
            </a:r>
            <a:r>
              <a:rPr lang="en-US" altLang="ko-KR" dirty="0">
                <a:latin typeface="Calibri" panose="020F0502020204030204" pitchFamily="34" charset="0"/>
                <a:sym typeface="Wingdings" panose="05000000000000000000" pitchFamily="2" charset="2"/>
              </a:rPr>
              <a:t>)</a:t>
            </a:r>
            <a:endParaRPr lang="en-US" altLang="en-US" dirty="0">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D58E4BDF-504E-46F1-B863-524F03B4BE4C}"/>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6B70B6F0-F1D4-4349-BA77-211B3BA35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8.18 </a:t>
            </a:r>
          </a:p>
          <a:p>
            <a:r>
              <a:rPr lang="en-US" altLang="en-US" b="1" dirty="0">
                <a:latin typeface="Calibri" panose="020F0502020204030204" pitchFamily="34" charset="0"/>
              </a:rPr>
              <a:t>Glycophorin A, an integral protein with a single transmembrane domain. </a:t>
            </a:r>
            <a:r>
              <a:rPr lang="en-US" altLang="en-US" dirty="0">
                <a:latin typeface="Calibri" panose="020F0502020204030204" pitchFamily="34" charset="0"/>
              </a:rPr>
              <a:t>The single alpha-helix that passes through the membrane consists predominantly of hydrophobic residues (orange-colored circles). The four positively charged amino acid residues of the cytoplasmic domain of the membrane form ionic bonds with negatively charged lipid head groups. Carbohydrates are attached to a number of amino acid residues on the outer surface of the protein (shown in the inset). All but one of the 16 oligosaccharides are small </a:t>
            </a:r>
            <a:r>
              <a:rPr lang="en-US" altLang="en-US" i="1" dirty="0">
                <a:latin typeface="Calibri" panose="020F0502020204030204" pitchFamily="34" charset="0"/>
              </a:rPr>
              <a:t>O</a:t>
            </a:r>
            <a:r>
              <a:rPr lang="en-US" altLang="en-US" dirty="0">
                <a:latin typeface="Calibri" panose="020F0502020204030204" pitchFamily="34" charset="0"/>
              </a:rPr>
              <a:t>-linked chains (the exception is a larger oligosaccharide linked to the asparagine residue at position 26). Glycophorin molecules are present as homodimers within the erythrocyte membrane. The two helices cross over one another in the region between residues 79 and 83. This </a:t>
            </a:r>
            <a:r>
              <a:rPr lang="en-US" altLang="en-US" dirty="0" err="1">
                <a:latin typeface="Calibri" panose="020F0502020204030204" pitchFamily="34" charset="0"/>
              </a:rPr>
              <a:t>Gly</a:t>
            </a:r>
            <a:r>
              <a:rPr lang="en-US" altLang="en-US" dirty="0">
                <a:latin typeface="Calibri" panose="020F0502020204030204" pitchFamily="34" charset="0"/>
              </a:rPr>
              <a:t>-X-X-X-</a:t>
            </a:r>
            <a:r>
              <a:rPr lang="en-US" altLang="en-US" dirty="0" err="1">
                <a:latin typeface="Calibri" panose="020F0502020204030204" pitchFamily="34" charset="0"/>
              </a:rPr>
              <a:t>Gly</a:t>
            </a:r>
            <a:r>
              <a:rPr lang="en-US" altLang="en-US" dirty="0">
                <a:latin typeface="Calibri" panose="020F0502020204030204" pitchFamily="34" charset="0"/>
              </a:rPr>
              <a:t> sequence is commonly found where transmembrane helices come into close proximity.</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en-US" dirty="0">
                <a:latin typeface="Calibri" panose="020F0502020204030204" pitchFamily="34" charset="0"/>
              </a:rPr>
              <a:t>Transmembrane protein: </a:t>
            </a:r>
            <a:r>
              <a:rPr lang="ko-KR" altLang="en-US" dirty="0">
                <a:latin typeface="Calibri" panose="020F0502020204030204" pitchFamily="34" charset="0"/>
              </a:rPr>
              <a:t>막 통과 단백질</a:t>
            </a:r>
            <a:endParaRPr lang="en-US" altLang="ko-KR" dirty="0">
              <a:latin typeface="Calibri" panose="020F0502020204030204" pitchFamily="34" charset="0"/>
            </a:endParaRP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세포막 전체에 걸쳐 있는 일체형 막 단백질의 유형</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특정 물질 수송 허용해주는 통로 제공</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단백질의 </a:t>
            </a:r>
            <a:r>
              <a:rPr lang="en-US" altLang="ko-KR" dirty="0">
                <a:latin typeface="Calibri" panose="020F0502020204030204" pitchFamily="34" charset="0"/>
                <a:sym typeface="Wingdings" panose="05000000000000000000" pitchFamily="2" charset="2"/>
              </a:rPr>
              <a:t>single alpha helix </a:t>
            </a:r>
            <a:r>
              <a:rPr lang="ko-KR" altLang="en-US" dirty="0">
                <a:latin typeface="Calibri" panose="020F0502020204030204" pitchFamily="34" charset="0"/>
                <a:sym typeface="Wingdings" panose="05000000000000000000" pitchFamily="2" charset="2"/>
              </a:rPr>
              <a:t>부분이 주로 </a:t>
            </a:r>
            <a:r>
              <a:rPr lang="en-US" altLang="ko-KR" dirty="0">
                <a:latin typeface="Calibri" panose="020F0502020204030204" pitchFamily="34" charset="0"/>
                <a:sym typeface="Wingdings" panose="05000000000000000000" pitchFamily="2" charset="2"/>
              </a:rPr>
              <a:t>transmembrane domain </a:t>
            </a:r>
            <a:r>
              <a:rPr lang="ko-KR" altLang="en-US" dirty="0">
                <a:latin typeface="Calibri" panose="020F0502020204030204" pitchFamily="34" charset="0"/>
                <a:sym typeface="Wingdings" panose="05000000000000000000" pitchFamily="2" charset="2"/>
              </a:rPr>
              <a:t>을 차지하는 경우 多</a:t>
            </a:r>
            <a:endParaRPr lang="en-US" altLang="en-US" dirty="0">
              <a:latin typeface="Calibri" panose="020F0502020204030204" pitchFamily="34" charset="0"/>
            </a:endParaRPr>
          </a:p>
          <a:p>
            <a:r>
              <a:rPr lang="en-US" altLang="en-US" dirty="0" err="1">
                <a:latin typeface="Calibri" panose="020F0502020204030204" pitchFamily="34" charset="0"/>
              </a:rPr>
              <a:t>Interial</a:t>
            </a:r>
            <a:r>
              <a:rPr lang="ko-KR" altLang="en-US" dirty="0">
                <a:latin typeface="Calibri" panose="020F0502020204030204" pitchFamily="34" charset="0"/>
              </a:rPr>
              <a:t> </a:t>
            </a:r>
            <a:r>
              <a:rPr lang="en-US" altLang="ko-KR" dirty="0">
                <a:latin typeface="Calibri" panose="020F0502020204030204" pitchFamily="34" charset="0"/>
              </a:rPr>
              <a:t>surface</a:t>
            </a:r>
            <a:r>
              <a:rPr lang="ko-KR" altLang="en-US" dirty="0">
                <a:latin typeface="Calibri" panose="020F0502020204030204" pitchFamily="34" charset="0"/>
              </a:rPr>
              <a:t> 의 </a:t>
            </a:r>
            <a:r>
              <a:rPr lang="en-US" altLang="ko-KR" dirty="0">
                <a:latin typeface="Calibri" panose="020F0502020204030204" pitchFamily="34" charset="0"/>
              </a:rPr>
              <a:t>AA </a:t>
            </a:r>
            <a:r>
              <a:rPr lang="en-US" altLang="en-US" dirty="0">
                <a:latin typeface="Calibri" panose="020F0502020204030204" pitchFamily="34" charset="0"/>
              </a:rPr>
              <a:t>Side</a:t>
            </a:r>
            <a:r>
              <a:rPr lang="ko-KR" altLang="en-US" dirty="0">
                <a:latin typeface="Calibri" panose="020F0502020204030204" pitchFamily="34" charset="0"/>
              </a:rPr>
              <a:t> </a:t>
            </a:r>
            <a:r>
              <a:rPr lang="en-US" altLang="ko-KR" dirty="0">
                <a:latin typeface="Calibri" panose="020F0502020204030204" pitchFamily="34" charset="0"/>
              </a:rPr>
              <a:t>chain</a:t>
            </a:r>
            <a:r>
              <a:rPr lang="ko-KR" altLang="en-US" dirty="0">
                <a:latin typeface="Calibri" panose="020F0502020204030204" pitchFamily="34" charset="0"/>
              </a:rPr>
              <a:t>에 </a:t>
            </a:r>
            <a:r>
              <a:rPr lang="en-US" altLang="ko-KR" dirty="0">
                <a:latin typeface="Calibri" panose="020F0502020204030204" pitchFamily="34" charset="0"/>
              </a:rPr>
              <a:t>charge </a:t>
            </a:r>
            <a:r>
              <a:rPr lang="ko-KR" altLang="en-US" dirty="0">
                <a:latin typeface="Calibri" panose="020F0502020204030204" pitchFamily="34" charset="0"/>
              </a:rPr>
              <a:t>가 있는 </a:t>
            </a:r>
            <a:r>
              <a:rPr lang="en-US" altLang="ko-KR" dirty="0">
                <a:latin typeface="Calibri" panose="020F0502020204030204" pitchFamily="34" charset="0"/>
              </a:rPr>
              <a:t>amino acid</a:t>
            </a:r>
            <a:r>
              <a:rPr lang="ko-KR" altLang="en-US" dirty="0">
                <a:latin typeface="Calibri" panose="020F0502020204030204" pitchFamily="34" charset="0"/>
              </a:rPr>
              <a:t>가 오는 경우가 많음 </a:t>
            </a:r>
            <a:r>
              <a:rPr lang="en-US" altLang="ko-KR" dirty="0">
                <a:latin typeface="Calibri" panose="020F0502020204030204" pitchFamily="34" charset="0"/>
              </a:rPr>
              <a:t>(</a:t>
            </a:r>
            <a:r>
              <a:rPr lang="ko-KR" altLang="en-US" dirty="0">
                <a:latin typeface="Calibri" panose="020F0502020204030204" pitchFamily="34" charset="0"/>
              </a:rPr>
              <a:t>다 </a:t>
            </a:r>
            <a:r>
              <a:rPr lang="ko-KR" altLang="en-US" dirty="0" err="1">
                <a:latin typeface="Calibri" panose="020F0502020204030204" pitchFamily="34" charset="0"/>
              </a:rPr>
              <a:t>그런건</a:t>
            </a:r>
            <a:r>
              <a:rPr lang="ko-KR" altLang="en-US" dirty="0">
                <a:latin typeface="Calibri" panose="020F0502020204030204" pitchFamily="34" charset="0"/>
              </a:rPr>
              <a:t> 아니고</a:t>
            </a:r>
            <a:r>
              <a:rPr lang="en-US" altLang="ko-KR" dirty="0">
                <a:latin typeface="Calibri" panose="020F0502020204030204" pitchFamily="34" charset="0"/>
              </a:rPr>
              <a:t>)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그림 </a:t>
            </a:r>
            <a:r>
              <a:rPr lang="ko-KR" altLang="en-US" dirty="0" err="1">
                <a:latin typeface="Calibri" panose="020F0502020204030204" pitchFamily="34" charset="0"/>
                <a:sym typeface="Wingdings" panose="05000000000000000000" pitchFamily="2" charset="2"/>
              </a:rPr>
              <a:t>보셈</a:t>
            </a:r>
            <a:r>
              <a:rPr lang="en-US" altLang="ko-KR" dirty="0">
                <a:latin typeface="Calibri" panose="020F0502020204030204" pitchFamily="34" charset="0"/>
                <a:sym typeface="Wingdings" panose="05000000000000000000" pitchFamily="2" charset="2"/>
              </a:rPr>
              <a:t>.</a:t>
            </a:r>
            <a:endParaRPr lang="en-US" altLang="en-US" dirty="0">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96E31B3D-E3F6-4F91-8EAC-60932FD4BAA4}"/>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93B27C4B-8E04-4041-B652-996E8632DE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8.19a-d </a:t>
            </a:r>
          </a:p>
          <a:p>
            <a:r>
              <a:rPr lang="en-US" altLang="en-US" b="1" dirty="0">
                <a:latin typeface="Calibri" panose="020F0502020204030204" pitchFamily="34" charset="0"/>
              </a:rPr>
              <a:t>Accommodating various amino acid residues within transmembrane helices.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In this portrait of a small portion of a transmembrane helix, the hydroxyl group of the threonine side chain (arrow) is able to form a (shared) hydrogen bond with a backbone oxygen within the lipid bilayer. Hydrogen bonds are indicated by the dashed lines and their distances are shown in angstroms. (</a:t>
            </a:r>
            <a:r>
              <a:rPr lang="en-US" altLang="en-US" b="1" dirty="0">
                <a:latin typeface="Calibri" panose="020F0502020204030204" pitchFamily="34" charset="0"/>
              </a:rPr>
              <a:t>B</a:t>
            </a:r>
            <a:r>
              <a:rPr lang="en-US" altLang="en-US" dirty="0">
                <a:latin typeface="Calibri" panose="020F0502020204030204" pitchFamily="34" charset="0"/>
              </a:rPr>
              <a:t>) The side chains of the two lysine residues of this transmembrane helix are sufficiently long and flexible to form bonds with the head groups and water molecules of the polar face of the lipid bilayer. (</a:t>
            </a:r>
            <a:r>
              <a:rPr lang="en-US" altLang="en-US" b="1" dirty="0">
                <a:latin typeface="Calibri" panose="020F0502020204030204" pitchFamily="34" charset="0"/>
              </a:rPr>
              <a:t>C</a:t>
            </a:r>
            <a:r>
              <a:rPr lang="en-US" altLang="en-US" dirty="0">
                <a:latin typeface="Calibri" panose="020F0502020204030204" pitchFamily="34" charset="0"/>
              </a:rPr>
              <a:t>) The side chains of the two aspartic acid residues of this transmembrane helix can also reach the polar face of the bilayer but introduce distortion in the helix to do so. (</a:t>
            </a:r>
            <a:r>
              <a:rPr lang="en-US" altLang="en-US" b="1" dirty="0">
                <a:latin typeface="Calibri" panose="020F0502020204030204" pitchFamily="34" charset="0"/>
              </a:rPr>
              <a:t>D</a:t>
            </a:r>
            <a:r>
              <a:rPr lang="en-US" altLang="en-US" dirty="0">
                <a:latin typeface="Calibri" panose="020F0502020204030204" pitchFamily="34" charset="0"/>
              </a:rPr>
              <a:t>) The aromatic side chains of the two tyrosine residues of this transmembrane helix are oriented perpendicular to the axis of the membrane and parallel to the fatty acyl chains with which they interact.</a:t>
            </a:r>
          </a:p>
          <a:p>
            <a:endParaRPr lang="en-US" altLang="en-US" dirty="0">
              <a:latin typeface="Calibri" panose="020F0502020204030204" pitchFamily="34" charset="0"/>
            </a:endParaRPr>
          </a:p>
          <a:p>
            <a:endParaRPr lang="en-US" altLang="en-US" dirty="0">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8D959653-AE5C-4EC2-AC5F-AB2651DA34E7}"/>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F22223A2-0B76-40E7-8281-0A7F2B6762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8.20 </a:t>
            </a:r>
          </a:p>
          <a:p>
            <a:r>
              <a:rPr lang="en-US" altLang="en-US" b="1" dirty="0">
                <a:latin typeface="Calibri" panose="020F0502020204030204" pitchFamily="34" charset="0"/>
              </a:rPr>
              <a:t>Glycophorin A, an integral protein with a single transmembrane domain. </a:t>
            </a:r>
            <a:r>
              <a:rPr lang="en-US" altLang="en-US" dirty="0">
                <a:latin typeface="Calibri" panose="020F0502020204030204" pitchFamily="34" charset="0"/>
              </a:rPr>
              <a:t>The single alpha-helix that passes through the membrane consists predominantly of hydrophobic residues (orange-colored circles). The four positively charged amino acid residues of the cytoplasmic domain of the membrane form ionic bonds with negatively charged lipid head groups. Carbohydrates are attached to a number of amino acid residues on the outer surface of the protein (shown in the inset). All but one of the 16 oligosaccharides are small </a:t>
            </a:r>
            <a:r>
              <a:rPr lang="en-US" altLang="en-US" i="1" dirty="0">
                <a:latin typeface="Calibri" panose="020F0502020204030204" pitchFamily="34" charset="0"/>
              </a:rPr>
              <a:t>O</a:t>
            </a:r>
            <a:r>
              <a:rPr lang="en-US" altLang="en-US" dirty="0">
                <a:latin typeface="Calibri" panose="020F0502020204030204" pitchFamily="34" charset="0"/>
              </a:rPr>
              <a:t>-linked chains (the exception is a larger oligosaccharide linked to the asparagine residue at position 26). Glycophorin molecules are present as homodimers within the erythrocyte membrane. The two helices cross over one another in the region between residues 79 and 83. This </a:t>
            </a:r>
            <a:r>
              <a:rPr lang="en-US" altLang="en-US" dirty="0" err="1">
                <a:latin typeface="Calibri" panose="020F0502020204030204" pitchFamily="34" charset="0"/>
              </a:rPr>
              <a:t>Gly</a:t>
            </a:r>
            <a:r>
              <a:rPr lang="en-US" altLang="en-US" dirty="0">
                <a:latin typeface="Calibri" panose="020F0502020204030204" pitchFamily="34" charset="0"/>
              </a:rPr>
              <a:t>-X-X-X-</a:t>
            </a:r>
            <a:r>
              <a:rPr lang="en-US" altLang="en-US" dirty="0" err="1">
                <a:latin typeface="Calibri" panose="020F0502020204030204" pitchFamily="34" charset="0"/>
              </a:rPr>
              <a:t>Gly</a:t>
            </a:r>
            <a:r>
              <a:rPr lang="en-US" altLang="en-US" dirty="0">
                <a:latin typeface="Calibri" panose="020F0502020204030204" pitchFamily="34" charset="0"/>
              </a:rPr>
              <a:t> sequence is commonly found where transmembrane helices come into close proximity.</a:t>
            </a:r>
          </a:p>
          <a:p>
            <a:endParaRPr lang="en-US" altLang="en-US" dirty="0">
              <a:latin typeface="Calibri" panose="020F0502020204030204" pitchFamily="34" charset="0"/>
            </a:endParaRPr>
          </a:p>
          <a:p>
            <a:r>
              <a:rPr lang="en-US" altLang="en-US" dirty="0">
                <a:latin typeface="Calibri" panose="020F0502020204030204" pitchFamily="34" charset="0"/>
              </a:rPr>
              <a:t>Figure 8.20 </a:t>
            </a:r>
          </a:p>
          <a:p>
            <a:r>
              <a:rPr lang="en-US" altLang="en-US" b="1" dirty="0">
                <a:latin typeface="Calibri" panose="020F0502020204030204" pitchFamily="34" charset="0"/>
              </a:rPr>
              <a:t>Hydropathy plot for glycophorin A, a single membrane-spanning protein. </a:t>
            </a:r>
            <a:r>
              <a:rPr lang="en-US" altLang="en-US" dirty="0">
                <a:latin typeface="Calibri" panose="020F0502020204030204" pitchFamily="34" charset="0"/>
              </a:rPr>
              <a:t>Hydrophobicity is measured by the free energy required to transfer each segment of the polypeptide from a nonpolar solvent to an aqueous medium. Values above the 0 line are energy-requiring (+</a:t>
            </a:r>
            <a:r>
              <a:rPr lang="en-US" altLang="en-US" i="1" dirty="0">
                <a:latin typeface="Calibri" panose="020F0502020204030204" pitchFamily="34" charset="0"/>
              </a:rPr>
              <a:t>G</a:t>
            </a:r>
            <a:r>
              <a:rPr lang="en-US" altLang="en-US" dirty="0">
                <a:latin typeface="Calibri" panose="020F0502020204030204" pitchFamily="34" charset="0"/>
              </a:rPr>
              <a:t>s), indicating they consist of stretches of amino acids that have predominantly nonpolar side chains. Peaks that project above the red-colored line are interpreted as a transmembrane domain.</a:t>
            </a:r>
          </a:p>
          <a:p>
            <a:endParaRPr lang="en-US" altLang="en-US" dirty="0">
              <a:latin typeface="Calibri" panose="020F0502020204030204" pitchFamily="34" charset="0"/>
            </a:endParaRP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en-US" dirty="0">
                <a:latin typeface="Calibri" panose="020F0502020204030204" pitchFamily="34" charset="0"/>
              </a:rPr>
              <a:t>Hydropathy</a:t>
            </a:r>
            <a:r>
              <a:rPr lang="ko-KR" altLang="en-US" dirty="0">
                <a:latin typeface="Calibri" panose="020F0502020204030204" pitchFamily="34" charset="0"/>
              </a:rPr>
              <a:t> </a:t>
            </a:r>
            <a:r>
              <a:rPr lang="en-US" altLang="ko-KR" dirty="0">
                <a:latin typeface="Calibri" panose="020F0502020204030204" pitchFamily="34" charset="0"/>
              </a:rPr>
              <a:t>plot</a:t>
            </a:r>
            <a:r>
              <a:rPr lang="ko-KR" altLang="en-US" dirty="0">
                <a:latin typeface="Calibri" panose="020F0502020204030204" pitchFamily="34" charset="0"/>
              </a:rPr>
              <a:t> 이란 방법</a:t>
            </a:r>
            <a:endParaRPr lang="en-US" altLang="ko-KR" dirty="0">
              <a:latin typeface="Calibri" panose="020F0502020204030204" pitchFamily="34" charset="0"/>
            </a:endParaRPr>
          </a:p>
          <a:p>
            <a:r>
              <a:rPr lang="en-US" altLang="en-US" dirty="0">
                <a:latin typeface="Calibri" panose="020F0502020204030204" pitchFamily="34" charset="0"/>
              </a:rPr>
              <a:t>: protein </a:t>
            </a:r>
            <a:r>
              <a:rPr lang="ko-KR" altLang="en-US" dirty="0">
                <a:latin typeface="Calibri" panose="020F0502020204030204" pitchFamily="34" charset="0"/>
              </a:rPr>
              <a:t>의 </a:t>
            </a:r>
            <a:r>
              <a:rPr lang="en-US" altLang="ko-KR" dirty="0">
                <a:latin typeface="Calibri" panose="020F0502020204030204" pitchFamily="34" charset="0"/>
              </a:rPr>
              <a:t>amino acid </a:t>
            </a:r>
            <a:r>
              <a:rPr lang="ko-KR" altLang="en-US" dirty="0">
                <a:latin typeface="Calibri" panose="020F0502020204030204" pitchFamily="34" charset="0"/>
              </a:rPr>
              <a:t>의 </a:t>
            </a:r>
            <a:r>
              <a:rPr lang="en-US" altLang="ko-KR" dirty="0">
                <a:latin typeface="Calibri" panose="020F0502020204030204" pitchFamily="34" charset="0"/>
              </a:rPr>
              <a:t>side chain ( R ) </a:t>
            </a:r>
            <a:r>
              <a:rPr lang="ko-KR" altLang="en-US" dirty="0">
                <a:latin typeface="Calibri" panose="020F0502020204030204" pitchFamily="34" charset="0"/>
              </a:rPr>
              <a:t>이 얼마나 </a:t>
            </a:r>
            <a:r>
              <a:rPr lang="en-US" altLang="ko-KR" dirty="0">
                <a:latin typeface="Calibri" panose="020F0502020204030204" pitchFamily="34" charset="0"/>
              </a:rPr>
              <a:t>hydrophobic </a:t>
            </a:r>
            <a:r>
              <a:rPr lang="ko-KR" altLang="en-US" dirty="0">
                <a:latin typeface="Calibri" panose="020F0502020204030204" pitchFamily="34" charset="0"/>
              </a:rPr>
              <a:t>한지를 측정하는 것</a:t>
            </a:r>
            <a:endParaRPr lang="en-US" altLang="ko-KR" dirty="0">
              <a:latin typeface="Calibri" panose="020F0502020204030204" pitchFamily="34" charset="0"/>
            </a:endParaRPr>
          </a:p>
          <a:p>
            <a:pPr marL="171450" indent="-171450">
              <a:buFont typeface="Wingdings" panose="05000000000000000000" pitchFamily="2" charset="2"/>
              <a:buChar char="à"/>
            </a:pPr>
            <a:r>
              <a:rPr lang="ko-KR" altLang="en-US" dirty="0">
                <a:latin typeface="Calibri" panose="020F0502020204030204" pitchFamily="34" charset="0"/>
              </a:rPr>
              <a:t>그래프 그리면 위와 같이 나옴</a:t>
            </a:r>
            <a:r>
              <a:rPr lang="en-US" altLang="ko-KR" dirty="0">
                <a:latin typeface="Calibri" panose="020F0502020204030204" pitchFamily="34" charset="0"/>
              </a:rPr>
              <a:t>. </a:t>
            </a:r>
          </a:p>
          <a:p>
            <a:pPr marL="0" indent="0">
              <a:buFont typeface="Wingdings" panose="05000000000000000000" pitchFamily="2" charset="2"/>
              <a:buNone/>
            </a:pPr>
            <a:r>
              <a:rPr lang="en-US" altLang="ko-KR" dirty="0">
                <a:latin typeface="Calibri" panose="020F0502020204030204" pitchFamily="34" charset="0"/>
              </a:rPr>
              <a:t>    ( C-terminal / N-terminal </a:t>
            </a:r>
            <a:r>
              <a:rPr lang="ko-KR" altLang="en-US" dirty="0">
                <a:latin typeface="Calibri" panose="020F0502020204030204" pitchFamily="34" charset="0"/>
              </a:rPr>
              <a:t>이 세포 바깥에 있는지 안쪽에 있는지는 모르는 거고</a:t>
            </a:r>
            <a:r>
              <a:rPr lang="en-US" altLang="ko-KR" dirty="0">
                <a:latin typeface="Calibri" panose="020F0502020204030204" pitchFamily="34" charset="0"/>
              </a:rPr>
              <a:t>. )</a:t>
            </a:r>
          </a:p>
          <a:p>
            <a:pPr marL="171450" indent="-171450">
              <a:buFont typeface="Wingdings" panose="05000000000000000000" pitchFamily="2" charset="2"/>
              <a:buChar char="à"/>
            </a:pPr>
            <a:r>
              <a:rPr lang="ko-KR" altLang="en-US" dirty="0">
                <a:latin typeface="Calibri" panose="020F0502020204030204" pitchFamily="34" charset="0"/>
              </a:rPr>
              <a:t>얻을 수 있는 것 </a:t>
            </a:r>
            <a:r>
              <a:rPr lang="en-US" altLang="ko-KR" dirty="0">
                <a:latin typeface="Calibri" panose="020F0502020204030204" pitchFamily="34" charset="0"/>
              </a:rPr>
              <a:t>: 0</a:t>
            </a:r>
            <a:r>
              <a:rPr lang="ko-KR" altLang="en-US" dirty="0">
                <a:latin typeface="Calibri" panose="020F0502020204030204" pitchFamily="34" charset="0"/>
              </a:rPr>
              <a:t>을 기준으로 보면 </a:t>
            </a:r>
            <a:endParaRPr lang="en-US" altLang="ko-KR" dirty="0">
              <a:latin typeface="Calibri" panose="020F0502020204030204" pitchFamily="34" charset="0"/>
            </a:endParaRPr>
          </a:p>
          <a:p>
            <a:pPr marL="0" indent="0">
              <a:buFont typeface="Wingdings" panose="05000000000000000000" pitchFamily="2" charset="2"/>
              <a:buNone/>
            </a:pPr>
            <a:r>
              <a:rPr lang="en-US" altLang="ko-KR" dirty="0">
                <a:latin typeface="Calibri" panose="020F0502020204030204" pitchFamily="34" charset="0"/>
              </a:rPr>
              <a:t>    </a:t>
            </a:r>
            <a:r>
              <a:rPr lang="ko-KR" altLang="en-US" dirty="0">
                <a:latin typeface="Calibri" panose="020F0502020204030204" pitchFamily="34" charset="0"/>
              </a:rPr>
              <a:t>대략 </a:t>
            </a:r>
            <a:r>
              <a:rPr lang="en-US" altLang="ko-KR" dirty="0">
                <a:latin typeface="Calibri" panose="020F0502020204030204" pitchFamily="34" charset="0"/>
              </a:rPr>
              <a:t>40</a:t>
            </a:r>
            <a:r>
              <a:rPr lang="ko-KR" altLang="en-US" dirty="0">
                <a:latin typeface="Calibri" panose="020F0502020204030204" pitchFamily="34" charset="0"/>
              </a:rPr>
              <a:t>번째 </a:t>
            </a:r>
            <a:r>
              <a:rPr lang="en-US" altLang="ko-KR" dirty="0">
                <a:latin typeface="Calibri" panose="020F0502020204030204" pitchFamily="34" charset="0"/>
              </a:rPr>
              <a:t>aa 2~3</a:t>
            </a:r>
            <a:r>
              <a:rPr lang="ko-KR" altLang="en-US" dirty="0">
                <a:latin typeface="Calibri" panose="020F0502020204030204" pitchFamily="34" charset="0"/>
              </a:rPr>
              <a:t>개 </a:t>
            </a:r>
            <a:r>
              <a:rPr lang="en-US" altLang="ko-KR" dirty="0">
                <a:latin typeface="Calibri" panose="020F0502020204030204" pitchFamily="34" charset="0"/>
              </a:rPr>
              <a:t>+ </a:t>
            </a:r>
            <a:r>
              <a:rPr lang="en-US" altLang="ko-KR" u="sng" dirty="0">
                <a:latin typeface="Calibri" panose="020F0502020204030204" pitchFamily="34" charset="0"/>
              </a:rPr>
              <a:t>75</a:t>
            </a:r>
            <a:r>
              <a:rPr lang="ko-KR" altLang="en-US" u="sng" dirty="0">
                <a:latin typeface="Calibri" panose="020F0502020204030204" pitchFamily="34" charset="0"/>
              </a:rPr>
              <a:t>번째 </a:t>
            </a:r>
            <a:r>
              <a:rPr lang="en-US" altLang="ko-KR" u="sng" dirty="0">
                <a:latin typeface="Calibri" panose="020F0502020204030204" pitchFamily="34" charset="0"/>
              </a:rPr>
              <a:t>aa </a:t>
            </a:r>
            <a:r>
              <a:rPr lang="ko-KR" altLang="en-US" u="sng" dirty="0">
                <a:latin typeface="Calibri" panose="020F0502020204030204" pitchFamily="34" charset="0"/>
              </a:rPr>
              <a:t>근처 연속적으로</a:t>
            </a:r>
            <a:r>
              <a:rPr lang="en-US" altLang="ko-KR" u="sng" dirty="0">
                <a:latin typeface="Calibri" panose="020F0502020204030204" pitchFamily="34" charset="0"/>
              </a:rPr>
              <a:t> 20</a:t>
            </a:r>
            <a:r>
              <a:rPr lang="ko-KR" altLang="en-US" u="sng" dirty="0">
                <a:latin typeface="Calibri" panose="020F0502020204030204" pitchFamily="34" charset="0"/>
              </a:rPr>
              <a:t>개 정도 </a:t>
            </a:r>
            <a:r>
              <a:rPr lang="en-US" altLang="ko-KR" u="sng" dirty="0">
                <a:latin typeface="Calibri" panose="020F0502020204030204" pitchFamily="34" charset="0"/>
              </a:rPr>
              <a:t>(</a:t>
            </a:r>
            <a:r>
              <a:rPr lang="ko-KR" altLang="en-US" u="sng" dirty="0">
                <a:latin typeface="Calibri" panose="020F0502020204030204" pitchFamily="34" charset="0"/>
              </a:rPr>
              <a:t>여기가 </a:t>
            </a:r>
            <a:r>
              <a:rPr lang="en-US" altLang="ko-KR" u="sng" dirty="0">
                <a:latin typeface="Calibri" panose="020F0502020204030204" pitchFamily="34" charset="0"/>
              </a:rPr>
              <a:t>transmembrane       </a:t>
            </a:r>
          </a:p>
          <a:p>
            <a:pPr marL="0" indent="0">
              <a:buFont typeface="Wingdings" panose="05000000000000000000" pitchFamily="2" charset="2"/>
              <a:buNone/>
            </a:pPr>
            <a:r>
              <a:rPr lang="en-US" altLang="ko-KR" u="none" dirty="0">
                <a:latin typeface="Calibri" panose="020F0502020204030204" pitchFamily="34" charset="0"/>
              </a:rPr>
              <a:t>    </a:t>
            </a:r>
            <a:r>
              <a:rPr lang="en-US" altLang="ko-KR" u="sng" dirty="0">
                <a:latin typeface="Calibri" panose="020F0502020204030204" pitchFamily="34" charset="0"/>
              </a:rPr>
              <a:t>domain </a:t>
            </a:r>
            <a:r>
              <a:rPr lang="ko-KR" altLang="en-US" u="sng" dirty="0">
                <a:latin typeface="Calibri" panose="020F0502020204030204" pitchFamily="34" charset="0"/>
              </a:rPr>
              <a:t>부분이겠네</a:t>
            </a:r>
            <a:r>
              <a:rPr lang="en-US" altLang="ko-KR" u="sng" dirty="0">
                <a:latin typeface="Calibri" panose="020F0502020204030204" pitchFamily="34" charset="0"/>
              </a:rPr>
              <a:t>.)</a:t>
            </a:r>
          </a:p>
          <a:p>
            <a:pPr marL="171450" indent="-171450">
              <a:buFont typeface="Wingdings" panose="05000000000000000000" pitchFamily="2" charset="2"/>
              <a:buChar char="à"/>
            </a:pPr>
            <a:r>
              <a:rPr lang="ko-KR" altLang="en-US" u="none" dirty="0">
                <a:latin typeface="Calibri" panose="020F0502020204030204" pitchFamily="34" charset="0"/>
              </a:rPr>
              <a:t>이 </a:t>
            </a:r>
            <a:r>
              <a:rPr lang="en-US" altLang="ko-KR" u="none" dirty="0">
                <a:latin typeface="Calibri" panose="020F0502020204030204" pitchFamily="34" charset="0"/>
              </a:rPr>
              <a:t>protein </a:t>
            </a:r>
            <a:r>
              <a:rPr lang="ko-KR" altLang="en-US" u="none" dirty="0">
                <a:latin typeface="Calibri" panose="020F0502020204030204" pitchFamily="34" charset="0"/>
              </a:rPr>
              <a:t>이 </a:t>
            </a:r>
            <a:r>
              <a:rPr lang="en-US" altLang="ko-KR" u="none" dirty="0">
                <a:latin typeface="Calibri" panose="020F0502020204030204" pitchFamily="34" charset="0"/>
              </a:rPr>
              <a:t>membrane protein </a:t>
            </a:r>
            <a:r>
              <a:rPr lang="ko-KR" altLang="en-US" u="none" dirty="0">
                <a:latin typeface="Calibri" panose="020F0502020204030204" pitchFamily="34" charset="0"/>
              </a:rPr>
              <a:t>인지 아닌지를 알 수 있지</a:t>
            </a:r>
            <a:r>
              <a:rPr lang="en-US" altLang="ko-KR" u="none" dirty="0">
                <a:latin typeface="Calibri" panose="020F0502020204030204" pitchFamily="34" charset="0"/>
              </a:rPr>
              <a:t>.</a:t>
            </a:r>
          </a:p>
          <a:p>
            <a:pPr marL="171450" indent="-171450">
              <a:buFont typeface="Wingdings" panose="05000000000000000000" pitchFamily="2" charset="2"/>
              <a:buChar char="à"/>
            </a:pPr>
            <a:endParaRPr lang="en-US" altLang="en-US" u="none" dirty="0">
              <a:latin typeface="Calibri" panose="020F0502020204030204" pitchFamily="34" charset="0"/>
            </a:endParaRPr>
          </a:p>
          <a:p>
            <a:pPr marL="171450" indent="-171450">
              <a:buFont typeface="Wingdings" panose="05000000000000000000" pitchFamily="2" charset="2"/>
              <a:buChar char="à"/>
            </a:pPr>
            <a:r>
              <a:rPr lang="ko-KR" altLang="en-US" u="none" dirty="0">
                <a:latin typeface="Calibri" panose="020F0502020204030204" pitchFamily="34" charset="0"/>
              </a:rPr>
              <a:t>초기 </a:t>
            </a:r>
            <a:r>
              <a:rPr lang="en-US" altLang="ko-KR" u="none" dirty="0">
                <a:latin typeface="Calibri" panose="020F0502020204030204" pitchFamily="34" charset="0"/>
              </a:rPr>
              <a:t>protein </a:t>
            </a:r>
            <a:r>
              <a:rPr lang="ko-KR" altLang="en-US" u="none" dirty="0">
                <a:latin typeface="Calibri" panose="020F0502020204030204" pitchFamily="34" charset="0"/>
              </a:rPr>
              <a:t>을 발견했을 때</a:t>
            </a:r>
            <a:r>
              <a:rPr lang="en-US" altLang="ko-KR" u="none" dirty="0">
                <a:latin typeface="Calibri" panose="020F0502020204030204" pitchFamily="34" charset="0"/>
              </a:rPr>
              <a:t>, </a:t>
            </a:r>
            <a:r>
              <a:rPr lang="ko-KR" altLang="en-US" u="none" dirty="0">
                <a:latin typeface="Calibri" panose="020F0502020204030204" pitchFamily="34" charset="0"/>
              </a:rPr>
              <a:t>제일 먼저 하는 실험임</a:t>
            </a:r>
            <a:r>
              <a:rPr lang="en-US" altLang="ko-KR" u="none" dirty="0">
                <a:latin typeface="Calibri" panose="020F0502020204030204" pitchFamily="34" charset="0"/>
              </a:rPr>
              <a:t>. : </a:t>
            </a:r>
            <a:r>
              <a:rPr lang="ko-KR" altLang="en-US" u="none" dirty="0">
                <a:latin typeface="Calibri" panose="020F0502020204030204" pitchFamily="34" charset="0"/>
              </a:rPr>
              <a:t>막 단백질인지 세포 내 단백질인지</a:t>
            </a:r>
            <a:r>
              <a:rPr lang="en-US" altLang="ko-KR" u="none" dirty="0">
                <a:latin typeface="Calibri" panose="020F0502020204030204" pitchFamily="34" charset="0"/>
              </a:rPr>
              <a:t>.</a:t>
            </a:r>
            <a:endParaRPr lang="en-US" altLang="en-US" u="none" dirty="0">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E2EFC6CE-4935-435B-B278-6035EE912AD0}"/>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E0DCA3C7-D2D3-4826-AC81-423613C149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8.23a, b</a:t>
            </a:r>
          </a:p>
          <a:p>
            <a:r>
              <a:rPr lang="en-US" altLang="en-US" b="1" dirty="0">
                <a:latin typeface="Calibri" panose="020F0502020204030204" pitchFamily="34" charset="0"/>
              </a:rPr>
              <a:t>The structure of the lipid bilayer depends on the temperature. </a:t>
            </a:r>
            <a:r>
              <a:rPr lang="en-US" altLang="en-US" dirty="0">
                <a:latin typeface="Calibri" panose="020F0502020204030204" pitchFamily="34" charset="0"/>
              </a:rPr>
              <a:t>The bilayer shown here is composed of two phospholipids: phosphatidylcholine and phosphatidylethanolamine. (</a:t>
            </a:r>
            <a:r>
              <a:rPr lang="en-US" altLang="en-US" b="1" dirty="0">
                <a:latin typeface="Calibri" panose="020F0502020204030204" pitchFamily="34" charset="0"/>
              </a:rPr>
              <a:t>A</a:t>
            </a:r>
            <a:r>
              <a:rPr lang="en-US" altLang="en-US" dirty="0">
                <a:latin typeface="Calibri" panose="020F0502020204030204" pitchFamily="34" charset="0"/>
              </a:rPr>
              <a:t>) Above the transition temperature, the lipid molecules and their hydrophobic tails are free to move in certain directions, even though they retain a considerable degree of order. (</a:t>
            </a:r>
            <a:r>
              <a:rPr lang="en-US" altLang="en-US" b="1" dirty="0">
                <a:latin typeface="Calibri" panose="020F0502020204030204" pitchFamily="34" charset="0"/>
              </a:rPr>
              <a:t>B</a:t>
            </a:r>
            <a:r>
              <a:rPr lang="en-US" altLang="en-US" dirty="0">
                <a:latin typeface="Calibri" panose="020F0502020204030204" pitchFamily="34" charset="0"/>
              </a:rPr>
              <a:t>) Below the transition temperature, the movement of the molecules is greatly restricted, and the entire bilayer can be described as a crystalline gel.</a:t>
            </a:r>
          </a:p>
          <a:p>
            <a:endParaRPr lang="en-US" altLang="en-US" dirty="0">
              <a:latin typeface="Calibri" panose="020F0502020204030204" pitchFamily="34" charset="0"/>
            </a:endParaRPr>
          </a:p>
          <a:p>
            <a:r>
              <a:rPr lang="en-US" altLang="en-US" dirty="0">
                <a:latin typeface="Calibri" panose="020F0502020204030204" pitchFamily="34" charset="0"/>
              </a:rPr>
              <a:t>Fluidity </a:t>
            </a:r>
            <a:r>
              <a:rPr lang="ko-KR" altLang="en-US" dirty="0">
                <a:latin typeface="Calibri" panose="020F0502020204030204" pitchFamily="34" charset="0"/>
              </a:rPr>
              <a:t>결정 </a:t>
            </a:r>
            <a:r>
              <a:rPr lang="en-US" altLang="ko-KR" dirty="0">
                <a:latin typeface="Calibri" panose="020F0502020204030204" pitchFamily="34" charset="0"/>
              </a:rPr>
              <a:t>factor</a:t>
            </a:r>
          </a:p>
          <a:p>
            <a:pPr marL="228600" indent="-228600">
              <a:buAutoNum type="arabicPeriod"/>
            </a:pPr>
            <a:r>
              <a:rPr lang="ko-KR" altLang="en-US" dirty="0">
                <a:latin typeface="Calibri" panose="020F0502020204030204" pitchFamily="34" charset="0"/>
              </a:rPr>
              <a:t>온도</a:t>
            </a:r>
            <a:endParaRPr lang="en-US" altLang="ko-KR" dirty="0">
              <a:latin typeface="Calibri" panose="020F0502020204030204" pitchFamily="34" charset="0"/>
            </a:endParaRPr>
          </a:p>
          <a:p>
            <a:pPr marL="228600" indent="-228600">
              <a:buAutoNum type="arabicPeriod"/>
            </a:pPr>
            <a:r>
              <a:rPr lang="en-US" altLang="en-US" dirty="0">
                <a:latin typeface="Calibri" panose="020F0502020204030204" pitchFamily="34" charset="0"/>
              </a:rPr>
              <a:t>FA (</a:t>
            </a:r>
            <a:r>
              <a:rPr lang="ko-KR" altLang="en-US" dirty="0">
                <a:latin typeface="Calibri" panose="020F0502020204030204" pitchFamily="34" charset="0"/>
              </a:rPr>
              <a:t> </a:t>
            </a:r>
            <a:r>
              <a:rPr lang="en-US" altLang="ko-KR" dirty="0">
                <a:latin typeface="Calibri" panose="020F0502020204030204" pitchFamily="34" charset="0"/>
              </a:rPr>
              <a:t>saturated?</a:t>
            </a:r>
            <a:r>
              <a:rPr lang="ko-KR" altLang="en-US" dirty="0">
                <a:latin typeface="Calibri" panose="020F0502020204030204" pitchFamily="34" charset="0"/>
              </a:rPr>
              <a:t> </a:t>
            </a:r>
            <a:r>
              <a:rPr lang="en-US" altLang="ko-KR" dirty="0">
                <a:latin typeface="Calibri" panose="020F0502020204030204" pitchFamily="34" charset="0"/>
              </a:rPr>
              <a:t>Unsaturated?</a:t>
            </a:r>
            <a:r>
              <a:rPr lang="en-US" altLang="en-US" dirty="0">
                <a:latin typeface="Calibri" panose="020F0502020204030204" pitchFamily="34" charset="0"/>
              </a:rPr>
              <a:t>)</a:t>
            </a:r>
          </a:p>
          <a:p>
            <a:endParaRPr lang="en-US" altLang="en-US"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30ED5902-0E5D-4194-9EA0-64F6CE77C06F}"/>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1EBC8808-F041-42CF-AF1E-0391531AD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 </a:t>
            </a:r>
          </a:p>
          <a:p>
            <a:r>
              <a:rPr lang="en-US" altLang="en-US" b="1" dirty="0">
                <a:latin typeface="Calibri" panose="020F0502020204030204" pitchFamily="34" charset="0"/>
              </a:rPr>
              <a:t>A summary of membrane functions in a plant cell. </a:t>
            </a:r>
            <a:r>
              <a:rPr lang="en-US" altLang="en-US" dirty="0">
                <a:latin typeface="Calibri" panose="020F0502020204030204" pitchFamily="34" charset="0"/>
              </a:rPr>
              <a:t>(</a:t>
            </a:r>
            <a:r>
              <a:rPr lang="en-US" altLang="en-US" b="1" dirty="0">
                <a:latin typeface="Calibri" panose="020F0502020204030204" pitchFamily="34" charset="0"/>
              </a:rPr>
              <a:t>1</a:t>
            </a:r>
            <a:r>
              <a:rPr lang="en-US" altLang="en-US" dirty="0">
                <a:latin typeface="Calibri" panose="020F0502020204030204" pitchFamily="34" charset="0"/>
              </a:rPr>
              <a:t>) An example of membrane compartmentalization in which hydrolytic enzymes (acid hydrolases) are sequestered within the membrane-bounded vacuole. (</a:t>
            </a:r>
            <a:r>
              <a:rPr lang="en-US" altLang="en-US" b="1" dirty="0">
                <a:latin typeface="Calibri" panose="020F0502020204030204" pitchFamily="34" charset="0"/>
              </a:rPr>
              <a:t>2</a:t>
            </a:r>
            <a:r>
              <a:rPr lang="en-US" altLang="en-US" dirty="0">
                <a:latin typeface="Calibri" panose="020F0502020204030204" pitchFamily="34" charset="0"/>
              </a:rPr>
              <a:t>) An example of the role of cytoplasmic membranes as a site of enzyme localization. The fixation of CO2 by the plant cell is catalyzed by an enzyme that is associated with the outer surface of the thylakoid membranes of the chloroplasts. (</a:t>
            </a:r>
            <a:r>
              <a:rPr lang="en-US" altLang="en-US" b="1" dirty="0">
                <a:latin typeface="Calibri" panose="020F0502020204030204" pitchFamily="34" charset="0"/>
              </a:rPr>
              <a:t>3</a:t>
            </a:r>
            <a:r>
              <a:rPr lang="en-US" altLang="en-US" dirty="0">
                <a:latin typeface="Calibri" panose="020F0502020204030204" pitchFamily="34" charset="0"/>
              </a:rPr>
              <a:t>) An example of the role of membranes as a selectively permeable barrier. Water molecules are able to penetrate rapidly through the plasma membrane, causing the plant cell to fill out the available space and exert pressure against its cell wall. (</a:t>
            </a:r>
            <a:r>
              <a:rPr lang="en-US" altLang="en-US" b="1" dirty="0">
                <a:latin typeface="Calibri" panose="020F0502020204030204" pitchFamily="34" charset="0"/>
              </a:rPr>
              <a:t>4</a:t>
            </a:r>
            <a:r>
              <a:rPr lang="en-US" altLang="en-US" dirty="0">
                <a:latin typeface="Calibri" panose="020F0502020204030204" pitchFamily="34" charset="0"/>
              </a:rPr>
              <a:t>) An example of solute transport. Hydrogen ions, which are produced by various metabolic processes in the cytoplasm, are pumped out of plant cells into the extracellular space by a transport protein located in the plasma membrane. (</a:t>
            </a:r>
            <a:r>
              <a:rPr lang="en-US" altLang="en-US" b="1" dirty="0">
                <a:latin typeface="Calibri" panose="020F0502020204030204" pitchFamily="34" charset="0"/>
              </a:rPr>
              <a:t>5</a:t>
            </a:r>
            <a:r>
              <a:rPr lang="en-US" altLang="en-US" dirty="0">
                <a:latin typeface="Calibri" panose="020F0502020204030204" pitchFamily="34" charset="0"/>
              </a:rPr>
              <a:t>) An example of the involvement of a membrane in the transfer of information from one side to another (signal transduction). In this case, a hormone (e.g., abscisic acid) binds to the outer surface of the plasma membrane and triggers the release of a chemical message (such as IP3) into the cytoplasm. In this case, IP3 causes release of Ca2 ions from a cytoplasmic warehouse. (</a:t>
            </a:r>
            <a:r>
              <a:rPr lang="en-US" altLang="en-US" b="1" dirty="0">
                <a:latin typeface="Calibri" panose="020F0502020204030204" pitchFamily="34" charset="0"/>
              </a:rPr>
              <a:t>6</a:t>
            </a:r>
            <a:r>
              <a:rPr lang="en-US" altLang="en-US" dirty="0">
                <a:latin typeface="Calibri" panose="020F0502020204030204" pitchFamily="34" charset="0"/>
              </a:rPr>
              <a:t>) An example of the role of membranes in cell–cell communication. Openings between adjoining plant cells, called plasmodesmata( = </a:t>
            </a:r>
            <a:r>
              <a:rPr lang="ko-KR" altLang="en-US" dirty="0">
                <a:latin typeface="Calibri" panose="020F0502020204030204" pitchFamily="34" charset="0"/>
              </a:rPr>
              <a:t>원형질연락사 </a:t>
            </a:r>
            <a:r>
              <a:rPr lang="en-US" altLang="ko-KR" dirty="0">
                <a:latin typeface="Calibri" panose="020F0502020204030204" pitchFamily="34" charset="0"/>
              </a:rPr>
              <a:t>)</a:t>
            </a:r>
            <a:r>
              <a:rPr lang="en-US" altLang="en-US" dirty="0">
                <a:latin typeface="Calibri" panose="020F0502020204030204" pitchFamily="34" charset="0"/>
              </a:rPr>
              <a:t>, allow materials to move directly from the cytoplasm of one cell into its neighbors. (</a:t>
            </a:r>
            <a:r>
              <a:rPr lang="en-US" altLang="en-US" b="1" dirty="0">
                <a:latin typeface="Calibri" panose="020F0502020204030204" pitchFamily="34" charset="0"/>
              </a:rPr>
              <a:t>7</a:t>
            </a:r>
            <a:r>
              <a:rPr lang="en-US" altLang="en-US" dirty="0">
                <a:latin typeface="Calibri" panose="020F0502020204030204" pitchFamily="34" charset="0"/>
              </a:rPr>
              <a:t>) An example of the role of membranes in energy transduction. The conversion of ADP to ATP occurs in close association with the inner membrane of the mitochondrion.</a:t>
            </a: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b="1" dirty="0">
                <a:latin typeface="Calibri" panose="020F0502020204030204" pitchFamily="34" charset="0"/>
              </a:rPr>
              <a:t>4. Transporting</a:t>
            </a:r>
            <a:r>
              <a:rPr lang="ko-KR" altLang="en-US" sz="1200" b="1" dirty="0">
                <a:latin typeface="Calibri" panose="020F0502020204030204" pitchFamily="34" charset="0"/>
              </a:rPr>
              <a:t> </a:t>
            </a:r>
            <a:r>
              <a:rPr lang="en-US" altLang="ko-KR" sz="1200" b="1" dirty="0">
                <a:latin typeface="Calibri" panose="020F0502020204030204" pitchFamily="34" charset="0"/>
              </a:rPr>
              <a:t>solutes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ko-KR" altLang="en-US" sz="1200" b="0" dirty="0">
                <a:latin typeface="Calibri" panose="020F0502020204030204" pitchFamily="34" charset="0"/>
              </a:rPr>
              <a:t>수송 단백질 有</a:t>
            </a:r>
            <a:endParaRPr lang="en-US" altLang="en-US" sz="1200" b="0" dirty="0">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sz="1200" b="0" dirty="0">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sz="1200" b="0" dirty="0">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b="1" dirty="0">
                <a:latin typeface="Calibri" panose="020F0502020204030204" pitchFamily="34" charset="0"/>
              </a:rPr>
              <a:t>5. Responding to external signals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b="0" dirty="0">
                <a:latin typeface="Calibri" panose="020F0502020204030204" pitchFamily="34" charset="0"/>
              </a:rPr>
              <a:t>Steroid hormone </a:t>
            </a:r>
            <a:r>
              <a:rPr lang="ko-KR" altLang="en-US" sz="1200" b="0" dirty="0">
                <a:latin typeface="Calibri" panose="020F0502020204030204" pitchFamily="34" charset="0"/>
              </a:rPr>
              <a:t>은 </a:t>
            </a:r>
            <a:r>
              <a:rPr lang="en-US" altLang="ko-KR" sz="1200" b="0" dirty="0">
                <a:latin typeface="Calibri" panose="020F0502020204030204" pitchFamily="34" charset="0"/>
              </a:rPr>
              <a:t>plasma membrane </a:t>
            </a:r>
            <a:r>
              <a:rPr lang="ko-KR" altLang="en-US" sz="1200" b="0" dirty="0">
                <a:latin typeface="Calibri" panose="020F0502020204030204" pitchFamily="34" charset="0"/>
              </a:rPr>
              <a:t>통과 가능 </a:t>
            </a:r>
            <a:r>
              <a:rPr lang="en-US" altLang="ko-KR" sz="1200" b="0" dirty="0">
                <a:latin typeface="Calibri" panose="020F0502020204030204" pitchFamily="34" charset="0"/>
              </a:rPr>
              <a:t>but</a:t>
            </a:r>
            <a:r>
              <a:rPr lang="ko-KR" altLang="en-US" sz="1200" b="0" dirty="0">
                <a:latin typeface="Calibri" panose="020F0502020204030204" pitchFamily="34" charset="0"/>
              </a:rPr>
              <a:t> 나머지 </a:t>
            </a:r>
            <a:r>
              <a:rPr lang="en-US" altLang="ko-KR" sz="1200" b="0" dirty="0">
                <a:latin typeface="Calibri" panose="020F0502020204030204" pitchFamily="34" charset="0"/>
              </a:rPr>
              <a:t>hormone</a:t>
            </a:r>
            <a:r>
              <a:rPr lang="ko-KR" altLang="en-US" sz="1200" b="0" dirty="0">
                <a:latin typeface="Calibri" panose="020F0502020204030204" pitchFamily="34" charset="0"/>
              </a:rPr>
              <a:t> 은 통과 </a:t>
            </a:r>
            <a:r>
              <a:rPr lang="en-US" altLang="ko-KR" sz="1200" b="0" dirty="0">
                <a:latin typeface="Calibri" panose="020F0502020204030204" pitchFamily="34" charset="0"/>
              </a:rPr>
              <a:t>x -&gt; hormone</a:t>
            </a:r>
            <a:r>
              <a:rPr lang="ko-KR" altLang="en-US" sz="1200" b="0" dirty="0">
                <a:latin typeface="Calibri" panose="020F0502020204030204" pitchFamily="34" charset="0"/>
              </a:rPr>
              <a:t>은 </a:t>
            </a:r>
            <a:r>
              <a:rPr lang="en-US" altLang="ko-KR" sz="1200" b="0" dirty="0">
                <a:latin typeface="Calibri" panose="020F0502020204030204" pitchFamily="34" charset="0"/>
              </a:rPr>
              <a:t>target cell </a:t>
            </a:r>
            <a:r>
              <a:rPr lang="ko-KR" altLang="en-US" sz="1200" b="0" dirty="0">
                <a:latin typeface="Calibri" panose="020F0502020204030204" pitchFamily="34" charset="0"/>
              </a:rPr>
              <a:t>에 작용해서 </a:t>
            </a:r>
            <a:r>
              <a:rPr lang="en-US" altLang="ko-KR" sz="1200" b="0" dirty="0">
                <a:latin typeface="Calibri" panose="020F0502020204030204" pitchFamily="34" charset="0"/>
              </a:rPr>
              <a:t>hormone </a:t>
            </a:r>
            <a:r>
              <a:rPr lang="ko-KR" altLang="en-US" sz="1200" b="0" dirty="0">
                <a:latin typeface="Calibri" panose="020F0502020204030204" pitchFamily="34" charset="0"/>
              </a:rPr>
              <a:t>이 가지고 있는 정보를 </a:t>
            </a:r>
            <a:r>
              <a:rPr lang="en-US" altLang="ko-KR" sz="1200" b="0" dirty="0">
                <a:latin typeface="Calibri" panose="020F0502020204030204" pitchFamily="34" charset="0"/>
              </a:rPr>
              <a:t>cell</a:t>
            </a:r>
            <a:r>
              <a:rPr lang="ko-KR" altLang="en-US" sz="1200" b="0" dirty="0">
                <a:latin typeface="Calibri" panose="020F0502020204030204" pitchFamily="34" charset="0"/>
              </a:rPr>
              <a:t>에 전달해야 해</a:t>
            </a:r>
            <a:endParaRPr lang="en-US" altLang="ko-KR" sz="1200" b="0" dirty="0">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ko-KR" altLang="en-US" sz="1200" b="0" dirty="0">
                <a:latin typeface="Calibri" panose="020F0502020204030204" pitchFamily="34" charset="0"/>
              </a:rPr>
              <a:t>그래서 세포와 어떤 반응은 일어나겠지</a:t>
            </a:r>
            <a:r>
              <a:rPr lang="en-US" altLang="ko-KR" sz="1200" b="0" dirty="0">
                <a:latin typeface="Calibri" panose="020F0502020204030204" pitchFamily="34" charset="0"/>
              </a:rPr>
              <a:t>. -&gt; Membrane</a:t>
            </a:r>
            <a:r>
              <a:rPr lang="ko-KR" altLang="en-US" sz="1200" b="0" dirty="0">
                <a:latin typeface="Calibri" panose="020F0502020204030204" pitchFamily="34" charset="0"/>
              </a:rPr>
              <a:t> </a:t>
            </a:r>
            <a:r>
              <a:rPr lang="en-US" altLang="ko-KR" sz="1200" b="0" dirty="0">
                <a:latin typeface="Calibri" panose="020F0502020204030204" pitchFamily="34" charset="0"/>
              </a:rPr>
              <a:t>receptors</a:t>
            </a:r>
            <a:r>
              <a:rPr lang="ko-KR" altLang="en-US" sz="1200" b="0" dirty="0">
                <a:latin typeface="Calibri" panose="020F0502020204030204" pitchFamily="34" charset="0"/>
              </a:rPr>
              <a:t>이</a:t>
            </a:r>
            <a:r>
              <a:rPr lang="en-US" altLang="ko-KR" sz="1200" b="0" dirty="0">
                <a:latin typeface="Calibri" panose="020F0502020204030204" pitchFamily="34" charset="0"/>
              </a:rPr>
              <a:t> hormone </a:t>
            </a:r>
            <a:r>
              <a:rPr lang="ko-KR" altLang="en-US" sz="1200" b="0" dirty="0">
                <a:latin typeface="Calibri" panose="020F0502020204030204" pitchFamily="34" charset="0"/>
              </a:rPr>
              <a:t>과 반응해서 </a:t>
            </a:r>
            <a:r>
              <a:rPr lang="en-US" altLang="ko-KR" sz="1200" b="0" dirty="0">
                <a:latin typeface="Calibri" panose="020F0502020204030204" pitchFamily="34" charset="0"/>
              </a:rPr>
              <a:t>signal</a:t>
            </a:r>
            <a:r>
              <a:rPr lang="ko-KR" altLang="en-US" sz="1200" b="0" dirty="0">
                <a:latin typeface="Calibri" panose="020F0502020204030204" pitchFamily="34" charset="0"/>
              </a:rPr>
              <a:t>을 변형시켜 내부로 전달 </a:t>
            </a:r>
            <a:endParaRPr lang="en-US" altLang="ko-KR" sz="1200" b="0"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r>
              <a:rPr lang="en-US" altLang="en-US" b="1" dirty="0">
                <a:latin typeface="Calibri" panose="020F0502020204030204" pitchFamily="34" charset="0"/>
              </a:rPr>
              <a:t>6.</a:t>
            </a:r>
            <a:r>
              <a:rPr lang="ko-KR" altLang="en-US" b="1" dirty="0">
                <a:latin typeface="Calibri" panose="020F0502020204030204" pitchFamily="34" charset="0"/>
              </a:rPr>
              <a:t> </a:t>
            </a:r>
            <a:r>
              <a:rPr lang="en-US" altLang="ko-KR" b="1" dirty="0">
                <a:latin typeface="Calibri" panose="020F0502020204030204" pitchFamily="34" charset="0"/>
              </a:rPr>
              <a:t>Intercellular</a:t>
            </a:r>
            <a:r>
              <a:rPr lang="ko-KR" altLang="en-US" b="1" dirty="0">
                <a:latin typeface="Calibri" panose="020F0502020204030204" pitchFamily="34" charset="0"/>
              </a:rPr>
              <a:t> </a:t>
            </a:r>
            <a:r>
              <a:rPr lang="en-US" altLang="ko-KR" b="1" dirty="0">
                <a:latin typeface="Calibri" panose="020F0502020204030204" pitchFamily="34" charset="0"/>
              </a:rPr>
              <a:t>interaction</a:t>
            </a:r>
          </a:p>
          <a:p>
            <a:pPr eaLnBrk="1" hangingPunct="1"/>
            <a:r>
              <a:rPr lang="ko-KR" altLang="en-US" b="0" dirty="0">
                <a:latin typeface="Calibri" panose="020F0502020204030204" pitchFamily="34" charset="0"/>
              </a:rPr>
              <a:t>인접 </a:t>
            </a:r>
            <a:r>
              <a:rPr lang="en-US" altLang="ko-KR" b="0" dirty="0">
                <a:latin typeface="Calibri" panose="020F0502020204030204" pitchFamily="34" charset="0"/>
              </a:rPr>
              <a:t>cell</a:t>
            </a:r>
            <a:r>
              <a:rPr lang="ko-KR" altLang="en-US" b="0" dirty="0">
                <a:latin typeface="Calibri" panose="020F0502020204030204" pitchFamily="34" charset="0"/>
              </a:rPr>
              <a:t>과 인식</a:t>
            </a:r>
            <a:r>
              <a:rPr lang="en-US" altLang="ko-KR" b="0" dirty="0">
                <a:latin typeface="Calibri" panose="020F0502020204030204" pitchFamily="34" charset="0"/>
              </a:rPr>
              <a:t>/ </a:t>
            </a:r>
            <a:r>
              <a:rPr lang="ko-KR" altLang="en-US" b="0" dirty="0">
                <a:latin typeface="Calibri" panose="020F0502020204030204" pitchFamily="34" charset="0"/>
              </a:rPr>
              <a:t>상호작용</a:t>
            </a:r>
            <a:endParaRPr lang="en-US" altLang="ko-KR" b="0" dirty="0">
              <a:latin typeface="Calibri" panose="020F0502020204030204" pitchFamily="34" charset="0"/>
            </a:endParaRPr>
          </a:p>
          <a:p>
            <a:pPr eaLnBrk="1" hangingPunct="1"/>
            <a:r>
              <a:rPr lang="en-US" altLang="ko-KR" b="0" dirty="0">
                <a:latin typeface="Calibri" panose="020F0502020204030204" pitchFamily="34" charset="0"/>
              </a:rPr>
              <a:t>Ex. Epithelial cell (</a:t>
            </a:r>
            <a:r>
              <a:rPr lang="ko-KR" altLang="en-US" b="0" dirty="0">
                <a:latin typeface="Calibri" panose="020F0502020204030204" pitchFamily="34" charset="0"/>
              </a:rPr>
              <a:t>상피세포</a:t>
            </a:r>
            <a:r>
              <a:rPr lang="en-US" altLang="ko-KR" b="0" dirty="0">
                <a:latin typeface="Calibri" panose="020F0502020204030204" pitchFamily="34" charset="0"/>
              </a:rPr>
              <a:t>) : </a:t>
            </a:r>
            <a:r>
              <a:rPr lang="ko-KR" altLang="en-US" b="0" dirty="0">
                <a:latin typeface="Calibri" panose="020F0502020204030204" pitchFamily="34" charset="0"/>
              </a:rPr>
              <a:t>얘넨 방향성이 있다</a:t>
            </a:r>
            <a:r>
              <a:rPr lang="en-US" altLang="ko-KR" b="0" dirty="0">
                <a:latin typeface="Calibri" panose="020F0502020204030204" pitchFamily="34" charset="0"/>
              </a:rPr>
              <a:t>. </a:t>
            </a:r>
          </a:p>
          <a:p>
            <a:pPr eaLnBrk="1" hangingPunct="1"/>
            <a:endParaRPr lang="en-US" altLang="en-US" b="0" dirty="0">
              <a:latin typeface="Calibri" panose="020F0502020204030204" pitchFamily="34" charset="0"/>
            </a:endParaRPr>
          </a:p>
          <a:p>
            <a:pPr eaLnBrk="1" hangingPunct="1"/>
            <a:r>
              <a:rPr lang="en-US" altLang="en-US" b="1" dirty="0">
                <a:latin typeface="Calibri" panose="020F0502020204030204" pitchFamily="34" charset="0"/>
              </a:rPr>
              <a:t>7. Energy transduction</a:t>
            </a:r>
          </a:p>
          <a:p>
            <a:pPr eaLnBrk="1" hangingPunct="1"/>
            <a:r>
              <a:rPr lang="ko-KR" altLang="en-US" b="0" dirty="0">
                <a:latin typeface="Calibri" panose="020F0502020204030204" pitchFamily="34" charset="0"/>
              </a:rPr>
              <a:t>에너지 변환 </a:t>
            </a:r>
            <a:endParaRPr lang="en-US" altLang="ko-KR" b="0" dirty="0">
              <a:latin typeface="Calibri" panose="020F0502020204030204" pitchFamily="34" charset="0"/>
            </a:endParaRPr>
          </a:p>
          <a:p>
            <a:pPr eaLnBrk="1" hangingPunct="1"/>
            <a:r>
              <a:rPr lang="en-US" altLang="ko-KR" b="0" dirty="0">
                <a:latin typeface="Calibri" panose="020F0502020204030204" pitchFamily="34" charset="0"/>
              </a:rPr>
              <a:t>Ex. </a:t>
            </a:r>
            <a:r>
              <a:rPr lang="ko-KR" altLang="en-US" b="0" dirty="0">
                <a:latin typeface="Calibri" panose="020F0502020204030204" pitchFamily="34" charset="0"/>
              </a:rPr>
              <a:t>광합성 에너지 </a:t>
            </a:r>
            <a:r>
              <a:rPr lang="en-US" altLang="ko-KR" b="0" dirty="0">
                <a:latin typeface="Calibri" panose="020F0502020204030204" pitchFamily="34" charset="0"/>
                <a:sym typeface="Wingdings" panose="05000000000000000000" pitchFamily="2" charset="2"/>
              </a:rPr>
              <a:t> </a:t>
            </a:r>
            <a:r>
              <a:rPr lang="ko-KR" altLang="en-US" b="0" dirty="0">
                <a:latin typeface="Calibri" panose="020F0502020204030204" pitchFamily="34" charset="0"/>
                <a:sym typeface="Wingdings" panose="05000000000000000000" pitchFamily="2" charset="2"/>
              </a:rPr>
              <a:t>화학 에너지 </a:t>
            </a:r>
            <a:r>
              <a:rPr lang="en-US" altLang="ko-KR" b="0" dirty="0">
                <a:latin typeface="Calibri" panose="020F0502020204030204" pitchFamily="34" charset="0"/>
                <a:sym typeface="Wingdings" panose="05000000000000000000" pitchFamily="2" charset="2"/>
              </a:rPr>
              <a:t>(ATP)</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BB5C8893-25A7-4C3B-BFF1-C5BAC0DACDCC}"/>
              </a:ext>
            </a:extLst>
          </p:cNvPr>
          <p:cNvSpPr>
            <a:spLocks noGrp="1" noRot="1" noChangeAspect="1" noChangeArrowheads="1" noTextEdit="1"/>
          </p:cNvSpPr>
          <p:nvPr>
            <p:ph type="sldImg"/>
          </p:nvPr>
        </p:nvSpPr>
        <p:spPr>
          <a:ln/>
        </p:spPr>
      </p:sp>
      <p:sp>
        <p:nvSpPr>
          <p:cNvPr id="167939" name="Rectangle 3">
            <a:extLst>
              <a:ext uri="{FF2B5EF4-FFF2-40B4-BE49-F238E27FC236}">
                <a16:creationId xmlns:a16="http://schemas.microsoft.com/office/drawing/2014/main" id="{970F7DFA-24A1-424E-9D49-5DB8D99662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a:latin typeface="Calibri" panose="020F0502020204030204" pitchFamily="34" charset="0"/>
              </a:rPr>
              <a:t>PM</a:t>
            </a:r>
            <a:r>
              <a:rPr lang="ko-KR" altLang="en-US" dirty="0">
                <a:latin typeface="Calibri" panose="020F0502020204030204" pitchFamily="34" charset="0"/>
              </a:rPr>
              <a:t>의 구조</a:t>
            </a:r>
            <a:r>
              <a:rPr lang="en-US" altLang="ko-KR" dirty="0">
                <a:latin typeface="Calibri" panose="020F0502020204030204" pitchFamily="34" charset="0"/>
              </a:rPr>
              <a:t>, </a:t>
            </a:r>
            <a:r>
              <a:rPr lang="ko-KR" altLang="en-US" dirty="0">
                <a:latin typeface="Calibri" panose="020F0502020204030204" pitchFamily="34" charset="0"/>
              </a:rPr>
              <a:t>구성을 변화시켜야 </a:t>
            </a:r>
            <a:r>
              <a:rPr lang="en-US" altLang="ko-KR" dirty="0">
                <a:latin typeface="Calibri" panose="020F0502020204030204" pitchFamily="34" charset="0"/>
              </a:rPr>
              <a:t>membrane</a:t>
            </a:r>
            <a:r>
              <a:rPr lang="ko-KR" altLang="en-US" dirty="0">
                <a:latin typeface="Calibri" panose="020F0502020204030204" pitchFamily="34" charset="0"/>
              </a:rPr>
              <a:t> 의 </a:t>
            </a:r>
            <a:r>
              <a:rPr lang="en-US" altLang="ko-KR" dirty="0">
                <a:latin typeface="Calibri" panose="020F0502020204030204" pitchFamily="34" charset="0"/>
              </a:rPr>
              <a:t>fluidity </a:t>
            </a:r>
            <a:r>
              <a:rPr lang="ko-KR" altLang="en-US" dirty="0">
                <a:latin typeface="Calibri" panose="020F0502020204030204" pitchFamily="34" charset="0"/>
              </a:rPr>
              <a:t>가 변함</a:t>
            </a:r>
            <a:r>
              <a:rPr lang="en-US" altLang="ko-KR" dirty="0">
                <a:latin typeface="Calibri" panose="020F0502020204030204" pitchFamily="34" charset="0"/>
              </a:rPr>
              <a:t>.</a:t>
            </a:r>
          </a:p>
          <a:p>
            <a:endParaRPr lang="en-US" altLang="en-US" dirty="0">
              <a:latin typeface="Calibri" panose="020F0502020204030204" pitchFamily="34" charset="0"/>
            </a:endParaRPr>
          </a:p>
          <a:p>
            <a:r>
              <a:rPr lang="en-US" altLang="en-US" dirty="0">
                <a:latin typeface="Calibri" panose="020F0502020204030204" pitchFamily="34" charset="0"/>
              </a:rPr>
              <a:t>Phospholipid </a:t>
            </a:r>
            <a:r>
              <a:rPr lang="ko-KR" altLang="en-US" dirty="0">
                <a:latin typeface="Calibri" panose="020F0502020204030204" pitchFamily="34" charset="0"/>
              </a:rPr>
              <a:t>의 뼈대 </a:t>
            </a:r>
            <a:r>
              <a:rPr lang="en-US" altLang="ko-KR" dirty="0">
                <a:latin typeface="Calibri" panose="020F0502020204030204" pitchFamily="34" charset="0"/>
                <a:sym typeface="Wingdings" panose="05000000000000000000" pitchFamily="2" charset="2"/>
              </a:rPr>
              <a:t> glycerol </a:t>
            </a:r>
            <a:r>
              <a:rPr lang="ko-KR" altLang="en-US" dirty="0">
                <a:latin typeface="Calibri" panose="020F0502020204030204" pitchFamily="34" charset="0"/>
                <a:sym typeface="Wingdings" panose="05000000000000000000" pitchFamily="2" charset="2"/>
              </a:rPr>
              <a:t>로 시작해서 </a:t>
            </a:r>
            <a:r>
              <a:rPr lang="en-US" altLang="ko-KR" dirty="0">
                <a:latin typeface="Calibri" panose="020F0502020204030204" pitchFamily="34" charset="0"/>
                <a:sym typeface="Wingdings" panose="05000000000000000000" pitchFamily="2" charset="2"/>
              </a:rPr>
              <a:t>ester linkage</a:t>
            </a:r>
            <a:r>
              <a:rPr lang="ko-KR" altLang="en-US" dirty="0">
                <a:latin typeface="Calibri" panose="020F0502020204030204" pitchFamily="34" charset="0"/>
                <a:sym typeface="Wingdings" panose="05000000000000000000" pitchFamily="2" charset="2"/>
              </a:rPr>
              <a:t>로 </a:t>
            </a:r>
            <a:r>
              <a:rPr lang="en-US" altLang="ko-KR" dirty="0">
                <a:latin typeface="Calibri" panose="020F0502020204030204" pitchFamily="34" charset="0"/>
                <a:sym typeface="Wingdings" panose="05000000000000000000" pitchFamily="2" charset="2"/>
              </a:rPr>
              <a:t>2</a:t>
            </a:r>
            <a:r>
              <a:rPr lang="ko-KR" altLang="en-US" dirty="0">
                <a:latin typeface="Calibri" panose="020F0502020204030204" pitchFamily="34" charset="0"/>
                <a:sym typeface="Wingdings" panose="05000000000000000000" pitchFamily="2" charset="2"/>
              </a:rPr>
              <a:t>개의 </a:t>
            </a:r>
            <a:r>
              <a:rPr lang="en-US" altLang="ko-KR" dirty="0">
                <a:latin typeface="Calibri" panose="020F0502020204030204" pitchFamily="34" charset="0"/>
                <a:sym typeface="Wingdings" panose="05000000000000000000" pitchFamily="2" charset="2"/>
              </a:rPr>
              <a:t>fatty acid </a:t>
            </a:r>
            <a:r>
              <a:rPr lang="ko-KR" altLang="en-US" dirty="0">
                <a:latin typeface="Calibri" panose="020F0502020204030204" pitchFamily="34" charset="0"/>
                <a:sym typeface="Wingdings" panose="05000000000000000000" pitchFamily="2" charset="2"/>
              </a:rPr>
              <a:t>연결되어 있고</a:t>
            </a:r>
            <a:r>
              <a:rPr lang="en-US" altLang="ko-KR" dirty="0">
                <a:latin typeface="Calibri" panose="020F0502020204030204" pitchFamily="34" charset="0"/>
                <a:sym typeface="Wingdings" panose="05000000000000000000" pitchFamily="2" charset="2"/>
              </a:rPr>
              <a:t>, 3</a:t>
            </a:r>
            <a:r>
              <a:rPr lang="ko-KR" altLang="en-US" dirty="0">
                <a:latin typeface="Calibri" panose="020F0502020204030204" pitchFamily="34" charset="0"/>
                <a:sym typeface="Wingdings" panose="05000000000000000000" pitchFamily="2" charset="2"/>
              </a:rPr>
              <a:t>번 탄소에는 </a:t>
            </a:r>
            <a:r>
              <a:rPr lang="en-US" altLang="ko-KR" dirty="0">
                <a:latin typeface="Calibri" panose="020F0502020204030204" pitchFamily="34" charset="0"/>
                <a:sym typeface="Wingdings" panose="05000000000000000000" pitchFamily="2" charset="2"/>
              </a:rPr>
              <a:t>phosphate group </a:t>
            </a:r>
            <a:r>
              <a:rPr lang="ko-KR" altLang="en-US" dirty="0">
                <a:latin typeface="Calibri" panose="020F0502020204030204" pitchFamily="34" charset="0"/>
                <a:sym typeface="Wingdings" panose="05000000000000000000" pitchFamily="2" charset="2"/>
              </a:rPr>
              <a:t>과 </a:t>
            </a:r>
            <a:r>
              <a:rPr lang="en-US" altLang="ko-KR" dirty="0">
                <a:latin typeface="Calibri" panose="020F0502020204030204" pitchFamily="34" charset="0"/>
                <a:sym typeface="Wingdings" panose="05000000000000000000" pitchFamily="2" charset="2"/>
              </a:rPr>
              <a:t>ester </a:t>
            </a:r>
            <a:r>
              <a:rPr lang="ko-KR" altLang="en-US" dirty="0">
                <a:latin typeface="Calibri" panose="020F0502020204030204" pitchFamily="34" charset="0"/>
                <a:sym typeface="Wingdings" panose="05000000000000000000" pitchFamily="2" charset="2"/>
              </a:rPr>
              <a:t>결합을 하고</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그 </a:t>
            </a:r>
            <a:r>
              <a:rPr lang="en-US" altLang="ko-KR" dirty="0">
                <a:latin typeface="Calibri" panose="020F0502020204030204" pitchFamily="34" charset="0"/>
                <a:sym typeface="Wingdings" panose="05000000000000000000" pitchFamily="2" charset="2"/>
              </a:rPr>
              <a:t>phosphate group</a:t>
            </a:r>
            <a:r>
              <a:rPr lang="ko-KR" altLang="en-US" dirty="0">
                <a:latin typeface="Calibri" panose="020F0502020204030204" pitchFamily="34" charset="0"/>
                <a:sym typeface="Wingdings" panose="05000000000000000000" pitchFamily="2" charset="2"/>
              </a:rPr>
              <a:t>에는 </a:t>
            </a:r>
            <a:r>
              <a:rPr lang="en-US" altLang="ko-KR" dirty="0">
                <a:latin typeface="Calibri" panose="020F0502020204030204" pitchFamily="34" charset="0"/>
                <a:sym typeface="Wingdings" panose="05000000000000000000" pitchFamily="2" charset="2"/>
              </a:rPr>
              <a:t>hydrophilic group</a:t>
            </a:r>
            <a:r>
              <a:rPr lang="ko-KR" altLang="en-US" dirty="0">
                <a:latin typeface="Calibri" panose="020F0502020204030204" pitchFamily="34" charset="0"/>
                <a:sym typeface="Wingdings" panose="05000000000000000000" pitchFamily="2" charset="2"/>
              </a:rPr>
              <a:t>이 이어져 있음</a:t>
            </a:r>
            <a:r>
              <a:rPr lang="en-US" altLang="ko-KR" dirty="0">
                <a:latin typeface="Calibri" panose="020F0502020204030204" pitchFamily="34" charset="0"/>
                <a:sym typeface="Wingdings" panose="05000000000000000000" pitchFamily="2" charset="2"/>
              </a:rPr>
              <a:t>.</a:t>
            </a:r>
          </a:p>
          <a:p>
            <a:endParaRPr lang="en-US" altLang="ko-KR" dirty="0">
              <a:latin typeface="Calibri" panose="020F0502020204030204" pitchFamily="34" charset="0"/>
              <a:sym typeface="Wingdings" panose="05000000000000000000" pitchFamily="2" charset="2"/>
            </a:endParaRPr>
          </a:p>
          <a:p>
            <a:r>
              <a:rPr lang="en-US" altLang="ko-KR" dirty="0">
                <a:latin typeface="Calibri" panose="020F0502020204030204" pitchFamily="34" charset="0"/>
                <a:sym typeface="Wingdings" panose="05000000000000000000" pitchFamily="2" charset="2"/>
              </a:rPr>
              <a:t>Desaturated FA vs saturated FA</a:t>
            </a:r>
          </a:p>
          <a:p>
            <a:endParaRPr lang="en-US" altLang="ko-KR" dirty="0">
              <a:latin typeface="Calibri" panose="020F0502020204030204" pitchFamily="34" charset="0"/>
              <a:sym typeface="Wingdings" panose="05000000000000000000" pitchFamily="2" charset="2"/>
            </a:endParaRPr>
          </a:p>
          <a:p>
            <a:r>
              <a:rPr lang="en-US" altLang="ko-KR" dirty="0">
                <a:latin typeface="Calibri" panose="020F0502020204030204" pitchFamily="34" charset="0"/>
                <a:sym typeface="Wingdings" panose="05000000000000000000" pitchFamily="2" charset="2"/>
              </a:rPr>
              <a:t>1. desaturase</a:t>
            </a:r>
          </a:p>
          <a:p>
            <a:pPr marL="171450" indent="-171450">
              <a:buFont typeface="Wingdings" panose="05000000000000000000" pitchFamily="2" charset="2"/>
              <a:buChar char="à"/>
            </a:pPr>
            <a:r>
              <a:rPr lang="en-US" altLang="ko-KR" dirty="0">
                <a:latin typeface="Calibri" panose="020F0502020204030204" pitchFamily="34" charset="0"/>
                <a:sym typeface="Wingdings" panose="05000000000000000000" pitchFamily="2" charset="2"/>
              </a:rPr>
              <a:t>Desaturate</a:t>
            </a:r>
            <a:r>
              <a:rPr lang="ko-KR" altLang="en-US" dirty="0">
                <a:latin typeface="Calibri" panose="020F0502020204030204" pitchFamily="34" charset="0"/>
                <a:sym typeface="Wingdings" panose="05000000000000000000" pitchFamily="2" charset="2"/>
              </a:rPr>
              <a:t>를 촉진시켜 주는 </a:t>
            </a:r>
            <a:r>
              <a:rPr lang="en-US" altLang="ko-KR" dirty="0">
                <a:latin typeface="Calibri" panose="020F0502020204030204" pitchFamily="34" charset="0"/>
                <a:sym typeface="Wingdings" panose="05000000000000000000" pitchFamily="2" charset="2"/>
              </a:rPr>
              <a:t>enzyme </a:t>
            </a:r>
            <a:r>
              <a:rPr lang="ko-KR" altLang="en-US" dirty="0">
                <a:latin typeface="Calibri" panose="020F0502020204030204" pitchFamily="34" charset="0"/>
                <a:sym typeface="Wingdings" panose="05000000000000000000" pitchFamily="2" charset="2"/>
              </a:rPr>
              <a:t>이 있음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특히 </a:t>
            </a:r>
            <a:r>
              <a:rPr lang="en-US" altLang="ko-KR" dirty="0">
                <a:latin typeface="Calibri" panose="020F0502020204030204" pitchFamily="34" charset="0"/>
                <a:sym typeface="Wingdings" panose="05000000000000000000" pitchFamily="2" charset="2"/>
              </a:rPr>
              <a:t>cis </a:t>
            </a:r>
            <a:r>
              <a:rPr lang="ko-KR" altLang="en-US" dirty="0">
                <a:latin typeface="Calibri" panose="020F0502020204030204" pitchFamily="34" charset="0"/>
                <a:sym typeface="Wingdings" panose="05000000000000000000" pitchFamily="2" charset="2"/>
              </a:rPr>
              <a:t>구조로 </a:t>
            </a:r>
            <a:r>
              <a:rPr lang="en-US" altLang="ko-KR" dirty="0">
                <a:latin typeface="Calibri" panose="020F0502020204030204" pitchFamily="34" charset="0"/>
                <a:sym typeface="Wingdings" panose="05000000000000000000" pitchFamily="2" charset="2"/>
              </a:rPr>
              <a:t>desaturate </a:t>
            </a:r>
            <a:r>
              <a:rPr lang="ko-KR" altLang="en-US" dirty="0">
                <a:latin typeface="Calibri" panose="020F0502020204030204" pitchFamily="34" charset="0"/>
                <a:sym typeface="Wingdings" panose="05000000000000000000" pitchFamily="2" charset="2"/>
              </a:rPr>
              <a:t>시켜주면 </a:t>
            </a:r>
            <a:r>
              <a:rPr lang="en-US" altLang="ko-KR" dirty="0">
                <a:latin typeface="Calibri" panose="020F0502020204030204" pitchFamily="34" charset="0"/>
                <a:sym typeface="Wingdings" panose="05000000000000000000" pitchFamily="2" charset="2"/>
              </a:rPr>
              <a:t>fluidity </a:t>
            </a:r>
            <a:r>
              <a:rPr lang="ko-KR" altLang="en-US" dirty="0">
                <a:latin typeface="Calibri" panose="020F0502020204030204" pitchFamily="34" charset="0"/>
                <a:sym typeface="Wingdings" panose="05000000000000000000" pitchFamily="2" charset="2"/>
              </a:rPr>
              <a:t>증가</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2. FA </a:t>
            </a:r>
            <a:r>
              <a:rPr lang="ko-KR" altLang="en-US" dirty="0">
                <a:latin typeface="Calibri" panose="020F0502020204030204" pitchFamily="34" charset="0"/>
                <a:sym typeface="Wingdings" panose="05000000000000000000" pitchFamily="2" charset="2"/>
              </a:rPr>
              <a:t>교체</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교환 </a:t>
            </a:r>
            <a:r>
              <a:rPr lang="en-US" altLang="ko-KR" dirty="0">
                <a:latin typeface="Calibri" panose="020F0502020204030204" pitchFamily="34" charset="0"/>
                <a:sym typeface="Wingdings" panose="05000000000000000000" pitchFamily="2" charset="2"/>
              </a:rPr>
              <a:t>( phospholipase )</a:t>
            </a: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기존의 </a:t>
            </a:r>
            <a:r>
              <a:rPr lang="en-US" altLang="ko-KR" dirty="0">
                <a:latin typeface="Calibri" panose="020F0502020204030204" pitchFamily="34" charset="0"/>
                <a:sym typeface="Wingdings" panose="05000000000000000000" pitchFamily="2" charset="2"/>
              </a:rPr>
              <a:t>FA</a:t>
            </a:r>
            <a:r>
              <a:rPr lang="ko-KR" altLang="en-US" dirty="0">
                <a:latin typeface="Calibri" panose="020F0502020204030204" pitchFamily="34" charset="0"/>
                <a:sym typeface="Wingdings" panose="05000000000000000000" pitchFamily="2" charset="2"/>
              </a:rPr>
              <a:t>를 떼어내고 다른 </a:t>
            </a:r>
            <a:r>
              <a:rPr lang="en-US" altLang="ko-KR" dirty="0">
                <a:latin typeface="Calibri" panose="020F0502020204030204" pitchFamily="34" charset="0"/>
                <a:sym typeface="Wingdings" panose="05000000000000000000" pitchFamily="2" charset="2"/>
              </a:rPr>
              <a:t>FA</a:t>
            </a:r>
            <a:r>
              <a:rPr lang="ko-KR" altLang="en-US" dirty="0">
                <a:latin typeface="Calibri" panose="020F0502020204030204" pitchFamily="34" charset="0"/>
                <a:sym typeface="Wingdings" panose="05000000000000000000" pitchFamily="2" charset="2"/>
              </a:rPr>
              <a:t>를 붙여 </a:t>
            </a:r>
            <a:r>
              <a:rPr lang="en-US" altLang="ko-KR" dirty="0">
                <a:latin typeface="Calibri" panose="020F0502020204030204" pitchFamily="34" charset="0"/>
                <a:sym typeface="Wingdings" panose="05000000000000000000" pitchFamily="2" charset="2"/>
              </a:rPr>
              <a:t>fluidity </a:t>
            </a:r>
            <a:r>
              <a:rPr lang="ko-KR" altLang="en-US" dirty="0">
                <a:latin typeface="Calibri" panose="020F0502020204030204" pitchFamily="34" charset="0"/>
                <a:sym typeface="Wingdings" panose="05000000000000000000" pitchFamily="2" charset="2"/>
              </a:rPr>
              <a:t>변화시킴</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Phospholipase : phospholipid</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를 가수분해하는 효소</a:t>
            </a:r>
            <a:endParaRPr lang="en-US" altLang="ko-KR" dirty="0">
              <a:latin typeface="Calibri" panose="020F0502020204030204" pitchFamily="34" charset="0"/>
              <a:sym typeface="Wingdings" panose="05000000000000000000" pitchFamily="2" charset="2"/>
            </a:endParaRPr>
          </a:p>
          <a:p>
            <a:pPr marL="171450" indent="-171450">
              <a:buFontTx/>
              <a:buChar char="-"/>
            </a:pPr>
            <a:r>
              <a:rPr lang="en-US" altLang="ko-KR" dirty="0">
                <a:latin typeface="Calibri" panose="020F0502020204030204" pitchFamily="34" charset="0"/>
                <a:sym typeface="Wingdings" panose="05000000000000000000" pitchFamily="2" charset="2"/>
              </a:rPr>
              <a:t>PLA1 ( phospholipase A1 ) : 1</a:t>
            </a:r>
            <a:r>
              <a:rPr lang="ko-KR" altLang="en-US" dirty="0">
                <a:latin typeface="Calibri" panose="020F0502020204030204" pitchFamily="34" charset="0"/>
                <a:sym typeface="Wingdings" panose="05000000000000000000" pitchFamily="2" charset="2"/>
              </a:rPr>
              <a:t>번 탄소의 </a:t>
            </a:r>
            <a:r>
              <a:rPr lang="en-US" altLang="ko-KR" dirty="0">
                <a:latin typeface="Calibri" panose="020F0502020204030204" pitchFamily="34" charset="0"/>
                <a:sym typeface="Wingdings" panose="05000000000000000000" pitchFamily="2" charset="2"/>
              </a:rPr>
              <a:t>ester linkage </a:t>
            </a:r>
            <a:r>
              <a:rPr lang="ko-KR" altLang="en-US" dirty="0">
                <a:latin typeface="Calibri" panose="020F0502020204030204" pitchFamily="34" charset="0"/>
                <a:sym typeface="Wingdings" panose="05000000000000000000" pitchFamily="2" charset="2"/>
              </a:rPr>
              <a:t>를 끊음</a:t>
            </a:r>
            <a:endParaRPr lang="en-US" altLang="ko-KR" dirty="0">
              <a:latin typeface="Calibri" panose="020F0502020204030204" pitchFamily="34" charset="0"/>
              <a:sym typeface="Wingdings" panose="05000000000000000000" pitchFamily="2" charset="2"/>
            </a:endParaRPr>
          </a:p>
          <a:p>
            <a:pPr marL="171450" indent="-171450">
              <a:buFontTx/>
              <a:buChar char="-"/>
            </a:pPr>
            <a:r>
              <a:rPr lang="en-US" altLang="ko-KR" dirty="0">
                <a:latin typeface="Calibri" panose="020F0502020204030204" pitchFamily="34" charset="0"/>
                <a:sym typeface="Wingdings" panose="05000000000000000000" pitchFamily="2" charset="2"/>
              </a:rPr>
              <a:t>PLA2 ( phospholipase A2 ) : 2</a:t>
            </a:r>
            <a:r>
              <a:rPr lang="ko-KR" altLang="en-US" dirty="0">
                <a:latin typeface="Calibri" panose="020F0502020204030204" pitchFamily="34" charset="0"/>
                <a:sym typeface="Wingdings" panose="05000000000000000000" pitchFamily="2" charset="2"/>
              </a:rPr>
              <a:t>번 탄소의 </a:t>
            </a:r>
            <a:r>
              <a:rPr lang="en-US" altLang="ko-KR" dirty="0">
                <a:latin typeface="Calibri" panose="020F0502020204030204" pitchFamily="34" charset="0"/>
                <a:sym typeface="Wingdings" panose="05000000000000000000" pitchFamily="2" charset="2"/>
              </a:rPr>
              <a:t>ester linkage </a:t>
            </a:r>
            <a:r>
              <a:rPr lang="ko-KR" altLang="en-US" dirty="0">
                <a:latin typeface="Calibri" panose="020F0502020204030204" pitchFamily="34" charset="0"/>
                <a:sym typeface="Wingdings" panose="05000000000000000000" pitchFamily="2" charset="2"/>
              </a:rPr>
              <a:t>를 끊음</a:t>
            </a:r>
            <a:endParaRPr lang="en-US" altLang="ko-KR" dirty="0">
              <a:latin typeface="Calibri" panose="020F0502020204030204" pitchFamily="34" charset="0"/>
              <a:sym typeface="Wingdings" panose="05000000000000000000" pitchFamily="2" charset="2"/>
            </a:endParaRPr>
          </a:p>
          <a:p>
            <a:pPr marL="171450" indent="-171450">
              <a:buFontTx/>
              <a:buChar char="-"/>
            </a:pPr>
            <a:r>
              <a:rPr lang="en-US" altLang="ko-KR" dirty="0">
                <a:latin typeface="Calibri" panose="020F0502020204030204" pitchFamily="34" charset="0"/>
                <a:sym typeface="Wingdings" panose="05000000000000000000" pitchFamily="2" charset="2"/>
              </a:rPr>
              <a:t>PLC ( phospholipase c ) : 3</a:t>
            </a:r>
            <a:r>
              <a:rPr lang="ko-KR" altLang="en-US" dirty="0">
                <a:latin typeface="Calibri" panose="020F0502020204030204" pitchFamily="34" charset="0"/>
                <a:sym typeface="Wingdings" panose="05000000000000000000" pitchFamily="2" charset="2"/>
              </a:rPr>
              <a:t>번 탄소의 </a:t>
            </a:r>
            <a:r>
              <a:rPr lang="en-US" altLang="ko-KR" dirty="0">
                <a:latin typeface="Calibri" panose="020F0502020204030204" pitchFamily="34" charset="0"/>
                <a:sym typeface="Wingdings" panose="05000000000000000000" pitchFamily="2" charset="2"/>
              </a:rPr>
              <a:t>phosphate </a:t>
            </a:r>
            <a:r>
              <a:rPr lang="ko-KR" altLang="en-US" dirty="0">
                <a:latin typeface="Calibri" panose="020F0502020204030204" pitchFamily="34" charset="0"/>
                <a:sym typeface="Wingdings" panose="05000000000000000000" pitchFamily="2" charset="2"/>
              </a:rPr>
              <a:t>와의 </a:t>
            </a:r>
            <a:r>
              <a:rPr lang="en-US" altLang="ko-KR" dirty="0">
                <a:latin typeface="Calibri" panose="020F0502020204030204" pitchFamily="34" charset="0"/>
                <a:sym typeface="Wingdings" panose="05000000000000000000" pitchFamily="2" charset="2"/>
              </a:rPr>
              <a:t>ester linkage </a:t>
            </a:r>
            <a:r>
              <a:rPr lang="ko-KR" altLang="en-US" dirty="0">
                <a:latin typeface="Calibri" panose="020F0502020204030204" pitchFamily="34" charset="0"/>
                <a:sym typeface="Wingdings" panose="05000000000000000000" pitchFamily="2" charset="2"/>
              </a:rPr>
              <a:t>를 끊음</a:t>
            </a:r>
            <a:endParaRPr lang="en-US" altLang="ko-KR" dirty="0">
              <a:latin typeface="Calibri" panose="020F0502020204030204" pitchFamily="34" charset="0"/>
              <a:sym typeface="Wingdings" panose="05000000000000000000" pitchFamily="2" charset="2"/>
            </a:endParaRPr>
          </a:p>
          <a:p>
            <a:pPr marL="171450" indent="-171450">
              <a:buFontTx/>
              <a:buChar char="-"/>
            </a:pPr>
            <a:r>
              <a:rPr lang="en-US" altLang="ko-KR" dirty="0">
                <a:latin typeface="Calibri" panose="020F0502020204030204" pitchFamily="34" charset="0"/>
                <a:sym typeface="Wingdings" panose="05000000000000000000" pitchFamily="2" charset="2"/>
              </a:rPr>
              <a:t>PLD ( phospholipase d ) : 3</a:t>
            </a:r>
            <a:r>
              <a:rPr lang="ko-KR" altLang="en-US" dirty="0">
                <a:latin typeface="Calibri" panose="020F0502020204030204" pitchFamily="34" charset="0"/>
                <a:sym typeface="Wingdings" panose="05000000000000000000" pitchFamily="2" charset="2"/>
              </a:rPr>
              <a:t>번 탄소에 달린 </a:t>
            </a:r>
            <a:r>
              <a:rPr lang="en-US" altLang="ko-KR" dirty="0">
                <a:latin typeface="Calibri" panose="020F0502020204030204" pitchFamily="34" charset="0"/>
                <a:sym typeface="Wingdings" panose="05000000000000000000" pitchFamily="2" charset="2"/>
              </a:rPr>
              <a:t>phosphate</a:t>
            </a:r>
            <a:r>
              <a:rPr lang="ko-KR" altLang="en-US" dirty="0">
                <a:latin typeface="Calibri" panose="020F0502020204030204" pitchFamily="34" charset="0"/>
                <a:sym typeface="Wingdings" panose="05000000000000000000" pitchFamily="2" charset="2"/>
              </a:rPr>
              <a:t>와 </a:t>
            </a:r>
            <a:r>
              <a:rPr lang="en-US" altLang="ko-KR" dirty="0">
                <a:latin typeface="Calibri" panose="020F0502020204030204" pitchFamily="34" charset="0"/>
                <a:sym typeface="Wingdings" panose="05000000000000000000" pitchFamily="2" charset="2"/>
              </a:rPr>
              <a:t>choline </a:t>
            </a:r>
            <a:r>
              <a:rPr lang="ko-KR" altLang="en-US" dirty="0">
                <a:latin typeface="Calibri" panose="020F0502020204030204" pitchFamily="34" charset="0"/>
                <a:sym typeface="Wingdings" panose="05000000000000000000" pitchFamily="2" charset="2"/>
              </a:rPr>
              <a:t>의 공유결합을 끊음</a:t>
            </a:r>
            <a:endParaRPr lang="en-US" altLang="ko-KR" dirty="0">
              <a:latin typeface="Calibri" panose="020F0502020204030204" pitchFamily="34" charset="0"/>
              <a:sym typeface="Wingdings" panose="05000000000000000000" pitchFamily="2" charset="2"/>
            </a:endParaRPr>
          </a:p>
          <a:p>
            <a:endParaRPr lang="en-US" altLang="en-US" dirty="0">
              <a:latin typeface="Calibri" panose="020F0502020204030204" pitchFamily="34" charset="0"/>
              <a:sym typeface="Wingdings" panose="05000000000000000000" pitchFamily="2" charset="2"/>
            </a:endParaRPr>
          </a:p>
          <a:p>
            <a:r>
              <a:rPr lang="en-US" altLang="en-US" dirty="0">
                <a:latin typeface="Calibri" panose="020F0502020204030204" pitchFamily="34" charset="0"/>
                <a:sym typeface="Wingdings" panose="05000000000000000000" pitchFamily="2" charset="2"/>
              </a:rPr>
              <a:t>PLA1</a:t>
            </a:r>
            <a:r>
              <a:rPr lang="ko-KR" altLang="en-US" dirty="0">
                <a:latin typeface="Calibri" panose="020F0502020204030204" pitchFamily="34" charset="0"/>
                <a:sym typeface="Wingdings" panose="05000000000000000000" pitchFamily="2" charset="2"/>
              </a:rPr>
              <a:t> </a:t>
            </a:r>
            <a:r>
              <a:rPr lang="en-US" altLang="ko-KR" dirty="0">
                <a:latin typeface="Calibri" panose="020F0502020204030204" pitchFamily="34" charset="0"/>
                <a:sym typeface="Wingdings" panose="05000000000000000000" pitchFamily="2" charset="2"/>
              </a:rPr>
              <a:t>PLA2 </a:t>
            </a:r>
            <a:r>
              <a:rPr lang="ko-KR" altLang="en-US" dirty="0">
                <a:latin typeface="Calibri" panose="020F0502020204030204" pitchFamily="34" charset="0"/>
                <a:sym typeface="Wingdings" panose="05000000000000000000" pitchFamily="2" charset="2"/>
              </a:rPr>
              <a:t>만 </a:t>
            </a:r>
            <a:r>
              <a:rPr lang="en-US" altLang="ko-KR" dirty="0">
                <a:latin typeface="Calibri" panose="020F0502020204030204" pitchFamily="34" charset="0"/>
                <a:sym typeface="Wingdings" panose="05000000000000000000" pitchFamily="2" charset="2"/>
              </a:rPr>
              <a:t>FA </a:t>
            </a:r>
            <a:r>
              <a:rPr lang="ko-KR" altLang="en-US" dirty="0">
                <a:latin typeface="Calibri" panose="020F0502020204030204" pitchFamily="34" charset="0"/>
                <a:sym typeface="Wingdings" panose="05000000000000000000" pitchFamily="2" charset="2"/>
              </a:rPr>
              <a:t>교체에 관여하지</a:t>
            </a:r>
            <a:r>
              <a:rPr lang="en-US" altLang="ko-KR" dirty="0">
                <a:latin typeface="Calibri" panose="020F0502020204030204" pitchFamily="34" charset="0"/>
                <a:sym typeface="Wingdings" panose="05000000000000000000" pitchFamily="2" charset="2"/>
              </a:rPr>
              <a:t>.</a:t>
            </a:r>
          </a:p>
          <a:p>
            <a:r>
              <a:rPr lang="en-US" altLang="en-US" dirty="0">
                <a:latin typeface="Calibri" panose="020F0502020204030204" pitchFamily="34" charset="0"/>
                <a:sym typeface="Wingdings" panose="05000000000000000000" pitchFamily="2" charset="2"/>
              </a:rPr>
              <a:t>PLC PLD </a:t>
            </a:r>
            <a:r>
              <a:rPr lang="ko-KR" altLang="en-US" dirty="0">
                <a:latin typeface="Calibri" panose="020F0502020204030204" pitchFamily="34" charset="0"/>
                <a:sym typeface="Wingdings" panose="05000000000000000000" pitchFamily="2" charset="2"/>
              </a:rPr>
              <a:t>는 </a:t>
            </a:r>
            <a:r>
              <a:rPr lang="en-US" altLang="en-US" dirty="0">
                <a:latin typeface="Calibri" panose="020F0502020204030204" pitchFamily="34" charset="0"/>
                <a:sym typeface="Wingdings" panose="05000000000000000000" pitchFamily="2" charset="2"/>
              </a:rPr>
              <a:t>Cell signaling ( second messenger ) </a:t>
            </a:r>
            <a:r>
              <a:rPr lang="ko-KR" altLang="en-US" dirty="0">
                <a:latin typeface="Calibri" panose="020F0502020204030204" pitchFamily="34" charset="0"/>
                <a:sym typeface="Wingdings" panose="05000000000000000000" pitchFamily="2" charset="2"/>
              </a:rPr>
              <a:t>에 관여함</a:t>
            </a:r>
            <a:endParaRPr lang="en-US" altLang="en-US" dirty="0">
              <a:latin typeface="Calibri" panose="020F0502020204030204" pitchFamily="34" charset="0"/>
              <a:sym typeface="Wingdings" panose="05000000000000000000" pitchFamily="2" charset="2"/>
            </a:endParaRPr>
          </a:p>
          <a:p>
            <a:endParaRPr lang="en-US" altLang="en-US" dirty="0">
              <a:latin typeface="Calibri" panose="020F0502020204030204" pitchFamily="34" charset="0"/>
              <a:sym typeface="Wingdings" panose="05000000000000000000" pitchFamily="2" charset="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6BF45CD9-59BA-434B-AD69-8214333A35F3}"/>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9E1DD07D-E8B5-4D9B-BF86-603BC2544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ko-KR" altLang="en-US" dirty="0">
                <a:latin typeface="Calibri" panose="020F0502020204030204" pitchFamily="34" charset="0"/>
              </a:rPr>
              <a:t>아까 말했듯이 </a:t>
            </a:r>
            <a:r>
              <a:rPr lang="en-US" altLang="ko-KR" dirty="0">
                <a:latin typeface="Calibri" panose="020F0502020204030204" pitchFamily="34" charset="0"/>
              </a:rPr>
              <a:t>protein </a:t>
            </a:r>
            <a:r>
              <a:rPr lang="ko-KR" altLang="en-US" dirty="0">
                <a:latin typeface="Calibri" panose="020F0502020204030204" pitchFamily="34" charset="0"/>
              </a:rPr>
              <a:t>끼리 </a:t>
            </a:r>
            <a:r>
              <a:rPr lang="en-US" altLang="ko-KR" dirty="0">
                <a:latin typeface="Calibri" panose="020F0502020204030204" pitchFamily="34" charset="0"/>
              </a:rPr>
              <a:t>interaction </a:t>
            </a:r>
            <a:r>
              <a:rPr lang="ko-KR" altLang="en-US" dirty="0">
                <a:latin typeface="Calibri" panose="020F0502020204030204" pitchFamily="34" charset="0"/>
              </a:rPr>
              <a:t>을 하려면 </a:t>
            </a:r>
            <a:r>
              <a:rPr lang="en-US" altLang="ko-KR" dirty="0">
                <a:latin typeface="Calibri" panose="020F0502020204030204" pitchFamily="34" charset="0"/>
              </a:rPr>
              <a:t>fluidity </a:t>
            </a:r>
            <a:r>
              <a:rPr lang="ko-KR" altLang="en-US" dirty="0">
                <a:latin typeface="Calibri" panose="020F0502020204030204" pitchFamily="34" charset="0"/>
              </a:rPr>
              <a:t>가 필요하지</a:t>
            </a:r>
            <a:r>
              <a:rPr lang="en-US" altLang="ko-KR" dirty="0">
                <a:latin typeface="Calibri" panose="020F0502020204030204" pitchFamily="34" charset="0"/>
              </a:rPr>
              <a:t>.</a:t>
            </a:r>
          </a:p>
          <a:p>
            <a:pPr eaLnBrk="1" hangingPunct="1"/>
            <a:r>
              <a:rPr lang="ko-KR" altLang="en-US" dirty="0">
                <a:latin typeface="Calibri" panose="020F0502020204030204" pitchFamily="34" charset="0"/>
              </a:rPr>
              <a:t>그 외에도</a:t>
            </a:r>
            <a:r>
              <a:rPr lang="en-US" altLang="ko-KR" dirty="0">
                <a:latin typeface="Calibri" panose="020F0502020204030204" pitchFamily="34" charset="0"/>
              </a:rPr>
              <a:t>..</a:t>
            </a:r>
            <a:endParaRPr lang="en-US" altLang="en-US" dirty="0">
              <a:latin typeface="Calibri" panose="020F0502020204030204" pitchFamily="34" charset="0"/>
            </a:endParaRPr>
          </a:p>
          <a:p>
            <a:pPr marL="0" indent="0" eaLnBrk="1" hangingPunct="1">
              <a:buNone/>
            </a:pPr>
            <a:r>
              <a:rPr lang="en-US" altLang="en-US" dirty="0">
                <a:latin typeface="Calibri" panose="020F0502020204030204" pitchFamily="34" charset="0"/>
              </a:rPr>
              <a:t>Cell migration / cell</a:t>
            </a:r>
            <a:r>
              <a:rPr lang="ko-KR" altLang="en-US" dirty="0">
                <a:latin typeface="Calibri" panose="020F0502020204030204" pitchFamily="34" charset="0"/>
              </a:rPr>
              <a:t> </a:t>
            </a:r>
            <a:r>
              <a:rPr lang="en-US" altLang="ko-KR" dirty="0">
                <a:latin typeface="Calibri" panose="020F0502020204030204" pitchFamily="34" charset="0"/>
              </a:rPr>
              <a:t>growth</a:t>
            </a:r>
            <a:r>
              <a:rPr lang="ko-KR" altLang="en-US" dirty="0">
                <a:latin typeface="Calibri" panose="020F0502020204030204" pitchFamily="34" charset="0"/>
              </a:rPr>
              <a:t> </a:t>
            </a:r>
            <a:r>
              <a:rPr lang="en-US" altLang="ko-KR" dirty="0">
                <a:latin typeface="Calibri" panose="020F0502020204030204" pitchFamily="34" charset="0"/>
              </a:rPr>
              <a:t>/ cell division / Endocytosis (</a:t>
            </a:r>
            <a:r>
              <a:rPr lang="ko-KR" altLang="en-US" dirty="0">
                <a:latin typeface="Calibri" panose="020F0502020204030204" pitchFamily="34" charset="0"/>
              </a:rPr>
              <a:t>세포내 이입</a:t>
            </a:r>
            <a:r>
              <a:rPr lang="en-US" altLang="ko-KR" dirty="0">
                <a:latin typeface="Calibri" panose="020F0502020204030204" pitchFamily="34" charset="0"/>
              </a:rPr>
              <a:t>) / exocytosis / ….</a:t>
            </a:r>
            <a:endParaRPr lang="en-US" altLang="en-US" dirty="0">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84A0548A-49A4-44ED-B1D7-1901387E6533}"/>
              </a:ext>
            </a:extLst>
          </p:cNvPr>
          <p:cNvSpPr>
            <a:spLocks noGrp="1" noRot="1" noChangeAspect="1" noChangeArrowheads="1" noTextEdit="1"/>
          </p:cNvSpPr>
          <p:nvPr>
            <p:ph type="sldImg"/>
          </p:nvPr>
        </p:nvSpPr>
        <p:spPr>
          <a:ln/>
        </p:spPr>
      </p:sp>
      <p:sp>
        <p:nvSpPr>
          <p:cNvPr id="169987" name="Rectangle 3">
            <a:extLst>
              <a:ext uri="{FF2B5EF4-FFF2-40B4-BE49-F238E27FC236}">
                <a16:creationId xmlns:a16="http://schemas.microsoft.com/office/drawing/2014/main" id="{C6C8D4CC-55EC-46E8-97D1-BF546FE7D0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99778E93-60B7-44DA-9FB8-35AEDF5C7C51}"/>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F510AA89-38EE-41D7-9302-9282C47B90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8.24a, b </a:t>
            </a:r>
          </a:p>
          <a:p>
            <a:r>
              <a:rPr lang="en-US" altLang="en-US" b="1" dirty="0">
                <a:latin typeface="Calibri" panose="020F0502020204030204" pitchFamily="34" charset="0"/>
              </a:rPr>
              <a:t>Lipid rafts.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Image of the upper surface of an artificial lipid bilayer containing phosphatidylcholine, which appears as the black background, and sphingomyelin molecules, which organize themselves spontaneously into the orange-colored rafts. The yellow peaks show the positions of a GPI-anchored protein, which is almost exclusively raft associated. This image is provided by an atomic force microscope, which measures the height of various parts of the specimen at the molecular level. (</a:t>
            </a:r>
            <a:r>
              <a:rPr lang="en-US" altLang="en-US" b="1" dirty="0">
                <a:latin typeface="Calibri" panose="020F0502020204030204" pitchFamily="34" charset="0"/>
              </a:rPr>
              <a:t>B</a:t>
            </a:r>
            <a:r>
              <a:rPr lang="en-US" altLang="en-US" dirty="0">
                <a:latin typeface="Calibri" panose="020F0502020204030204" pitchFamily="34" charset="0"/>
              </a:rPr>
              <a:t>) Schematic model of a lipid raft within a cell. The outer leaflet of the raft consists primarily of cholesterol (yellow) and sphingolipids (red head groups). Phosphatidylcholine molecules (blue head groups) with long saturated fatty acids also tend to concentrate in this region. GPI-anchored proteins are thought to become concentrated in lipid rafts. The lipids in the outer leaflet of the raft have an organizing effect on the lipids of the inner leaflet. As a result, the inner-leaflet raft lipids consist primarily of cholesterol and glycerophospholipids with long saturated fatty acyl tails. The inner leaflet tends to concentrate lipid anchored proteins, such as </a:t>
            </a:r>
            <a:r>
              <a:rPr lang="en-US" altLang="en-US" dirty="0" err="1">
                <a:latin typeface="Calibri" panose="020F0502020204030204" pitchFamily="34" charset="0"/>
              </a:rPr>
              <a:t>Src</a:t>
            </a:r>
            <a:r>
              <a:rPr lang="en-US" altLang="en-US" dirty="0">
                <a:latin typeface="Calibri" panose="020F0502020204030204" pitchFamily="34" charset="0"/>
              </a:rPr>
              <a:t> kinase, that are involved in cell signaling.</a:t>
            </a:r>
          </a:p>
          <a:p>
            <a:endParaRPr lang="en-US" altLang="en-US" dirty="0">
              <a:latin typeface="Calibri" panose="020F0502020204030204" pitchFamily="34" charset="0"/>
            </a:endParaRPr>
          </a:p>
          <a:p>
            <a:r>
              <a:rPr lang="en-US" altLang="en-US" dirty="0">
                <a:latin typeface="Calibri" panose="020F0502020204030204" pitchFamily="34" charset="0"/>
              </a:rPr>
              <a:t>&lt; Lipid Rafts &gt;</a:t>
            </a:r>
          </a:p>
          <a:p>
            <a:pPr marL="171450" indent="-171450">
              <a:buFontTx/>
              <a:buChar char="-"/>
            </a:pPr>
            <a:r>
              <a:rPr lang="en-US" altLang="en-US" dirty="0">
                <a:latin typeface="Calibri" panose="020F0502020204030204" pitchFamily="34" charset="0"/>
              </a:rPr>
              <a:t>PM</a:t>
            </a:r>
            <a:r>
              <a:rPr lang="ko-KR" altLang="en-US" dirty="0">
                <a:latin typeface="Calibri" panose="020F0502020204030204" pitchFamily="34" charset="0"/>
              </a:rPr>
              <a:t>의 어떤 특정 지역은 다른 인접 지역에 비해 </a:t>
            </a:r>
            <a:r>
              <a:rPr lang="en-US" altLang="ko-KR" dirty="0">
                <a:latin typeface="Calibri" panose="020F0502020204030204" pitchFamily="34" charset="0"/>
              </a:rPr>
              <a:t>fluidity </a:t>
            </a:r>
            <a:r>
              <a:rPr lang="ko-KR" altLang="en-US" dirty="0">
                <a:latin typeface="Calibri" panose="020F0502020204030204" pitchFamily="34" charset="0"/>
              </a:rPr>
              <a:t>가 떨어짐</a:t>
            </a:r>
            <a:r>
              <a:rPr lang="en-US" altLang="ko-KR" dirty="0">
                <a:latin typeface="Calibri" panose="020F0502020204030204" pitchFamily="34" charset="0"/>
              </a:rPr>
              <a:t>. </a:t>
            </a:r>
          </a:p>
          <a:p>
            <a:pPr marL="171450" indent="-171450">
              <a:buFontTx/>
              <a:buChar char="-"/>
            </a:pPr>
            <a:r>
              <a:rPr lang="en-US" altLang="ko-KR" dirty="0">
                <a:latin typeface="Calibri" panose="020F0502020204030204" pitchFamily="34" charset="0"/>
              </a:rPr>
              <a:t>Receptor</a:t>
            </a:r>
            <a:r>
              <a:rPr lang="ko-KR" altLang="en-US" dirty="0">
                <a:latin typeface="Calibri" panose="020F0502020204030204" pitchFamily="34" charset="0"/>
              </a:rPr>
              <a:t> 역할을 하는 </a:t>
            </a:r>
            <a:r>
              <a:rPr lang="en-US" altLang="ko-KR" dirty="0">
                <a:latin typeface="Calibri" panose="020F0502020204030204" pitchFamily="34" charset="0"/>
              </a:rPr>
              <a:t>protein / integral protein </a:t>
            </a:r>
            <a:r>
              <a:rPr lang="ko-KR" altLang="en-US" dirty="0">
                <a:latin typeface="Calibri" panose="020F0502020204030204" pitchFamily="34" charset="0"/>
              </a:rPr>
              <a:t>이 있는 지역</a:t>
            </a:r>
            <a:r>
              <a:rPr lang="en-US" altLang="ko-KR" dirty="0">
                <a:latin typeface="Calibri" panose="020F0502020204030204" pitchFamily="34" charset="0"/>
              </a:rPr>
              <a:t>. </a:t>
            </a:r>
          </a:p>
          <a:p>
            <a:pPr marL="171450" indent="-171450">
              <a:buFontTx/>
              <a:buChar char="-"/>
            </a:pPr>
            <a:r>
              <a:rPr lang="en-US" altLang="ko-KR" dirty="0">
                <a:latin typeface="Calibri" panose="020F0502020204030204" pitchFamily="34" charset="0"/>
              </a:rPr>
              <a:t>C</a:t>
            </a:r>
            <a:r>
              <a:rPr lang="en-US" altLang="en-US" dirty="0">
                <a:latin typeface="Calibri" panose="020F0502020204030204" pitchFamily="34" charset="0"/>
              </a:rPr>
              <a:t>holesterol / sphingolipid </a:t>
            </a:r>
            <a:r>
              <a:rPr lang="ko-KR" altLang="en-US" dirty="0">
                <a:latin typeface="Calibri" panose="020F0502020204030204" pitchFamily="34" charset="0"/>
              </a:rPr>
              <a:t>가 </a:t>
            </a:r>
            <a:r>
              <a:rPr lang="en-US" altLang="ko-KR" dirty="0">
                <a:latin typeface="Calibri" panose="020F0502020204030204" pitchFamily="34" charset="0"/>
              </a:rPr>
              <a:t>pack together </a:t>
            </a:r>
            <a:r>
              <a:rPr lang="ko-KR" altLang="en-US" dirty="0">
                <a:latin typeface="Calibri" panose="020F0502020204030204" pitchFamily="34" charset="0"/>
              </a:rPr>
              <a:t>시켜주는 역할을 함</a:t>
            </a:r>
            <a:r>
              <a:rPr lang="en-US" altLang="ko-KR" dirty="0">
                <a:latin typeface="Calibri" panose="020F0502020204030204" pitchFamily="34" charset="0"/>
              </a:rPr>
              <a:t>.</a:t>
            </a:r>
            <a:endParaRPr lang="en-US" altLang="en-US" dirty="0">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812CF0BB-69F4-4779-82C2-610B69DAFCD6}"/>
              </a:ext>
            </a:extLst>
          </p:cNvPr>
          <p:cNvSpPr>
            <a:spLocks noGrp="1" noRot="1" noChangeAspect="1" noChangeArrowheads="1" noTextEdit="1"/>
          </p:cNvSpPr>
          <p:nvPr>
            <p:ph type="sldImg"/>
          </p:nvPr>
        </p:nvSpPr>
        <p:spPr>
          <a:ln/>
        </p:spPr>
      </p:sp>
      <p:sp>
        <p:nvSpPr>
          <p:cNvPr id="172035" name="Rectangle 3">
            <a:extLst>
              <a:ext uri="{FF2B5EF4-FFF2-40B4-BE49-F238E27FC236}">
                <a16:creationId xmlns:a16="http://schemas.microsoft.com/office/drawing/2014/main" id="{06AFCD7E-668C-4D9A-8437-0759D69F88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8.25 </a:t>
            </a:r>
          </a:p>
          <a:p>
            <a:r>
              <a:rPr lang="en-US" altLang="en-US" b="1" dirty="0">
                <a:latin typeface="Calibri" panose="020F0502020204030204" pitchFamily="34" charset="0"/>
              </a:rPr>
              <a:t>The possible movements of phospholipids in a membrane. </a:t>
            </a:r>
            <a:r>
              <a:rPr lang="en-US" altLang="en-US" dirty="0">
                <a:latin typeface="Calibri" panose="020F0502020204030204" pitchFamily="34" charset="0"/>
              </a:rPr>
              <a:t>The types of movements in which membrane phospholipids can engage and the approximate time scales over which they occur. Whereas phospholipids move from one leaflet to another at a very slow rate, they diffuse laterally within a leaflet rapidly. Lipids lacking polar groups, such as cholesterol, can move across the bilayer quite rapidly.</a:t>
            </a:r>
          </a:p>
          <a:p>
            <a:endParaRPr lang="en-US" altLang="en-US" dirty="0">
              <a:latin typeface="Calibri" panose="020F0502020204030204" pitchFamily="34" charset="0"/>
            </a:endParaRPr>
          </a:p>
          <a:p>
            <a:r>
              <a:rPr lang="en-US" altLang="ko-KR" dirty="0">
                <a:latin typeface="Calibri" panose="020F0502020204030204" pitchFamily="34" charset="0"/>
              </a:rPr>
              <a:t>&lt;</a:t>
            </a:r>
            <a:r>
              <a:rPr lang="ko-KR" altLang="en-US" dirty="0">
                <a:latin typeface="Calibri" panose="020F0502020204030204" pitchFamily="34" charset="0"/>
              </a:rPr>
              <a:t>이동 가능한 경우와 빈도</a:t>
            </a:r>
            <a:r>
              <a:rPr lang="en-US" altLang="ko-KR" dirty="0">
                <a:latin typeface="Calibri" panose="020F0502020204030204" pitchFamily="34" charset="0"/>
              </a:rPr>
              <a:t>&gt;</a:t>
            </a:r>
          </a:p>
          <a:p>
            <a:r>
              <a:rPr lang="en-US" altLang="en-US" dirty="0">
                <a:latin typeface="Calibri" panose="020F0502020204030204" pitchFamily="34" charset="0"/>
              </a:rPr>
              <a:t>1.Outer phospholipid </a:t>
            </a:r>
            <a:r>
              <a:rPr lang="ko-KR" altLang="en-US" dirty="0">
                <a:latin typeface="Calibri" panose="020F0502020204030204" pitchFamily="34" charset="0"/>
              </a:rPr>
              <a:t>가 </a:t>
            </a:r>
            <a:r>
              <a:rPr lang="en-US" altLang="ko-KR" dirty="0">
                <a:latin typeface="Calibri" panose="020F0502020204030204" pitchFamily="34" charset="0"/>
              </a:rPr>
              <a:t>inner phospholipid</a:t>
            </a:r>
            <a:r>
              <a:rPr lang="ko-KR" altLang="en-US" dirty="0">
                <a:latin typeface="Calibri" panose="020F0502020204030204" pitchFamily="34" charset="0"/>
              </a:rPr>
              <a:t> 로 이동 </a:t>
            </a:r>
            <a:r>
              <a:rPr lang="en-US" altLang="ko-KR" dirty="0">
                <a:latin typeface="Calibri" panose="020F0502020204030204" pitchFamily="34" charset="0"/>
              </a:rPr>
              <a:t>= </a:t>
            </a:r>
            <a:r>
              <a:rPr lang="en-US" altLang="en-US" dirty="0">
                <a:latin typeface="Calibri" panose="020F0502020204030204" pitchFamily="34" charset="0"/>
              </a:rPr>
              <a:t>Flip-flop</a:t>
            </a:r>
            <a:r>
              <a:rPr lang="ko-KR" altLang="en-US" dirty="0">
                <a:latin typeface="Calibri" panose="020F0502020204030204" pitchFamily="34" charset="0"/>
              </a:rPr>
              <a:t> </a:t>
            </a:r>
            <a:r>
              <a:rPr lang="en-US" altLang="ko-KR" dirty="0">
                <a:latin typeface="Calibri" panose="020F0502020204030204" pitchFamily="34" charset="0"/>
              </a:rPr>
              <a:t>(</a:t>
            </a:r>
            <a:r>
              <a:rPr lang="ko-KR" altLang="en-US" dirty="0">
                <a:latin typeface="Calibri" panose="020F0502020204030204" pitchFamily="34" charset="0"/>
              </a:rPr>
              <a:t>잘 일어나지 않음</a:t>
            </a:r>
            <a:r>
              <a:rPr lang="en-US" altLang="ko-KR" dirty="0">
                <a:latin typeface="Calibri" panose="020F0502020204030204" pitchFamily="34" charset="0"/>
              </a:rPr>
              <a:t>)</a:t>
            </a:r>
          </a:p>
          <a:p>
            <a:pPr marL="0" indent="0">
              <a:buNone/>
            </a:pPr>
            <a:r>
              <a:rPr lang="en-US" altLang="ko-KR" dirty="0">
                <a:latin typeface="Calibri" panose="020F0502020204030204" pitchFamily="34" charset="0"/>
              </a:rPr>
              <a:t>	 </a:t>
            </a:r>
            <a:r>
              <a:rPr lang="en-US" altLang="ko-KR" dirty="0">
                <a:latin typeface="Calibri" panose="020F0502020204030204" pitchFamily="34" charset="0"/>
                <a:sym typeface="Wingdings" panose="05000000000000000000" pitchFamily="2" charset="2"/>
              </a:rPr>
              <a:t> </a:t>
            </a:r>
            <a:r>
              <a:rPr lang="en-US" altLang="ko-KR" dirty="0" err="1">
                <a:latin typeface="Calibri" panose="020F0502020204030204" pitchFamily="34" charset="0"/>
                <a:sym typeface="Wingdings" panose="05000000000000000000" pitchFamily="2" charset="2"/>
              </a:rPr>
              <a:t>flippase</a:t>
            </a:r>
            <a:endParaRPr lang="en-US" altLang="ko-KR" dirty="0">
              <a:latin typeface="Calibri" panose="020F0502020204030204" pitchFamily="34" charset="0"/>
            </a:endParaRPr>
          </a:p>
          <a:p>
            <a:pPr marL="0" indent="0">
              <a:buNone/>
            </a:pPr>
            <a:r>
              <a:rPr lang="en-US" altLang="ko-KR" dirty="0">
                <a:latin typeface="Calibri" panose="020F0502020204030204" pitchFamily="34" charset="0"/>
              </a:rPr>
              <a:t>2. </a:t>
            </a:r>
            <a:r>
              <a:rPr lang="ko-KR" altLang="en-US" dirty="0">
                <a:latin typeface="Calibri" panose="020F0502020204030204" pitchFamily="34" charset="0"/>
              </a:rPr>
              <a:t>측면을 이동 </a:t>
            </a:r>
            <a:r>
              <a:rPr lang="en-US" altLang="ko-KR" dirty="0">
                <a:latin typeface="Calibri" panose="020F0502020204030204" pitchFamily="34" charset="0"/>
              </a:rPr>
              <a:t>(</a:t>
            </a:r>
            <a:r>
              <a:rPr lang="ko-KR" altLang="en-US" dirty="0">
                <a:latin typeface="Calibri" panose="020F0502020204030204" pitchFamily="34" charset="0"/>
              </a:rPr>
              <a:t>흔하게 일어 남</a:t>
            </a:r>
            <a:r>
              <a:rPr lang="en-US" altLang="ko-KR" dirty="0">
                <a:latin typeface="Calibri" panose="020F0502020204030204" pitchFamily="34" charset="0"/>
              </a:rPr>
              <a:t>)</a:t>
            </a:r>
          </a:p>
          <a:p>
            <a:pPr marL="228600" indent="-228600">
              <a:buAutoNum type="arabicPeriod"/>
            </a:pPr>
            <a:endParaRPr lang="en-US" altLang="en-US" dirty="0">
              <a:latin typeface="Calibri" panose="020F0502020204030204" pitchFamily="34" charset="0"/>
            </a:endParaRPr>
          </a:p>
          <a:p>
            <a:pPr marL="0" indent="0">
              <a:buNone/>
            </a:pPr>
            <a:r>
              <a:rPr lang="en-US" altLang="en-US" dirty="0">
                <a:latin typeface="Calibri" panose="020F0502020204030204" pitchFamily="34" charset="0"/>
              </a:rPr>
              <a:t>&lt; </a:t>
            </a:r>
            <a:r>
              <a:rPr lang="en-US" altLang="en-US" dirty="0" err="1">
                <a:latin typeface="Calibri" panose="020F0502020204030204" pitchFamily="34" charset="0"/>
              </a:rPr>
              <a:t>Flippase</a:t>
            </a:r>
            <a:r>
              <a:rPr lang="en-US" altLang="en-US" dirty="0">
                <a:latin typeface="Calibri" panose="020F0502020204030204" pitchFamily="34" charset="0"/>
              </a:rPr>
              <a:t> &gt;</a:t>
            </a:r>
          </a:p>
          <a:p>
            <a:pPr marL="0" indent="0">
              <a:buNone/>
            </a:pPr>
            <a:endParaRPr lang="en-US" altLang="en-US" dirty="0">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Calibri" panose="020F0502020204030204" pitchFamily="34" charset="0"/>
              </a:rPr>
              <a:t>- </a:t>
            </a:r>
            <a:r>
              <a:rPr lang="en-US" altLang="ko-KR" dirty="0">
                <a:latin typeface="Calibri" panose="020F0502020204030204" pitchFamily="34" charset="0"/>
              </a:rPr>
              <a:t>ex. </a:t>
            </a:r>
            <a:r>
              <a:rPr lang="en-US" altLang="en-US" dirty="0">
                <a:latin typeface="Calibri" panose="020F0502020204030204" pitchFamily="34" charset="0"/>
              </a:rPr>
              <a:t>Phosphatidylserine</a:t>
            </a:r>
            <a:r>
              <a:rPr lang="ko-KR" altLang="en-US" dirty="0">
                <a:latin typeface="Calibri" panose="020F0502020204030204" pitchFamily="34" charset="0"/>
              </a:rPr>
              <a:t>는 </a:t>
            </a:r>
            <a:r>
              <a:rPr lang="en-US" altLang="ko-KR" dirty="0">
                <a:latin typeface="Calibri" panose="020F0502020204030204" pitchFamily="34" charset="0"/>
              </a:rPr>
              <a:t>inner layer</a:t>
            </a:r>
            <a:r>
              <a:rPr lang="ko-KR" altLang="en-US" dirty="0">
                <a:latin typeface="Calibri" panose="020F0502020204030204" pitchFamily="34" charset="0"/>
              </a:rPr>
              <a:t>에 거의 존재하는데</a:t>
            </a:r>
            <a:r>
              <a:rPr lang="en-US" altLang="ko-KR" dirty="0">
                <a:latin typeface="Calibri" panose="020F0502020204030204" pitchFamily="34" charset="0"/>
              </a:rPr>
              <a:t>, </a:t>
            </a:r>
            <a:r>
              <a:rPr lang="ko-KR" altLang="en-US" dirty="0">
                <a:latin typeface="Calibri" panose="020F0502020204030204" pitchFamily="34" charset="0"/>
              </a:rPr>
              <a:t>여기에 관여한 </a:t>
            </a:r>
            <a:r>
              <a:rPr lang="en-US" altLang="ko-KR" dirty="0">
                <a:latin typeface="Calibri" panose="020F0502020204030204" pitchFamily="34" charset="0"/>
              </a:rPr>
              <a:t>enzyme</a:t>
            </a:r>
            <a:r>
              <a:rPr lang="ko-KR" altLang="en-US" dirty="0">
                <a:latin typeface="Calibri" panose="020F0502020204030204" pitchFamily="34" charset="0"/>
              </a:rPr>
              <a:t>이 </a:t>
            </a:r>
            <a:r>
              <a:rPr lang="en-US" altLang="ko-KR" dirty="0" err="1">
                <a:latin typeface="Calibri" panose="020F0502020204030204" pitchFamily="34" charset="0"/>
              </a:rPr>
              <a:t>flippase</a:t>
            </a:r>
            <a:r>
              <a:rPr lang="en-US" altLang="ko-KR" dirty="0">
                <a:latin typeface="Calibri" panose="020F0502020204030204" pitchFamily="34" charset="0"/>
              </a:rPr>
              <a:t> </a:t>
            </a:r>
            <a:r>
              <a:rPr lang="ko-KR" altLang="en-US" dirty="0">
                <a:latin typeface="Calibri" panose="020F0502020204030204" pitchFamily="34" charset="0"/>
              </a:rPr>
              <a:t>이다</a:t>
            </a:r>
            <a:r>
              <a:rPr lang="en-US" altLang="ko-KR" dirty="0">
                <a:latin typeface="Calibri" panose="020F0502020204030204" pitchFamily="34" charset="0"/>
              </a:rPr>
              <a:t>. </a:t>
            </a:r>
            <a:r>
              <a:rPr lang="ko-KR" altLang="en-US" dirty="0">
                <a:latin typeface="Calibri" panose="020F0502020204030204" pitchFamily="34" charset="0"/>
              </a:rPr>
              <a:t>에너지를 써가면서 </a:t>
            </a:r>
            <a:r>
              <a:rPr lang="en-US" altLang="ko-KR" dirty="0">
                <a:latin typeface="Calibri" panose="020F0502020204030204" pitchFamily="34" charset="0"/>
              </a:rPr>
              <a:t>phosphatidylserine</a:t>
            </a:r>
            <a:r>
              <a:rPr lang="ko-KR" altLang="en-US" dirty="0">
                <a:latin typeface="Calibri" panose="020F0502020204030204" pitchFamily="34" charset="0"/>
              </a:rPr>
              <a:t>이 바깥에 노출되는 가능성을 낮추기 위해 </a:t>
            </a:r>
            <a:r>
              <a:rPr lang="en-US" altLang="ko-KR" dirty="0" err="1">
                <a:latin typeface="Calibri" panose="020F0502020204030204" pitchFamily="34" charset="0"/>
              </a:rPr>
              <a:t>flippase</a:t>
            </a:r>
            <a:r>
              <a:rPr lang="ko-KR" altLang="en-US" dirty="0">
                <a:latin typeface="Calibri" panose="020F0502020204030204" pitchFamily="34" charset="0"/>
              </a:rPr>
              <a:t> 가 안쪽으로 </a:t>
            </a:r>
            <a:r>
              <a:rPr lang="en-US" altLang="ko-KR" dirty="0">
                <a:latin typeface="Calibri" panose="020F0502020204030204" pitchFamily="34" charset="0"/>
              </a:rPr>
              <a:t>flip-flop </a:t>
            </a:r>
            <a:r>
              <a:rPr lang="ko-KR" altLang="en-US" dirty="0">
                <a:latin typeface="Calibri" panose="020F0502020204030204" pitchFamily="34" charset="0"/>
              </a:rPr>
              <a:t>시켜주는 것</a:t>
            </a:r>
            <a:r>
              <a:rPr lang="en-US" altLang="ko-KR" dirty="0">
                <a:latin typeface="Calibri" panose="020F0502020204030204" pitchFamily="34" charset="0"/>
              </a:rPr>
              <a:t>.</a:t>
            </a:r>
            <a:endParaRPr lang="en-US" altLang="en-US" dirty="0">
              <a:latin typeface="Calibri" panose="020F0502020204030204" pitchFamily="34" charset="0"/>
            </a:endParaRPr>
          </a:p>
          <a:p>
            <a:pPr marL="0" indent="0">
              <a:buNone/>
            </a:pPr>
            <a:endParaRPr lang="en-US" altLang="en-US" dirty="0">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146BEBE2-C2DB-4695-B6A1-92BEA5475109}"/>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C2B69705-5AA0-4E71-B126-7E4C7D2EE0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8.26a, b </a:t>
            </a:r>
          </a:p>
          <a:p>
            <a:r>
              <a:rPr lang="en-US" altLang="en-US" b="1" dirty="0">
                <a:latin typeface="Calibri" panose="020F0502020204030204" pitchFamily="34" charset="0"/>
              </a:rPr>
              <a:t>The use of cell fusion to reveal mobility of membrane proteins.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Outline of the experiment in which human and mouse cells were fused (steps 1–2) and the distribution of the proteins on the surface of each cell were followed in the hybrids over time (steps 3–4). Mouse membrane proteins are indicated by solid circles, human membrane proteins by open circles. Locations of human and mouse proteins in the plasma membranes of the hybrid cells were monitored by interaction with fluorescent red and fluorescent green antibodies, respectively. (</a:t>
            </a:r>
            <a:r>
              <a:rPr lang="en-US" altLang="en-US" b="1" dirty="0">
                <a:latin typeface="Calibri" panose="020F0502020204030204" pitchFamily="34" charset="0"/>
              </a:rPr>
              <a:t>B</a:t>
            </a:r>
            <a:r>
              <a:rPr lang="en-US" altLang="en-US" dirty="0">
                <a:latin typeface="Calibri" panose="020F0502020204030204" pitchFamily="34" charset="0"/>
              </a:rPr>
              <a:t>) Micrograph showing a fused cell in which mouse and human proteins are still in their respective hemispheres (equivalent to the hybrid in step 3 of part </a:t>
            </a:r>
            <a:r>
              <a:rPr lang="en-US" altLang="en-US" b="1" dirty="0">
                <a:latin typeface="Calibri" panose="020F0502020204030204" pitchFamily="34" charset="0"/>
              </a:rPr>
              <a:t>A</a:t>
            </a:r>
            <a:r>
              <a:rPr lang="en-US" altLang="en-US" dirty="0">
                <a:latin typeface="Calibri" panose="020F0502020204030204" pitchFamily="34" charset="0"/>
              </a:rPr>
              <a:t>).</a:t>
            </a:r>
          </a:p>
          <a:p>
            <a:endParaRPr lang="en-US" altLang="en-US" dirty="0">
              <a:latin typeface="Calibri" panose="020F0502020204030204" pitchFamily="34" charset="0"/>
            </a:endParaRPr>
          </a:p>
          <a:p>
            <a:r>
              <a:rPr lang="ko-KR" altLang="en-US" dirty="0">
                <a:latin typeface="Calibri" panose="020F0502020204030204" pitchFamily="34" charset="0"/>
              </a:rPr>
              <a:t>두 세포를 융합 시켜 봄</a:t>
            </a:r>
            <a:endParaRPr lang="en-US" altLang="ko-KR" dirty="0">
              <a:latin typeface="Calibri" panose="020F0502020204030204" pitchFamily="34" charset="0"/>
            </a:endParaRPr>
          </a:p>
          <a:p>
            <a:endParaRPr lang="en-US" altLang="ko-KR" dirty="0">
              <a:latin typeface="Calibri" panose="020F0502020204030204" pitchFamily="34" charset="0"/>
            </a:endParaRPr>
          </a:p>
          <a:p>
            <a:r>
              <a:rPr lang="en-US" altLang="ko-KR" dirty="0">
                <a:latin typeface="Calibri" panose="020F0502020204030204" pitchFamily="34" charset="0"/>
              </a:rPr>
              <a:t>A</a:t>
            </a:r>
            <a:r>
              <a:rPr lang="ko-KR" altLang="en-US" dirty="0">
                <a:latin typeface="Calibri" panose="020F0502020204030204" pitchFamily="34" charset="0"/>
              </a:rPr>
              <a:t> </a:t>
            </a:r>
            <a:r>
              <a:rPr lang="en-US" altLang="ko-KR" dirty="0">
                <a:latin typeface="Calibri" panose="020F0502020204030204" pitchFamily="34" charset="0"/>
              </a:rPr>
              <a:t>cell</a:t>
            </a:r>
            <a:r>
              <a:rPr lang="ko-KR" altLang="en-US" dirty="0">
                <a:latin typeface="Calibri" panose="020F0502020204030204" pitchFamily="34" charset="0"/>
              </a:rPr>
              <a:t> 에만 있는 </a:t>
            </a:r>
            <a:r>
              <a:rPr lang="en-US" altLang="ko-KR" dirty="0" err="1">
                <a:latin typeface="Calibri" panose="020F0502020204030204" pitchFamily="34" charset="0"/>
              </a:rPr>
              <a:t>intergral</a:t>
            </a:r>
            <a:r>
              <a:rPr lang="en-US" altLang="ko-KR" dirty="0">
                <a:latin typeface="Calibri" panose="020F0502020204030204" pitchFamily="34" charset="0"/>
              </a:rPr>
              <a:t> protein </a:t>
            </a:r>
            <a:r>
              <a:rPr lang="ko-KR" altLang="en-US" dirty="0">
                <a:latin typeface="Calibri" panose="020F0502020204030204" pitchFamily="34" charset="0"/>
              </a:rPr>
              <a:t>있고</a:t>
            </a:r>
            <a:endParaRPr lang="en-US" altLang="ko-KR" dirty="0">
              <a:latin typeface="Calibri" panose="020F0502020204030204" pitchFamily="34" charset="0"/>
            </a:endParaRPr>
          </a:p>
          <a:p>
            <a:r>
              <a:rPr lang="en-US" altLang="ko-KR" dirty="0">
                <a:latin typeface="Calibri" panose="020F0502020204030204" pitchFamily="34" charset="0"/>
              </a:rPr>
              <a:t>B cell </a:t>
            </a:r>
            <a:r>
              <a:rPr lang="ko-KR" altLang="en-US" dirty="0">
                <a:latin typeface="Calibri" panose="020F0502020204030204" pitchFamily="34" charset="0"/>
              </a:rPr>
              <a:t>에만 잇는 </a:t>
            </a:r>
            <a:r>
              <a:rPr lang="en-US" altLang="ko-KR" dirty="0" err="1">
                <a:latin typeface="Calibri" panose="020F0502020204030204" pitchFamily="34" charset="0"/>
              </a:rPr>
              <a:t>intergral</a:t>
            </a:r>
            <a:r>
              <a:rPr lang="en-US" altLang="ko-KR" dirty="0">
                <a:latin typeface="Calibri" panose="020F0502020204030204" pitchFamily="34" charset="0"/>
              </a:rPr>
              <a:t> protein </a:t>
            </a:r>
            <a:r>
              <a:rPr lang="ko-KR" altLang="en-US" dirty="0">
                <a:latin typeface="Calibri" panose="020F0502020204030204" pitchFamily="34" charset="0"/>
              </a:rPr>
              <a:t>이 있을 것임</a:t>
            </a:r>
            <a:r>
              <a:rPr lang="en-US" altLang="ko-KR" dirty="0">
                <a:latin typeface="Calibri" panose="020F0502020204030204" pitchFamily="34" charset="0"/>
              </a:rPr>
              <a:t>.</a:t>
            </a:r>
          </a:p>
          <a:p>
            <a:endParaRPr lang="en-US" altLang="ko-KR" dirty="0">
              <a:latin typeface="Calibri" panose="020F0502020204030204" pitchFamily="34" charset="0"/>
            </a:endParaRPr>
          </a:p>
          <a:p>
            <a:r>
              <a:rPr lang="ko-KR" altLang="en-US" dirty="0">
                <a:latin typeface="Calibri" panose="020F0502020204030204" pitchFamily="34" charset="0"/>
              </a:rPr>
              <a:t>막</a:t>
            </a:r>
            <a:r>
              <a:rPr lang="en-US" altLang="ko-KR" dirty="0">
                <a:latin typeface="Calibri" panose="020F0502020204030204" pitchFamily="34" charset="0"/>
              </a:rPr>
              <a:t> fusion </a:t>
            </a:r>
            <a:r>
              <a:rPr lang="ko-KR" altLang="en-US" dirty="0">
                <a:latin typeface="Calibri" panose="020F0502020204030204" pitchFamily="34" charset="0"/>
              </a:rPr>
              <a:t>되었을 땐</a:t>
            </a:r>
            <a:r>
              <a:rPr lang="en-US" altLang="ko-KR" dirty="0">
                <a:latin typeface="Calibri" panose="020F0502020204030204" pitchFamily="34" charset="0"/>
              </a:rPr>
              <a:t>, open</a:t>
            </a:r>
            <a:r>
              <a:rPr lang="ko-KR" altLang="en-US" dirty="0">
                <a:latin typeface="Calibri" panose="020F0502020204030204" pitchFamily="34" charset="0"/>
              </a:rPr>
              <a:t> </a:t>
            </a:r>
            <a:r>
              <a:rPr lang="en-US" altLang="ko-KR" dirty="0">
                <a:latin typeface="Calibri" panose="020F0502020204030204" pitchFamily="34" charset="0"/>
              </a:rPr>
              <a:t>circle</a:t>
            </a:r>
            <a:r>
              <a:rPr lang="ko-KR" altLang="en-US" dirty="0">
                <a:latin typeface="Calibri" panose="020F0502020204030204" pitchFamily="34" charset="0"/>
              </a:rPr>
              <a:t> 과 </a:t>
            </a:r>
            <a:r>
              <a:rPr lang="en-US" altLang="ko-KR" dirty="0">
                <a:latin typeface="Calibri" panose="020F0502020204030204" pitchFamily="34" charset="0"/>
              </a:rPr>
              <a:t>close circle</a:t>
            </a:r>
            <a:r>
              <a:rPr lang="ko-KR" altLang="en-US" dirty="0">
                <a:latin typeface="Calibri" panose="020F0502020204030204" pitchFamily="34" charset="0"/>
              </a:rPr>
              <a:t>의 위치가 각자 반 씩 차지하고 있을 것임</a:t>
            </a:r>
            <a:endParaRPr lang="en-US" altLang="ko-KR" dirty="0">
              <a:latin typeface="Calibri" panose="020F0502020204030204" pitchFamily="34" charset="0"/>
            </a:endParaRPr>
          </a:p>
          <a:p>
            <a:r>
              <a:rPr lang="ko-KR" altLang="en-US" dirty="0">
                <a:latin typeface="Calibri" panose="020F0502020204030204" pitchFamily="34" charset="0"/>
              </a:rPr>
              <a:t>근데 시간이 지나고 봤을 땐</a:t>
            </a:r>
            <a:r>
              <a:rPr lang="en-US" altLang="ko-KR" dirty="0">
                <a:latin typeface="Calibri" panose="020F0502020204030204" pitchFamily="34" charset="0"/>
              </a:rPr>
              <a:t>, random </a:t>
            </a:r>
            <a:r>
              <a:rPr lang="ko-KR" altLang="en-US" dirty="0">
                <a:latin typeface="Calibri" panose="020F0502020204030204" pitchFamily="34" charset="0"/>
              </a:rPr>
              <a:t>하게 분포되어 있을 것이다</a:t>
            </a:r>
            <a:r>
              <a:rPr lang="en-US" altLang="ko-KR" dirty="0">
                <a:latin typeface="Calibri" panose="020F0502020204030204" pitchFamily="34" charset="0"/>
              </a:rPr>
              <a:t>.</a:t>
            </a:r>
          </a:p>
          <a:p>
            <a:endParaRPr lang="en-US" altLang="ko-KR" dirty="0">
              <a:latin typeface="Calibri" panose="020F0502020204030204" pitchFamily="34" charset="0"/>
            </a:endParaRPr>
          </a:p>
          <a:p>
            <a:r>
              <a:rPr lang="ko-KR" altLang="en-US" dirty="0">
                <a:latin typeface="Calibri" panose="020F0502020204030204" pitchFamily="34" charset="0"/>
              </a:rPr>
              <a:t>관찰을 위해서 형광을 띄고 있는 물질 </a:t>
            </a:r>
            <a:r>
              <a:rPr lang="en-US" altLang="ko-KR" dirty="0">
                <a:latin typeface="Calibri" panose="020F0502020204030204" pitchFamily="34" charset="0"/>
              </a:rPr>
              <a:t>(</a:t>
            </a:r>
            <a:r>
              <a:rPr lang="ko-KR" altLang="en-US" dirty="0">
                <a:latin typeface="Calibri" panose="020F0502020204030204" pitchFamily="34" charset="0"/>
              </a:rPr>
              <a:t> 특정 </a:t>
            </a:r>
            <a:r>
              <a:rPr lang="en-US" altLang="ko-KR" dirty="0">
                <a:latin typeface="Calibri" panose="020F0502020204030204" pitchFamily="34" charset="0"/>
              </a:rPr>
              <a:t>cell</a:t>
            </a:r>
            <a:r>
              <a:rPr lang="ko-KR" altLang="en-US" dirty="0">
                <a:latin typeface="Calibri" panose="020F0502020204030204" pitchFamily="34" charset="0"/>
              </a:rPr>
              <a:t>의 </a:t>
            </a:r>
            <a:r>
              <a:rPr lang="en-US" altLang="ko-KR" dirty="0">
                <a:latin typeface="Calibri" panose="020F0502020204030204" pitchFamily="34" charset="0"/>
              </a:rPr>
              <a:t>receptor</a:t>
            </a:r>
            <a:r>
              <a:rPr lang="ko-KR" altLang="en-US" dirty="0">
                <a:latin typeface="Calibri" panose="020F0502020204030204" pitchFamily="34" charset="0"/>
              </a:rPr>
              <a:t>에만 결합하는 </a:t>
            </a:r>
            <a:r>
              <a:rPr lang="en-US" altLang="ko-KR" dirty="0">
                <a:latin typeface="Calibri" panose="020F0502020204030204" pitchFamily="34" charset="0"/>
              </a:rPr>
              <a:t>) fusion</a:t>
            </a:r>
            <a:r>
              <a:rPr lang="ko-KR" altLang="en-US" dirty="0">
                <a:latin typeface="Calibri" panose="020F0502020204030204" pitchFamily="34" charset="0"/>
              </a:rPr>
              <a:t> 이전에 처리</a:t>
            </a:r>
            <a:r>
              <a:rPr lang="en-US" altLang="ko-KR" dirty="0">
                <a:latin typeface="Calibri" panose="020F0502020204030204" pitchFamily="34" charset="0"/>
              </a:rPr>
              <a:t>.</a:t>
            </a:r>
          </a:p>
          <a:p>
            <a:endParaRPr lang="en-US" altLang="ko-KR" dirty="0">
              <a:latin typeface="Calibri" panose="020F0502020204030204" pitchFamily="34" charset="0"/>
            </a:endParaRPr>
          </a:p>
          <a:p>
            <a:endParaRPr lang="en-US" altLang="en-US" dirty="0">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D3ADD4F9-A4AC-4355-9125-477130D390DA}"/>
              </a:ext>
            </a:extLst>
          </p:cNvPr>
          <p:cNvSpPr>
            <a:spLocks noGrp="1" noRot="1" noChangeAspect="1" noChangeArrowheads="1" noTextEdit="1"/>
          </p:cNvSpPr>
          <p:nvPr>
            <p:ph type="sldImg"/>
          </p:nvPr>
        </p:nvSpPr>
        <p:spPr>
          <a:ln/>
        </p:spPr>
      </p:sp>
      <p:sp>
        <p:nvSpPr>
          <p:cNvPr id="174083" name="Rectangle 3">
            <a:extLst>
              <a:ext uri="{FF2B5EF4-FFF2-40B4-BE49-F238E27FC236}">
                <a16:creationId xmlns:a16="http://schemas.microsoft.com/office/drawing/2014/main" id="{E94E0F74-BFD8-49CA-9D9B-293ED57B9B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8.27a, b </a:t>
            </a:r>
          </a:p>
          <a:p>
            <a:r>
              <a:rPr lang="en-US" altLang="en-US" b="1" dirty="0">
                <a:latin typeface="Calibri" panose="020F0502020204030204" pitchFamily="34" charset="0"/>
              </a:rPr>
              <a:t>Measuring the diffusion rates of membrane proteins by fluorescence recovery after photobleaching (FRAP).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In this technique, a particular component of the membrane is first labeled with a fluorescent dye (step 1). A small region of the surface is then irradiated to bleach the dye molecules (step 2), and the recovery of fluorescence in the bleached region is followed over time (step 3). (N represents the cell nucleus.) (</a:t>
            </a:r>
            <a:r>
              <a:rPr lang="en-US" altLang="en-US" b="1" dirty="0">
                <a:latin typeface="Calibri" panose="020F0502020204030204" pitchFamily="34" charset="0"/>
              </a:rPr>
              <a:t>B</a:t>
            </a:r>
            <a:r>
              <a:rPr lang="en-US" altLang="en-US" dirty="0">
                <a:latin typeface="Calibri" panose="020F0502020204030204" pitchFamily="34" charset="0"/>
              </a:rPr>
              <a:t>) The rate of fluorescence recovery within the illuminated spot can vary depending on the protein(s) being followed. The rate of recovery is related to the diffusion coefficient of the fluorescently labeled protein.</a:t>
            </a:r>
          </a:p>
          <a:p>
            <a:endParaRPr lang="en-US" altLang="en-US" dirty="0">
              <a:latin typeface="Calibri" panose="020F0502020204030204" pitchFamily="34" charset="0"/>
            </a:endParaRPr>
          </a:p>
          <a:p>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rPr>
              <a:t>어떤 </a:t>
            </a:r>
            <a:r>
              <a:rPr lang="en-US" altLang="ko-KR" dirty="0">
                <a:latin typeface="Calibri" panose="020F0502020204030204" pitchFamily="34" charset="0"/>
              </a:rPr>
              <a:t>integral protein </a:t>
            </a:r>
            <a:r>
              <a:rPr lang="ko-KR" altLang="en-US" dirty="0">
                <a:latin typeface="Calibri" panose="020F0502020204030204" pitchFamily="34" charset="0"/>
              </a:rPr>
              <a:t>의 </a:t>
            </a:r>
            <a:r>
              <a:rPr lang="en-US" altLang="ko-KR" dirty="0">
                <a:latin typeface="Calibri" panose="020F0502020204030204" pitchFamily="34" charset="0"/>
              </a:rPr>
              <a:t>fluidity </a:t>
            </a:r>
            <a:r>
              <a:rPr lang="ko-KR" altLang="en-US" dirty="0">
                <a:latin typeface="Calibri" panose="020F0502020204030204" pitchFamily="34" charset="0"/>
              </a:rPr>
              <a:t>를 정량적으로 관찰 가능</a:t>
            </a:r>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en-US" dirty="0">
                <a:latin typeface="Calibri" panose="020F0502020204030204" pitchFamily="34" charset="0"/>
              </a:rPr>
              <a:t>FRAP ( fluorescence recovery after photobleaching ) : </a:t>
            </a:r>
            <a:r>
              <a:rPr lang="ko-KR" altLang="en-US" dirty="0">
                <a:latin typeface="Calibri" panose="020F0502020204030204" pitchFamily="34" charset="0"/>
              </a:rPr>
              <a:t>어떤 </a:t>
            </a:r>
            <a:r>
              <a:rPr lang="en-US" altLang="ko-KR" dirty="0">
                <a:latin typeface="Calibri" panose="020F0502020204030204" pitchFamily="34" charset="0"/>
              </a:rPr>
              <a:t>region</a:t>
            </a:r>
            <a:r>
              <a:rPr lang="ko-KR" altLang="en-US" dirty="0">
                <a:latin typeface="Calibri" panose="020F0502020204030204" pitchFamily="34" charset="0"/>
              </a:rPr>
              <a:t>을 형광 현미경으로 관찰할 때</a:t>
            </a:r>
            <a:r>
              <a:rPr lang="en-US" altLang="ko-KR" dirty="0">
                <a:latin typeface="Calibri" panose="020F0502020204030204" pitchFamily="34" charset="0"/>
              </a:rPr>
              <a:t>, </a:t>
            </a:r>
            <a:r>
              <a:rPr lang="ko-KR" altLang="en-US" dirty="0">
                <a:latin typeface="Calibri" panose="020F0502020204030204" pitchFamily="34" charset="0"/>
              </a:rPr>
              <a:t>여기에 계속 특정 빛을 쬐어 주면 </a:t>
            </a:r>
            <a:r>
              <a:rPr lang="en-US" altLang="ko-KR" dirty="0">
                <a:latin typeface="Calibri" panose="020F0502020204030204" pitchFamily="34" charset="0"/>
              </a:rPr>
              <a:t>bleaching </a:t>
            </a:r>
            <a:r>
              <a:rPr lang="ko-KR" altLang="en-US" dirty="0">
                <a:latin typeface="Calibri" panose="020F0502020204030204" pitchFamily="34" charset="0"/>
              </a:rPr>
              <a:t>이 일어난다</a:t>
            </a:r>
            <a:r>
              <a:rPr lang="en-US" altLang="ko-KR" dirty="0">
                <a:latin typeface="Calibri" panose="020F0502020204030204" pitchFamily="34" charset="0"/>
              </a:rPr>
              <a:t>. ( </a:t>
            </a:r>
            <a:r>
              <a:rPr lang="ko-KR" altLang="en-US" dirty="0">
                <a:latin typeface="Calibri" panose="020F0502020204030204" pitchFamily="34" charset="0"/>
              </a:rPr>
              <a:t>하얗게 변함</a:t>
            </a:r>
            <a:r>
              <a:rPr lang="en-US" altLang="ko-KR" dirty="0">
                <a:latin typeface="Calibri" panose="020F0502020204030204" pitchFamily="34" charset="0"/>
              </a:rPr>
              <a:t>. )</a:t>
            </a:r>
          </a:p>
          <a:p>
            <a:endParaRPr lang="en-US" altLang="en-US" dirty="0">
              <a:latin typeface="Calibri" panose="020F0502020204030204" pitchFamily="34" charset="0"/>
            </a:endParaRPr>
          </a:p>
          <a:p>
            <a:r>
              <a:rPr lang="en-US" altLang="en-US" dirty="0">
                <a:latin typeface="Calibri" panose="020F0502020204030204" pitchFamily="34" charset="0"/>
              </a:rPr>
              <a:t>1</a:t>
            </a:r>
            <a:r>
              <a:rPr lang="en-US" altLang="en-US" baseline="30000" dirty="0">
                <a:latin typeface="Calibri" panose="020F0502020204030204" pitchFamily="34" charset="0"/>
              </a:rPr>
              <a:t>st</a:t>
            </a:r>
            <a:r>
              <a:rPr lang="en-US" altLang="en-US" dirty="0">
                <a:latin typeface="Calibri" panose="020F0502020204030204" pitchFamily="34" charset="0"/>
              </a:rPr>
              <a:t> : </a:t>
            </a:r>
            <a:r>
              <a:rPr lang="ko-KR" altLang="en-US" dirty="0">
                <a:latin typeface="Calibri" panose="020F0502020204030204" pitchFamily="34" charset="0"/>
              </a:rPr>
              <a:t>우선 형광 물질로 </a:t>
            </a:r>
            <a:r>
              <a:rPr lang="en-US" altLang="ko-KR" dirty="0">
                <a:latin typeface="Calibri" panose="020F0502020204030204" pitchFamily="34" charset="0"/>
              </a:rPr>
              <a:t>PM</a:t>
            </a:r>
            <a:r>
              <a:rPr lang="ko-KR" altLang="en-US" dirty="0">
                <a:latin typeface="Calibri" panose="020F0502020204030204" pitchFamily="34" charset="0"/>
              </a:rPr>
              <a:t>의 특정 요소를 염색 시켜</a:t>
            </a:r>
            <a:endParaRPr lang="en-US" altLang="ko-KR" dirty="0">
              <a:latin typeface="Calibri" panose="020F0502020204030204" pitchFamily="34" charset="0"/>
            </a:endParaRPr>
          </a:p>
          <a:p>
            <a:r>
              <a:rPr lang="en-US" altLang="en-US" dirty="0">
                <a:latin typeface="Calibri" panose="020F0502020204030204" pitchFamily="34" charset="0"/>
              </a:rPr>
              <a:t>2</a:t>
            </a:r>
            <a:r>
              <a:rPr lang="en-US" altLang="en-US" baseline="30000" dirty="0">
                <a:latin typeface="Calibri" panose="020F0502020204030204" pitchFamily="34" charset="0"/>
              </a:rPr>
              <a:t>nd</a:t>
            </a:r>
            <a:r>
              <a:rPr lang="en-US" altLang="en-US" dirty="0">
                <a:latin typeface="Calibri" panose="020F0502020204030204" pitchFamily="34" charset="0"/>
              </a:rPr>
              <a:t> : </a:t>
            </a:r>
            <a:r>
              <a:rPr lang="ko-KR" altLang="en-US" dirty="0">
                <a:latin typeface="Calibri" panose="020F0502020204030204" pitchFamily="34" charset="0"/>
              </a:rPr>
              <a:t>그리고 특정 부분만 레이저를 쏴 </a:t>
            </a:r>
            <a:r>
              <a:rPr lang="en-US" altLang="ko-KR" dirty="0">
                <a:latin typeface="Calibri" panose="020F0502020204030204" pitchFamily="34" charset="0"/>
              </a:rPr>
              <a:t>FRAP</a:t>
            </a:r>
            <a:r>
              <a:rPr lang="ko-KR" altLang="en-US" dirty="0">
                <a:latin typeface="Calibri" panose="020F0502020204030204" pitchFamily="34" charset="0"/>
              </a:rPr>
              <a:t>을 통해 </a:t>
            </a:r>
            <a:r>
              <a:rPr lang="en-US" altLang="ko-KR" dirty="0">
                <a:latin typeface="Calibri" panose="020F0502020204030204" pitchFamily="34" charset="0"/>
              </a:rPr>
              <a:t>bleaching </a:t>
            </a:r>
            <a:r>
              <a:rPr lang="ko-KR" altLang="en-US" dirty="0">
                <a:latin typeface="Calibri" panose="020F0502020204030204" pitchFamily="34" charset="0"/>
              </a:rPr>
              <a:t>시켜 </a:t>
            </a:r>
            <a:r>
              <a:rPr lang="en-US" altLang="ko-KR" dirty="0">
                <a:latin typeface="Calibri" panose="020F0502020204030204" pitchFamily="34" charset="0"/>
              </a:rPr>
              <a:t>(</a:t>
            </a:r>
            <a:r>
              <a:rPr lang="ko-KR" altLang="en-US" dirty="0">
                <a:latin typeface="Calibri" panose="020F0502020204030204" pitchFamily="34" charset="0"/>
              </a:rPr>
              <a:t>표백</a:t>
            </a:r>
            <a:r>
              <a:rPr lang="en-US" altLang="ko-KR" dirty="0">
                <a:latin typeface="Calibri" panose="020F0502020204030204" pitchFamily="34" charset="0"/>
              </a:rPr>
              <a:t>)</a:t>
            </a:r>
            <a:r>
              <a:rPr lang="ko-KR" altLang="en-US" dirty="0">
                <a:latin typeface="Calibri" panose="020F0502020204030204" pitchFamily="34" charset="0"/>
              </a:rPr>
              <a:t> 하얗게 만들어</a:t>
            </a:r>
            <a:r>
              <a:rPr lang="en-US" altLang="ko-KR" dirty="0">
                <a:latin typeface="Calibri" panose="020F0502020204030204" pitchFamily="34" charset="0"/>
              </a:rPr>
              <a:t>.</a:t>
            </a:r>
          </a:p>
          <a:p>
            <a:r>
              <a:rPr lang="en-US" altLang="en-US" dirty="0">
                <a:latin typeface="Calibri" panose="020F0502020204030204" pitchFamily="34" charset="0"/>
              </a:rPr>
              <a:t>3</a:t>
            </a:r>
            <a:r>
              <a:rPr lang="en-US" altLang="en-US" baseline="30000" dirty="0">
                <a:latin typeface="Calibri" panose="020F0502020204030204" pitchFamily="34" charset="0"/>
              </a:rPr>
              <a:t>rd</a:t>
            </a:r>
            <a:r>
              <a:rPr lang="en-US" altLang="en-US" dirty="0">
                <a:latin typeface="Calibri" panose="020F0502020204030204" pitchFamily="34" charset="0"/>
              </a:rPr>
              <a:t> : recovery</a:t>
            </a:r>
            <a:r>
              <a:rPr lang="ko-KR" altLang="en-US" dirty="0">
                <a:latin typeface="Calibri" panose="020F0502020204030204" pitchFamily="34" charset="0"/>
              </a:rPr>
              <a:t>되는 속도를 관찰</a:t>
            </a:r>
            <a:endParaRPr lang="en-US" altLang="en-US" dirty="0">
              <a:latin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9DB9ACD6-8117-4D37-9115-478D0B0E8B0F}"/>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1AE1D378-7E15-4D2D-A362-B4C3A071B3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8.28 </a:t>
            </a:r>
          </a:p>
          <a:p>
            <a:r>
              <a:rPr lang="en-US" altLang="en-US" b="1" dirty="0">
                <a:latin typeface="Calibri" panose="020F0502020204030204" pitchFamily="34" charset="0"/>
              </a:rPr>
              <a:t>Patterns of movement of integral membrane proteins. </a:t>
            </a:r>
            <a:r>
              <a:rPr lang="en-US" altLang="en-US" dirty="0">
                <a:latin typeface="Calibri" panose="020F0502020204030204" pitchFamily="34" charset="0"/>
              </a:rPr>
              <a:t>Depending on the cell type and the conditions, integral membrane proteins can exhibit several different types of mobility. Protein </a:t>
            </a:r>
            <a:r>
              <a:rPr lang="en-US" altLang="en-US" b="1" dirty="0">
                <a:latin typeface="Calibri" panose="020F0502020204030204" pitchFamily="34" charset="0"/>
              </a:rPr>
              <a:t>A</a:t>
            </a:r>
            <a:r>
              <a:rPr lang="en-US" altLang="en-US" dirty="0">
                <a:latin typeface="Calibri" panose="020F0502020204030204" pitchFamily="34" charset="0"/>
              </a:rPr>
              <a:t> is capable of diffusing randomly throughout the membrane, though its rate of movement may be limited; protein </a:t>
            </a:r>
            <a:r>
              <a:rPr lang="en-US" altLang="en-US" b="1" dirty="0">
                <a:latin typeface="Calibri" panose="020F0502020204030204" pitchFamily="34" charset="0"/>
              </a:rPr>
              <a:t>B</a:t>
            </a:r>
            <a:r>
              <a:rPr lang="en-US" altLang="en-US" dirty="0">
                <a:latin typeface="Calibri" panose="020F0502020204030204" pitchFamily="34" charset="0"/>
              </a:rPr>
              <a:t> is immobilized as the result of its interaction with the underlying membrane skeleton; protein </a:t>
            </a:r>
            <a:r>
              <a:rPr lang="en-US" altLang="en-US" b="1" dirty="0">
                <a:latin typeface="Calibri" panose="020F0502020204030204" pitchFamily="34" charset="0"/>
              </a:rPr>
              <a:t>C</a:t>
            </a:r>
            <a:r>
              <a:rPr lang="en-US" altLang="en-US" dirty="0">
                <a:latin typeface="Calibri" panose="020F0502020204030204" pitchFamily="34" charset="0"/>
              </a:rPr>
              <a:t> is being moved in a particular direction as the result of its interaction with a motor protein at the cytoplasmic surface of the membrane; movement of protein </a:t>
            </a:r>
            <a:r>
              <a:rPr lang="en-US" altLang="en-US" b="1" dirty="0">
                <a:latin typeface="Calibri" panose="020F0502020204030204" pitchFamily="34" charset="0"/>
              </a:rPr>
              <a:t>D</a:t>
            </a:r>
            <a:r>
              <a:rPr lang="en-US" altLang="en-US" dirty="0">
                <a:latin typeface="Calibri" panose="020F0502020204030204" pitchFamily="34" charset="0"/>
              </a:rPr>
              <a:t> is restricted by other integral proteins of the membrane; movement of protein </a:t>
            </a:r>
            <a:r>
              <a:rPr lang="en-US" altLang="en-US" b="1" dirty="0">
                <a:latin typeface="Calibri" panose="020F0502020204030204" pitchFamily="34" charset="0"/>
              </a:rPr>
              <a:t>E </a:t>
            </a:r>
            <a:r>
              <a:rPr lang="en-US" altLang="en-US" dirty="0">
                <a:latin typeface="Calibri" panose="020F0502020204030204" pitchFamily="34" charset="0"/>
              </a:rPr>
              <a:t>is restricted by fences formed by proteins of the membrane skeleton, but it can hop into adjacent compartments through transient openings in a fence; movement of protein </a:t>
            </a:r>
            <a:r>
              <a:rPr lang="en-US" altLang="en-US" b="1" dirty="0">
                <a:latin typeface="Calibri" panose="020F0502020204030204" pitchFamily="34" charset="0"/>
              </a:rPr>
              <a:t>F</a:t>
            </a:r>
            <a:r>
              <a:rPr lang="en-US" altLang="en-US" dirty="0">
                <a:latin typeface="Calibri" panose="020F0502020204030204" pitchFamily="34" charset="0"/>
              </a:rPr>
              <a:t> is restrained by extracellular materials.</a:t>
            </a:r>
          </a:p>
          <a:p>
            <a:endParaRPr lang="en-US" altLang="en-US" dirty="0">
              <a:latin typeface="Calibri" panose="020F0502020204030204" pitchFamily="34" charset="0"/>
            </a:endParaRPr>
          </a:p>
          <a:p>
            <a:r>
              <a:rPr lang="en-US" altLang="ko-KR" dirty="0">
                <a:latin typeface="Calibri" panose="020F0502020204030204" pitchFamily="34" charset="0"/>
              </a:rPr>
              <a:t>Protein</a:t>
            </a:r>
            <a:r>
              <a:rPr lang="ko-KR" altLang="en-US" dirty="0">
                <a:latin typeface="Calibri" panose="020F0502020204030204" pitchFamily="34" charset="0"/>
              </a:rPr>
              <a:t> 의 구조가 달라지면 </a:t>
            </a:r>
            <a:r>
              <a:rPr lang="en-US" altLang="ko-KR" dirty="0">
                <a:latin typeface="Calibri" panose="020F0502020204030204" pitchFamily="34" charset="0"/>
              </a:rPr>
              <a:t>movement </a:t>
            </a:r>
            <a:r>
              <a:rPr lang="ko-KR" altLang="en-US" dirty="0">
                <a:latin typeface="Calibri" panose="020F0502020204030204" pitchFamily="34" charset="0"/>
              </a:rPr>
              <a:t>도 달라짐</a:t>
            </a:r>
            <a:endParaRPr lang="en-US" altLang="en-US" dirty="0">
              <a:latin typeface="Calibri" panose="020F050202020403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3E45FAAB-6C10-461E-B86C-09A0A49480CC}"/>
              </a:ext>
            </a:extLst>
          </p:cNvPr>
          <p:cNvSpPr>
            <a:spLocks noGrp="1" noRot="1" noChangeAspect="1" noChangeArrowheads="1" noTextEdit="1"/>
          </p:cNvSpPr>
          <p:nvPr>
            <p:ph type="sldImg"/>
          </p:nvPr>
        </p:nvSpPr>
        <p:spPr>
          <a:ln/>
        </p:spPr>
      </p:sp>
      <p:sp>
        <p:nvSpPr>
          <p:cNvPr id="176131" name="Rectangle 3">
            <a:extLst>
              <a:ext uri="{FF2B5EF4-FFF2-40B4-BE49-F238E27FC236}">
                <a16:creationId xmlns:a16="http://schemas.microsoft.com/office/drawing/2014/main" id="{253F1B89-4704-430C-9E8A-4168846341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8.29a, b</a:t>
            </a:r>
          </a:p>
          <a:p>
            <a:r>
              <a:rPr lang="en-US" altLang="en-US" b="1" dirty="0">
                <a:latin typeface="Calibri" panose="020F0502020204030204" pitchFamily="34" charset="0"/>
              </a:rPr>
              <a:t>Experimental demonstration that diffusion of phospholipids within the plasma membrane is confined.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The track of a single labeled unsaturated phospholipid is followed for 56 </a:t>
            </a:r>
            <a:r>
              <a:rPr lang="en-US" altLang="en-US" dirty="0" err="1">
                <a:latin typeface="Calibri" panose="020F0502020204030204" pitchFamily="34" charset="0"/>
              </a:rPr>
              <a:t>ms</a:t>
            </a:r>
            <a:r>
              <a:rPr lang="en-US" altLang="en-US" dirty="0">
                <a:latin typeface="Calibri" panose="020F0502020204030204" pitchFamily="34" charset="0"/>
              </a:rPr>
              <a:t> as it diffuses within the plasma membrane of a rat fibroblast. Phospholipids diffuse freely within a confined compartment before hopping into a neighboring compartment. The rate of diffusion within a compartment is as rapid as that expected by unhindered Brownian movement. However, the overall rate of diffusion of the phospholipid appears slowed because the molecule must hop a barrier to continue its movement. The movement of the phospholipid within each compartment is represented by a single color. (</a:t>
            </a:r>
            <a:r>
              <a:rPr lang="en-US" altLang="en-US" b="1" dirty="0">
                <a:latin typeface="Calibri" panose="020F0502020204030204" pitchFamily="34" charset="0"/>
              </a:rPr>
              <a:t>B</a:t>
            </a:r>
            <a:r>
              <a:rPr lang="en-US" altLang="en-US" dirty="0">
                <a:latin typeface="Calibri" panose="020F0502020204030204" pitchFamily="34" charset="0"/>
              </a:rPr>
              <a:t>) The same experiment shown in </a:t>
            </a:r>
            <a:r>
              <a:rPr lang="en-US" altLang="en-US" b="1" dirty="0">
                <a:latin typeface="Calibri" panose="020F0502020204030204" pitchFamily="34" charset="0"/>
              </a:rPr>
              <a:t>A</a:t>
            </a:r>
            <a:r>
              <a:rPr lang="en-US" altLang="en-US" i="1" dirty="0">
                <a:latin typeface="Calibri" panose="020F0502020204030204" pitchFamily="34" charset="0"/>
              </a:rPr>
              <a:t> </a:t>
            </a:r>
            <a:r>
              <a:rPr lang="en-US" altLang="en-US" dirty="0">
                <a:latin typeface="Calibri" panose="020F0502020204030204" pitchFamily="34" charset="0"/>
              </a:rPr>
              <a:t>is carried out for 33 </a:t>
            </a:r>
            <a:r>
              <a:rPr lang="en-US" altLang="en-US" dirty="0" err="1">
                <a:latin typeface="Calibri" panose="020F0502020204030204" pitchFamily="34" charset="0"/>
              </a:rPr>
              <a:t>ms</a:t>
            </a:r>
            <a:r>
              <a:rPr lang="en-US" altLang="en-US" dirty="0">
                <a:latin typeface="Calibri" panose="020F0502020204030204" pitchFamily="34" charset="0"/>
              </a:rPr>
              <a:t> in an artificial bilayer, which lacks the “picket fences” present in a cellular membrane. The much more open, extended trajectory of the phospholipid can now be explained by simple, unconfined Brownian movement. For the sake of comparison, fake compartments were assigned in </a:t>
            </a:r>
            <a:r>
              <a:rPr lang="en-US" altLang="en-US" b="1" dirty="0">
                <a:latin typeface="Calibri" panose="020F0502020204030204" pitchFamily="34" charset="0"/>
              </a:rPr>
              <a:t>B</a:t>
            </a:r>
            <a:r>
              <a:rPr lang="en-US" altLang="en-US" i="1" dirty="0">
                <a:latin typeface="Calibri" panose="020F0502020204030204" pitchFamily="34" charset="0"/>
              </a:rPr>
              <a:t> </a:t>
            </a:r>
            <a:r>
              <a:rPr lang="en-US" altLang="en-US" dirty="0">
                <a:latin typeface="Calibri" panose="020F0502020204030204" pitchFamily="34" charset="0"/>
              </a:rPr>
              <a:t>and indicated by different colors.</a:t>
            </a:r>
          </a:p>
          <a:p>
            <a:endParaRPr lang="en-US" altLang="en-US" dirty="0">
              <a:latin typeface="Calibri" panose="020F0502020204030204" pitchFamily="34" charset="0"/>
            </a:endParaRPr>
          </a:p>
          <a:p>
            <a:endParaRPr lang="en-US" altLang="en-US" dirty="0">
              <a:latin typeface="Calibri" panose="020F050202020403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5A4C1435-111B-47DF-AFCE-DF81967CCF2A}"/>
              </a:ext>
            </a:extLst>
          </p:cNvPr>
          <p:cNvSpPr>
            <a:spLocks noGrp="1" noRot="1" noChangeAspect="1" noChangeArrowheads="1" noTextEdit="1"/>
          </p:cNvSpPr>
          <p:nvPr>
            <p:ph type="sldImg"/>
          </p:nvPr>
        </p:nvSpPr>
        <p:spPr>
          <a:ln/>
        </p:spPr>
      </p:sp>
      <p:sp>
        <p:nvSpPr>
          <p:cNvPr id="177155" name="Rectangle 3">
            <a:extLst>
              <a:ext uri="{FF2B5EF4-FFF2-40B4-BE49-F238E27FC236}">
                <a16:creationId xmlns:a16="http://schemas.microsoft.com/office/drawing/2014/main" id="{AB57AF7E-C066-48F2-8ED3-E99CFA2B37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8.30 </a:t>
            </a:r>
          </a:p>
          <a:p>
            <a:r>
              <a:rPr lang="en-US" altLang="en-US" b="1" dirty="0">
                <a:latin typeface="Calibri" panose="020F0502020204030204" pitchFamily="34" charset="0"/>
              </a:rPr>
              <a:t>Differentiated functions of the plasma membrane of an epithelial cell. </a:t>
            </a:r>
            <a:r>
              <a:rPr lang="en-US" altLang="en-US" dirty="0">
                <a:latin typeface="Calibri" panose="020F0502020204030204" pitchFamily="34" charset="0"/>
              </a:rPr>
              <a:t>The apical surface of this intestinal epithelial cell contains integral proteins that function in ion transport and hydrolysis of disaccharides, such as sucrose and lactose; the lateral surface contains integral proteins that function in intercellular interaction; and the basal surface contains integral proteins that function in the association of the cell with the underlying basement membrane.</a:t>
            </a:r>
          </a:p>
          <a:p>
            <a:endParaRPr lang="en-US" altLang="en-US" dirty="0">
              <a:latin typeface="Calibri" panose="020F0502020204030204" pitchFamily="34" charset="0"/>
            </a:endParaRPr>
          </a:p>
          <a:p>
            <a:r>
              <a:rPr lang="en-US" altLang="ko-KR" dirty="0">
                <a:latin typeface="Calibri" panose="020F0502020204030204" pitchFamily="34" charset="0"/>
              </a:rPr>
              <a:t>Epithelial cell </a:t>
            </a:r>
            <a:r>
              <a:rPr lang="ko-KR" altLang="en-US" dirty="0">
                <a:latin typeface="Calibri" panose="020F0502020204030204" pitchFamily="34" charset="0"/>
              </a:rPr>
              <a:t>은 방향성이 존재함 </a:t>
            </a:r>
            <a:r>
              <a:rPr lang="en-US" altLang="ko-KR" dirty="0">
                <a:latin typeface="Calibri" panose="020F0502020204030204" pitchFamily="34" charset="0"/>
              </a:rPr>
              <a:t>(</a:t>
            </a:r>
            <a:r>
              <a:rPr lang="ko-KR" altLang="en-US" dirty="0">
                <a:latin typeface="Calibri" panose="020F0502020204030204" pitchFamily="34" charset="0"/>
              </a:rPr>
              <a:t>위 아래 측면의 구조</a:t>
            </a:r>
            <a:r>
              <a:rPr lang="en-US" altLang="ko-KR" dirty="0">
                <a:latin typeface="Calibri" panose="020F0502020204030204" pitchFamily="34" charset="0"/>
              </a:rPr>
              <a:t>, </a:t>
            </a:r>
            <a:r>
              <a:rPr lang="ko-KR" altLang="en-US" dirty="0">
                <a:latin typeface="Calibri" panose="020F0502020204030204" pitchFamily="34" charset="0"/>
              </a:rPr>
              <a:t>구성이 다 다름</a:t>
            </a:r>
            <a:r>
              <a:rPr lang="en-US" altLang="ko-KR" dirty="0">
                <a:latin typeface="Calibri" panose="020F0502020204030204" pitchFamily="34" charset="0"/>
              </a:rPr>
              <a:t>)</a:t>
            </a:r>
          </a:p>
          <a:p>
            <a:endParaRPr lang="en-US" altLang="en-US" dirty="0">
              <a:latin typeface="Calibri" panose="020F0502020204030204" pitchFamily="34" charset="0"/>
            </a:endParaRPr>
          </a:p>
          <a:p>
            <a:pPr marL="228600" indent="-228600">
              <a:buAutoNum type="arabicPeriod"/>
            </a:pPr>
            <a:r>
              <a:rPr lang="en-US" altLang="ko-KR" dirty="0">
                <a:latin typeface="Calibri" panose="020F0502020204030204" pitchFamily="34" charset="0"/>
              </a:rPr>
              <a:t>Basal PM (Bottom) : </a:t>
            </a:r>
            <a:r>
              <a:rPr lang="ko-KR" altLang="en-US" dirty="0">
                <a:latin typeface="Calibri" panose="020F0502020204030204" pitchFamily="34" charset="0"/>
              </a:rPr>
              <a:t>이를 이루는 </a:t>
            </a:r>
            <a:r>
              <a:rPr lang="en-US" altLang="ko-KR" dirty="0">
                <a:latin typeface="Calibri" panose="020F0502020204030204" pitchFamily="34" charset="0"/>
              </a:rPr>
              <a:t>protein layer (extracellular matrix </a:t>
            </a:r>
            <a:r>
              <a:rPr lang="ko-KR" altLang="en-US" dirty="0">
                <a:latin typeface="Calibri" panose="020F0502020204030204" pitchFamily="34" charset="0"/>
              </a:rPr>
              <a:t>의 일종</a:t>
            </a:r>
            <a:r>
              <a:rPr lang="en-US" altLang="ko-KR" dirty="0">
                <a:latin typeface="Calibri" panose="020F0502020204030204" pitchFamily="34" charset="0"/>
              </a:rPr>
              <a:t>)</a:t>
            </a:r>
            <a:r>
              <a:rPr lang="ko-KR" altLang="en-US" dirty="0">
                <a:latin typeface="Calibri" panose="020F0502020204030204" pitchFamily="34" charset="0"/>
              </a:rPr>
              <a:t>가 있음</a:t>
            </a:r>
            <a:r>
              <a:rPr lang="en-US" altLang="ko-KR" dirty="0">
                <a:latin typeface="Calibri" panose="020F0502020204030204" pitchFamily="34" charset="0"/>
              </a:rPr>
              <a:t>. -&gt; extracellular matrix</a:t>
            </a:r>
            <a:r>
              <a:rPr lang="ko-KR" altLang="en-US" dirty="0">
                <a:latin typeface="Calibri" panose="020F0502020204030204" pitchFamily="34" charset="0"/>
              </a:rPr>
              <a:t> 와 </a:t>
            </a:r>
            <a:r>
              <a:rPr lang="en-US" altLang="ko-KR" dirty="0">
                <a:latin typeface="Calibri" panose="020F0502020204030204" pitchFamily="34" charset="0"/>
              </a:rPr>
              <a:t>ligand- receptor interaction</a:t>
            </a:r>
            <a:r>
              <a:rPr lang="ko-KR" altLang="en-US" dirty="0">
                <a:latin typeface="Calibri" panose="020F0502020204030204" pitchFamily="34" charset="0"/>
              </a:rPr>
              <a:t>을 하고 있어야 이 </a:t>
            </a:r>
            <a:r>
              <a:rPr lang="en-US" altLang="ko-KR" dirty="0">
                <a:latin typeface="Calibri" panose="020F0502020204030204" pitchFamily="34" charset="0"/>
              </a:rPr>
              <a:t>cell</a:t>
            </a:r>
            <a:r>
              <a:rPr lang="ko-KR" altLang="en-US" dirty="0">
                <a:latin typeface="Calibri" panose="020F0502020204030204" pitchFamily="34" charset="0"/>
              </a:rPr>
              <a:t>은 생존 가능</a:t>
            </a:r>
            <a:r>
              <a:rPr lang="en-US" altLang="ko-KR" dirty="0">
                <a:latin typeface="Calibri" panose="020F0502020204030204" pitchFamily="34" charset="0"/>
              </a:rPr>
              <a:t>. (</a:t>
            </a:r>
            <a:r>
              <a:rPr lang="ko-KR" altLang="en-US" dirty="0">
                <a:latin typeface="Calibri" panose="020F0502020204030204" pitchFamily="34" charset="0"/>
              </a:rPr>
              <a:t>그래서 </a:t>
            </a:r>
            <a:r>
              <a:rPr lang="en-US" altLang="ko-KR" dirty="0">
                <a:latin typeface="Calibri" panose="020F0502020204030204" pitchFamily="34" charset="0"/>
              </a:rPr>
              <a:t>monolayer </a:t>
            </a:r>
            <a:r>
              <a:rPr lang="ko-KR" altLang="en-US" dirty="0">
                <a:latin typeface="Calibri" panose="020F0502020204030204" pitchFamily="34" charset="0"/>
              </a:rPr>
              <a:t>밖에 형성하지 못하는 것임</a:t>
            </a:r>
            <a:r>
              <a:rPr lang="en-US" altLang="ko-KR" dirty="0">
                <a:latin typeface="Calibri" panose="020F0502020204030204" pitchFamily="34" charset="0"/>
              </a:rPr>
              <a:t>. ) </a:t>
            </a:r>
          </a:p>
          <a:p>
            <a:pPr marL="0" indent="0">
              <a:buNone/>
            </a:pPr>
            <a:r>
              <a:rPr lang="en-US" altLang="ko-KR" dirty="0">
                <a:latin typeface="Calibri" panose="020F0502020204030204" pitchFamily="34" charset="0"/>
                <a:sym typeface="Wingdings" panose="05000000000000000000" pitchFamily="2" charset="2"/>
              </a:rPr>
              <a:t>	 </a:t>
            </a:r>
            <a:r>
              <a:rPr lang="en-US" altLang="ko-KR" b="1" dirty="0" err="1">
                <a:latin typeface="Calibri" panose="020F0502020204030204" pitchFamily="34" charset="0"/>
                <a:sym typeface="Wingdings" panose="05000000000000000000" pitchFamily="2" charset="2"/>
              </a:rPr>
              <a:t>anoikis</a:t>
            </a:r>
            <a:r>
              <a:rPr lang="en-US" altLang="ko-KR" dirty="0">
                <a:latin typeface="Calibri" panose="020F0502020204030204" pitchFamily="34" charset="0"/>
                <a:sym typeface="Wingdings" panose="05000000000000000000" pitchFamily="2" charset="2"/>
              </a:rPr>
              <a:t> : </a:t>
            </a:r>
            <a:r>
              <a:rPr lang="ko-KR" altLang="en-US" dirty="0">
                <a:latin typeface="Calibri" panose="020F0502020204030204" pitchFamily="34" charset="0"/>
                <a:sym typeface="Wingdings" panose="05000000000000000000" pitchFamily="2" charset="2"/>
              </a:rPr>
              <a:t>그리스어로 </a:t>
            </a:r>
            <a:r>
              <a:rPr lang="en-US" altLang="ko-KR" dirty="0">
                <a:latin typeface="Calibri" panose="020F0502020204030204" pitchFamily="34" charset="0"/>
                <a:sym typeface="Wingdings" panose="05000000000000000000" pitchFamily="2" charset="2"/>
              </a:rPr>
              <a:t>homeless </a:t>
            </a:r>
            <a:r>
              <a:rPr lang="ko-KR" altLang="en-US" dirty="0">
                <a:latin typeface="Calibri" panose="020F0502020204030204" pitchFamily="34" charset="0"/>
                <a:sym typeface="Wingdings" panose="05000000000000000000" pitchFamily="2" charset="2"/>
              </a:rPr>
              <a:t>라는 뜻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저</a:t>
            </a:r>
            <a:r>
              <a:rPr lang="en-US" altLang="ko-KR" dirty="0">
                <a:latin typeface="Calibri" panose="020F0502020204030204" pitchFamily="34" charset="0"/>
                <a:sym typeface="Wingdings" panose="05000000000000000000" pitchFamily="2" charset="2"/>
              </a:rPr>
              <a:t> ligand-receptor interaction	</a:t>
            </a:r>
            <a:r>
              <a:rPr lang="ko-KR" altLang="en-US" dirty="0">
                <a:latin typeface="Calibri" panose="020F0502020204030204" pitchFamily="34" charset="0"/>
                <a:sym typeface="Wingdings" panose="05000000000000000000" pitchFamily="2" charset="2"/>
              </a:rPr>
              <a:t>이 주는 </a:t>
            </a:r>
            <a:r>
              <a:rPr lang="en-US" altLang="ko-KR" dirty="0">
                <a:latin typeface="Calibri" panose="020F0502020204030204" pitchFamily="34" charset="0"/>
                <a:sym typeface="Wingdings" panose="05000000000000000000" pitchFamily="2" charset="2"/>
              </a:rPr>
              <a:t>signal</a:t>
            </a:r>
            <a:r>
              <a:rPr lang="ko-KR" altLang="en-US" dirty="0">
                <a:latin typeface="Calibri" panose="020F0502020204030204" pitchFamily="34" charset="0"/>
                <a:sym typeface="Wingdings" panose="05000000000000000000" pitchFamily="2" charset="2"/>
              </a:rPr>
              <a:t> 이 </a:t>
            </a:r>
            <a:r>
              <a:rPr lang="en-US" altLang="ko-KR" dirty="0">
                <a:latin typeface="Calibri" panose="020F0502020204030204" pitchFamily="34" charset="0"/>
                <a:sym typeface="Wingdings" panose="05000000000000000000" pitchFamily="2" charset="2"/>
              </a:rPr>
              <a:t>cell </a:t>
            </a:r>
            <a:r>
              <a:rPr lang="ko-KR" altLang="en-US" dirty="0">
                <a:latin typeface="Calibri" panose="020F0502020204030204" pitchFamily="34" charset="0"/>
                <a:sym typeface="Wingdings" panose="05000000000000000000" pitchFamily="2" charset="2"/>
              </a:rPr>
              <a:t>생존에 매우 중요한 역할</a:t>
            </a:r>
            <a:r>
              <a:rPr lang="en-US" altLang="ko-KR" dirty="0">
                <a:latin typeface="Calibri" panose="020F0502020204030204" pitchFamily="34" charset="0"/>
                <a:sym typeface="Wingdings" panose="05000000000000000000" pitchFamily="2" charset="2"/>
              </a:rPr>
              <a:t>. )</a:t>
            </a:r>
          </a:p>
          <a:p>
            <a:pPr marL="0" indent="0">
              <a:buNone/>
            </a:pPr>
            <a:r>
              <a:rPr lang="en-US" altLang="ko-KR" dirty="0">
                <a:latin typeface="Calibri" panose="020F0502020204030204" pitchFamily="34" charset="0"/>
                <a:sym typeface="Wingdings" panose="05000000000000000000" pitchFamily="2" charset="2"/>
              </a:rPr>
              <a:t>		 </a:t>
            </a:r>
            <a:r>
              <a:rPr lang="ko-KR" altLang="en-US" dirty="0">
                <a:latin typeface="Calibri" panose="020F0502020204030204" pitchFamily="34" charset="0"/>
                <a:sym typeface="Wingdings" panose="05000000000000000000" pitchFamily="2" charset="2"/>
              </a:rPr>
              <a:t>떨어져 나가도 죽지 않으면 이 세포를 암세포라고 하는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것이고</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정상세포가 못하는 전이를 암세포는 할 수 있다</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암의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전이 </a:t>
            </a:r>
            <a:r>
              <a:rPr lang="en-US" altLang="ko-KR" dirty="0">
                <a:latin typeface="Calibri" panose="020F0502020204030204" pitchFamily="34" charset="0"/>
                <a:sym typeface="Wingdings" panose="05000000000000000000" pitchFamily="2" charset="2"/>
              </a:rPr>
              <a:t>) </a:t>
            </a:r>
          </a:p>
          <a:p>
            <a:pPr marL="0" indent="0">
              <a:buNone/>
            </a:pPr>
            <a:endParaRPr lang="en-US" altLang="ko-KR" dirty="0">
              <a:latin typeface="Calibri" panose="020F0502020204030204" pitchFamily="34" charset="0"/>
              <a:sym typeface="Wingdings" panose="05000000000000000000" pitchFamily="2" charset="2"/>
            </a:endParaRPr>
          </a:p>
          <a:p>
            <a:pPr marL="0" indent="0">
              <a:buNone/>
            </a:pPr>
            <a:r>
              <a:rPr lang="en-US" altLang="ko-KR" dirty="0">
                <a:latin typeface="Calibri" panose="020F0502020204030204" pitchFamily="34" charset="0"/>
                <a:sym typeface="Wingdings" panose="05000000000000000000" pitchFamily="2" charset="2"/>
              </a:rPr>
              <a:t>		 </a:t>
            </a:r>
            <a:r>
              <a:rPr lang="en-US" altLang="ko-KR" sz="1200" b="0" i="0" kern="1200" dirty="0" err="1">
                <a:solidFill>
                  <a:schemeClr val="tx1"/>
                </a:solidFill>
                <a:effectLst/>
                <a:latin typeface="Calibri" pitchFamily="28" charset="0"/>
                <a:ea typeface="MS PGothic" panose="020B0600070205080204" pitchFamily="34" charset="-128"/>
                <a:cs typeface="ＭＳ Ｐゴシック" charset="-128"/>
              </a:rPr>
              <a:t>Anoikis</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is ‘programmed cell death’ caused by disruption 		of cell-substrate adhesion in normal epithelial cells.</a:t>
            </a:r>
            <a:endParaRPr lang="en-US" altLang="ko-KR" dirty="0">
              <a:latin typeface="Calibri" panose="020F0502020204030204" pitchFamily="34" charset="0"/>
            </a:endParaRPr>
          </a:p>
          <a:p>
            <a:pPr marL="0" indent="0">
              <a:buNone/>
            </a:pPr>
            <a:r>
              <a:rPr lang="en-US" altLang="ko-KR" dirty="0">
                <a:latin typeface="Calibri" panose="020F0502020204030204" pitchFamily="34" charset="0"/>
              </a:rPr>
              <a:t>2. Lateral PM (</a:t>
            </a:r>
            <a:r>
              <a:rPr lang="ko-KR" altLang="en-US" dirty="0">
                <a:latin typeface="Calibri" panose="020F0502020204030204" pitchFamily="34" charset="0"/>
              </a:rPr>
              <a:t>측면</a:t>
            </a:r>
            <a:r>
              <a:rPr lang="en-US" altLang="ko-KR" dirty="0">
                <a:latin typeface="Calibri" panose="020F0502020204030204" pitchFamily="34" charset="0"/>
              </a:rPr>
              <a:t>) : cell contact </a:t>
            </a:r>
            <a:r>
              <a:rPr lang="ko-KR" altLang="en-US" dirty="0">
                <a:latin typeface="Calibri" panose="020F0502020204030204" pitchFamily="34" charset="0"/>
              </a:rPr>
              <a:t>에 관여하는 </a:t>
            </a:r>
            <a:r>
              <a:rPr lang="en-US" altLang="ko-KR" dirty="0">
                <a:latin typeface="Calibri" panose="020F0502020204030204" pitchFamily="34" charset="0"/>
              </a:rPr>
              <a:t>integral protein</a:t>
            </a:r>
            <a:r>
              <a:rPr lang="ko-KR" altLang="en-US" dirty="0">
                <a:latin typeface="Calibri" panose="020F0502020204030204" pitchFamily="34" charset="0"/>
              </a:rPr>
              <a:t> 이 존재</a:t>
            </a:r>
            <a:r>
              <a:rPr lang="en-US" altLang="ko-KR" dirty="0">
                <a:latin typeface="Calibri" panose="020F0502020204030204" pitchFamily="34" charset="0"/>
              </a:rPr>
              <a:t>.</a:t>
            </a:r>
          </a:p>
          <a:p>
            <a:pPr marL="0" indent="0">
              <a:buNone/>
            </a:pPr>
            <a:r>
              <a:rPr lang="en-US" altLang="ko-KR" dirty="0">
                <a:latin typeface="Calibri" panose="020F0502020204030204" pitchFamily="34" charset="0"/>
              </a:rPr>
              <a:t>3. Apical PM (</a:t>
            </a:r>
            <a:r>
              <a:rPr lang="ko-KR" altLang="en-US" dirty="0">
                <a:latin typeface="Calibri" panose="020F0502020204030204" pitchFamily="34" charset="0"/>
              </a:rPr>
              <a:t>위</a:t>
            </a:r>
            <a:r>
              <a:rPr lang="en-US" altLang="ko-KR" dirty="0">
                <a:latin typeface="Calibri" panose="020F0502020204030204" pitchFamily="34" charset="0"/>
              </a:rPr>
              <a:t>) : Intestinal cells (</a:t>
            </a:r>
            <a:r>
              <a:rPr lang="ko-KR" altLang="en-US" dirty="0">
                <a:latin typeface="Calibri" panose="020F0502020204030204" pitchFamily="34" charset="0"/>
              </a:rPr>
              <a:t>장 세포</a:t>
            </a:r>
            <a:r>
              <a:rPr lang="en-US" altLang="ko-KR" dirty="0">
                <a:latin typeface="Calibri" panose="020F0502020204030204" pitchFamily="34" charset="0"/>
              </a:rPr>
              <a:t>)</a:t>
            </a:r>
            <a:r>
              <a:rPr lang="ko-KR" altLang="en-US" dirty="0">
                <a:latin typeface="Calibri" panose="020F0502020204030204" pitchFamily="34" charset="0"/>
              </a:rPr>
              <a:t>의</a:t>
            </a:r>
            <a:r>
              <a:rPr lang="en-US" altLang="ko-KR" dirty="0">
                <a:latin typeface="Calibri" panose="020F0502020204030204" pitchFamily="34" charset="0"/>
              </a:rPr>
              <a:t> </a:t>
            </a:r>
            <a:r>
              <a:rPr lang="ko-KR" altLang="en-US" dirty="0">
                <a:latin typeface="Calibri" panose="020F0502020204030204" pitchFamily="34" charset="0"/>
              </a:rPr>
              <a:t>경우 위 쪽에는 </a:t>
            </a:r>
            <a:r>
              <a:rPr lang="en-US" altLang="ko-KR" dirty="0">
                <a:latin typeface="Calibri" panose="020F0502020204030204" pitchFamily="34" charset="0"/>
              </a:rPr>
              <a:t>nutrients </a:t>
            </a:r>
            <a:r>
              <a:rPr lang="ko-KR" altLang="en-US" dirty="0">
                <a:latin typeface="Calibri" panose="020F0502020204030204" pitchFamily="34" charset="0"/>
              </a:rPr>
              <a:t>가 이동하고 있을 거</a:t>
            </a:r>
            <a:endParaRPr lang="en-US" altLang="ko-KR" dirty="0">
              <a:latin typeface="Calibri" panose="020F0502020204030204" pitchFamily="34" charset="0"/>
            </a:endParaRPr>
          </a:p>
          <a:p>
            <a:pPr marL="0" indent="0">
              <a:buNone/>
            </a:pPr>
            <a:r>
              <a:rPr lang="en-US" altLang="ko-KR" dirty="0">
                <a:latin typeface="Calibri" panose="020F0502020204030204" pitchFamily="34" charset="0"/>
              </a:rPr>
              <a:t>	nutrient || water uptake regulation </a:t>
            </a:r>
            <a:r>
              <a:rPr lang="ko-KR" altLang="en-US" dirty="0">
                <a:latin typeface="Calibri" panose="020F0502020204030204" pitchFamily="34" charset="0"/>
              </a:rPr>
              <a:t>에 관여하겠지</a:t>
            </a:r>
            <a:r>
              <a:rPr lang="en-US" altLang="ko-KR" dirty="0">
                <a:latin typeface="Calibri" panose="020F0502020204030204" pitchFamily="34" charset="0"/>
              </a:rPr>
              <a:t>. </a:t>
            </a:r>
          </a:p>
          <a:p>
            <a:pPr marL="0" indent="0">
              <a:buNone/>
            </a:pPr>
            <a:r>
              <a:rPr lang="en-US" altLang="ko-KR" dirty="0">
                <a:latin typeface="Calibri" panose="020F0502020204030204" pitchFamily="34" charset="0"/>
              </a:rPr>
              <a:t>	</a:t>
            </a:r>
            <a:r>
              <a:rPr lang="ko-KR" altLang="en-US" dirty="0">
                <a:latin typeface="Calibri" panose="020F0502020204030204" pitchFamily="34" charset="0"/>
              </a:rPr>
              <a:t>혹은 </a:t>
            </a:r>
            <a:r>
              <a:rPr lang="en-US" altLang="ko-KR" dirty="0">
                <a:latin typeface="Calibri" panose="020F0502020204030204" pitchFamily="34" charset="0"/>
              </a:rPr>
              <a:t>secretion </a:t>
            </a:r>
            <a:r>
              <a:rPr lang="ko-KR" altLang="en-US" dirty="0">
                <a:latin typeface="Calibri" panose="020F0502020204030204" pitchFamily="34" charset="0"/>
              </a:rPr>
              <a:t>통제</a:t>
            </a:r>
            <a:endParaRPr lang="en-US" altLang="ko-KR" dirty="0">
              <a:latin typeface="Calibri" panose="020F0502020204030204" pitchFamily="34" charset="0"/>
            </a:endParaRPr>
          </a:p>
          <a:p>
            <a:pPr marL="0" indent="0">
              <a:buNone/>
            </a:pPr>
            <a:r>
              <a:rPr lang="en-US" altLang="ko-KR" dirty="0">
                <a:latin typeface="Calibri" panose="020F0502020204030204" pitchFamily="34" charset="0"/>
              </a:rPr>
              <a:t>	</a:t>
            </a:r>
            <a:r>
              <a:rPr lang="ko-KR" altLang="en-US" dirty="0">
                <a:latin typeface="Calibri" panose="020F0502020204030204" pitchFamily="34" charset="0"/>
              </a:rPr>
              <a:t>혹은 </a:t>
            </a:r>
            <a:r>
              <a:rPr lang="en-US" altLang="ko-KR" dirty="0">
                <a:latin typeface="Calibri" panose="020F0502020204030204" pitchFamily="34" charset="0"/>
              </a:rPr>
              <a:t>protection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ko-KR" altLang="en-US" dirty="0"/>
              <a:t>내가 따로 추가</a:t>
            </a:r>
            <a:endParaRPr lang="en-US" altLang="ko-KR" dirty="0"/>
          </a:p>
          <a:p>
            <a:endParaRPr lang="en-US" altLang="ko-KR" dirty="0"/>
          </a:p>
          <a:p>
            <a:r>
              <a:rPr lang="ko-KR" altLang="en-US" dirty="0"/>
              <a:t>위 세포들은 </a:t>
            </a:r>
            <a:r>
              <a:rPr lang="en-US" altLang="ko-KR" dirty="0"/>
              <a:t>Epithelial cell (</a:t>
            </a:r>
            <a:r>
              <a:rPr lang="ko-KR" altLang="en-US" dirty="0"/>
              <a:t>상피세포</a:t>
            </a:r>
            <a:r>
              <a:rPr lang="en-US" altLang="ko-KR" dirty="0"/>
              <a:t>)</a:t>
            </a:r>
          </a:p>
          <a:p>
            <a:endParaRPr lang="en-US" altLang="ko-KR" dirty="0"/>
          </a:p>
          <a:p>
            <a:endParaRPr lang="en-US" altLang="ko-KR" dirty="0"/>
          </a:p>
          <a:p>
            <a:r>
              <a:rPr lang="en-US" altLang="ko-KR" dirty="0"/>
              <a:t>=&gt; </a:t>
            </a:r>
            <a:r>
              <a:rPr lang="ko-KR" altLang="en-US" dirty="0"/>
              <a:t>상피세포는 </a:t>
            </a:r>
            <a:r>
              <a:rPr lang="en-US" altLang="ko-KR" dirty="0"/>
              <a:t>Top Bottom</a:t>
            </a:r>
            <a:r>
              <a:rPr lang="ko-KR" altLang="en-US" dirty="0"/>
              <a:t> </a:t>
            </a:r>
            <a:r>
              <a:rPr lang="en-US" altLang="ko-KR" dirty="0"/>
              <a:t>Side </a:t>
            </a:r>
            <a:r>
              <a:rPr lang="ko-KR" altLang="en-US" dirty="0"/>
              <a:t>쪽 </a:t>
            </a:r>
            <a:r>
              <a:rPr lang="en-US" altLang="ko-KR" dirty="0"/>
              <a:t>membrane </a:t>
            </a:r>
            <a:r>
              <a:rPr lang="ko-KR" altLang="en-US" dirty="0"/>
              <a:t>에 존재하는 </a:t>
            </a:r>
            <a:r>
              <a:rPr lang="en-US" altLang="ko-KR" dirty="0"/>
              <a:t>protein</a:t>
            </a:r>
            <a:r>
              <a:rPr lang="ko-KR" altLang="en-US" dirty="0"/>
              <a:t>이 다 달라</a:t>
            </a:r>
            <a:r>
              <a:rPr lang="en-US" altLang="ko-KR" dirty="0"/>
              <a:t>.</a:t>
            </a:r>
          </a:p>
          <a:p>
            <a:endParaRPr lang="en-US" altLang="ko-KR" dirty="0"/>
          </a:p>
          <a:p>
            <a:pPr marL="0" indent="0">
              <a:buNone/>
            </a:pPr>
            <a:r>
              <a:rPr lang="en-US" altLang="ko-KR" dirty="0"/>
              <a:t>1. Bottom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t>- </a:t>
            </a:r>
            <a:r>
              <a:rPr lang="ko-KR" altLang="en-US" dirty="0"/>
              <a:t>상피세포가 바닥 쪽에 결합하고 있는 </a:t>
            </a:r>
            <a:r>
              <a:rPr lang="en-US" altLang="ko-KR" dirty="0"/>
              <a:t>protein layer</a:t>
            </a:r>
            <a:r>
              <a:rPr lang="ko-KR" altLang="en-US" dirty="0"/>
              <a:t>를 </a:t>
            </a:r>
            <a:r>
              <a:rPr lang="en-US" altLang="ko-KR" dirty="0"/>
              <a:t>basement membrane </a:t>
            </a:r>
            <a:r>
              <a:rPr lang="ko-KR" altLang="en-US" dirty="0"/>
              <a:t>이라고 한다</a:t>
            </a:r>
            <a:r>
              <a:rPr lang="en-US" altLang="ko-KR" dirty="0"/>
              <a:t>. (ECM</a:t>
            </a:r>
            <a:r>
              <a:rPr lang="ko-KR" altLang="en-US" dirty="0"/>
              <a:t> </a:t>
            </a:r>
            <a:r>
              <a:rPr lang="en-US" altLang="ko-KR" dirty="0"/>
              <a:t>:</a:t>
            </a:r>
            <a:r>
              <a:rPr lang="ko-KR" altLang="en-US" dirty="0"/>
              <a:t> </a:t>
            </a:r>
            <a:r>
              <a:rPr lang="en-US" altLang="ko-KR" dirty="0"/>
              <a:t>extracellular matrix)</a:t>
            </a:r>
            <a:endParaRPr lang="ko-KR" altLang="en-US" dirty="0"/>
          </a:p>
          <a:p>
            <a:pPr marL="228600" indent="-228600">
              <a:buAutoNum type="arabicPeriod"/>
            </a:pPr>
            <a:endParaRPr lang="en-US" altLang="ko-KR" dirty="0"/>
          </a:p>
          <a:p>
            <a:pPr marL="0" indent="0">
              <a:buNone/>
            </a:pPr>
            <a:r>
              <a:rPr lang="en-US" altLang="ko-KR" dirty="0"/>
              <a:t>2. Side</a:t>
            </a:r>
          </a:p>
          <a:p>
            <a:pPr marL="171450" indent="-171450">
              <a:buFontTx/>
              <a:buChar char="-"/>
            </a:pPr>
            <a:r>
              <a:rPr lang="en-US" altLang="ko-KR" dirty="0"/>
              <a:t>Gap junctions </a:t>
            </a:r>
            <a:r>
              <a:rPr lang="ko-KR" altLang="en-US" dirty="0"/>
              <a:t>가 있어 분자량 작은 분자들은 세포 간 이동 가능</a:t>
            </a:r>
            <a:r>
              <a:rPr lang="en-US" altLang="ko-KR" dirty="0"/>
              <a:t>.</a:t>
            </a:r>
          </a:p>
          <a:p>
            <a:pPr marL="171450" indent="-171450">
              <a:buFontTx/>
              <a:buChar char="-"/>
            </a:pPr>
            <a:r>
              <a:rPr lang="ko-KR" altLang="en-US" dirty="0"/>
              <a:t>특정 상피세포에 신호가 가든 해서 어떤 물질이 많이 생성되었다</a:t>
            </a:r>
            <a:r>
              <a:rPr lang="en-US" altLang="ko-KR" dirty="0"/>
              <a:t>. </a:t>
            </a:r>
            <a:r>
              <a:rPr lang="en-US" altLang="ko-KR" dirty="0">
                <a:sym typeface="Wingdings" panose="05000000000000000000" pitchFamily="2" charset="2"/>
              </a:rPr>
              <a:t></a:t>
            </a:r>
            <a:r>
              <a:rPr lang="en-US" altLang="ko-KR" dirty="0"/>
              <a:t> </a:t>
            </a:r>
            <a:r>
              <a:rPr lang="ko-KR" altLang="en-US" dirty="0"/>
              <a:t>인접세포로 이동</a:t>
            </a:r>
            <a:endParaRPr lang="en-US" altLang="ko-KR" dirty="0"/>
          </a:p>
          <a:p>
            <a:pPr marL="0" indent="0">
              <a:buNone/>
            </a:pPr>
            <a:r>
              <a:rPr lang="en-US" altLang="ko-KR" dirty="0"/>
              <a:t>Ex. Cyclic AMP, calcium ion </a:t>
            </a:r>
            <a:r>
              <a:rPr lang="ko-KR" altLang="en-US" dirty="0"/>
              <a:t>같은 분자 이동 가능</a:t>
            </a:r>
            <a:r>
              <a:rPr lang="en-US" altLang="ko-KR" dirty="0"/>
              <a:t> </a:t>
            </a:r>
          </a:p>
          <a:p>
            <a:pPr marL="0" indent="0">
              <a:buNone/>
            </a:pPr>
            <a:endParaRPr lang="en-US" altLang="ko-KR" dirty="0"/>
          </a:p>
          <a:p>
            <a:pPr marL="0" indent="0">
              <a:buNone/>
            </a:pPr>
            <a:endParaRPr lang="en-US" altLang="ko-KR" dirty="0"/>
          </a:p>
        </p:txBody>
      </p:sp>
      <p:sp>
        <p:nvSpPr>
          <p:cNvPr id="4" name="슬라이드 번호 개체 틀 3"/>
          <p:cNvSpPr>
            <a:spLocks noGrp="1"/>
          </p:cNvSpPr>
          <p:nvPr>
            <p:ph type="sldNum" sz="quarter" idx="5"/>
          </p:nvPr>
        </p:nvSpPr>
        <p:spPr/>
        <p:txBody>
          <a:bodyPr/>
          <a:lstStyle/>
          <a:p>
            <a:fld id="{AE75093D-CEBD-4CE6-9F61-3BB45AD694CD}" type="slidenum">
              <a:rPr lang="en-US" altLang="en-US" smtClean="0"/>
              <a:pPr/>
              <a:t>5</a:t>
            </a:fld>
            <a:endParaRPr lang="en-US" altLang="en-US"/>
          </a:p>
        </p:txBody>
      </p:sp>
    </p:spTree>
    <p:extLst>
      <p:ext uri="{BB962C8B-B14F-4D97-AF65-F5344CB8AC3E}">
        <p14:creationId xmlns:p14="http://schemas.microsoft.com/office/powerpoint/2010/main" val="28627857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07916D26-E9FF-49D5-B935-257208E325E4}"/>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1BAC71D1-E84F-476B-9B8B-D79F2FD67B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8.33 </a:t>
            </a:r>
          </a:p>
          <a:p>
            <a:r>
              <a:rPr lang="en-US" altLang="en-US" b="1" dirty="0">
                <a:latin typeface="Calibri" panose="020F0502020204030204" pitchFamily="34" charset="0"/>
              </a:rPr>
              <a:t>Four basic mechanisms by which solute molecules move across membranes. </a:t>
            </a:r>
            <a:r>
              <a:rPr lang="en-US" altLang="en-US" dirty="0">
                <a:latin typeface="Calibri" panose="020F0502020204030204" pitchFamily="34" charset="0"/>
              </a:rPr>
              <a:t>The relative sizes of the letters indicate the directions of the concentration gradients. (</a:t>
            </a:r>
            <a:r>
              <a:rPr lang="en-US" altLang="en-US" b="1" dirty="0">
                <a:latin typeface="Calibri" panose="020F0502020204030204" pitchFamily="34" charset="0"/>
              </a:rPr>
              <a:t>A</a:t>
            </a:r>
            <a:r>
              <a:rPr lang="en-US" altLang="en-US" dirty="0">
                <a:latin typeface="Calibri" panose="020F0502020204030204" pitchFamily="34" charset="0"/>
              </a:rPr>
              <a:t>) Simple diffusion through the bilayer, which always proceeds from high to low concentration. (</a:t>
            </a:r>
            <a:r>
              <a:rPr lang="en-US" altLang="en-US" b="1" dirty="0">
                <a:latin typeface="Calibri" panose="020F0502020204030204" pitchFamily="34" charset="0"/>
              </a:rPr>
              <a:t>B</a:t>
            </a:r>
            <a:r>
              <a:rPr lang="en-US" altLang="en-US" dirty="0">
                <a:latin typeface="Calibri" panose="020F0502020204030204" pitchFamily="34" charset="0"/>
              </a:rPr>
              <a:t>) Simple diffusion through an aqueous channel formed within an integral membrane protein or a cluster of such proteins. As in </a:t>
            </a:r>
            <a:r>
              <a:rPr lang="en-US" altLang="en-US" b="1" dirty="0">
                <a:latin typeface="Calibri" panose="020F0502020204030204" pitchFamily="34" charset="0"/>
              </a:rPr>
              <a:t>A</a:t>
            </a:r>
            <a:r>
              <a:rPr lang="en-US" altLang="en-US" dirty="0">
                <a:latin typeface="Calibri" panose="020F0502020204030204" pitchFamily="34" charset="0"/>
              </a:rPr>
              <a:t>, movement is always down a concentration gradient. (</a:t>
            </a:r>
            <a:r>
              <a:rPr lang="en-US" altLang="en-US" b="1" dirty="0">
                <a:latin typeface="Calibri" panose="020F0502020204030204" pitchFamily="34" charset="0"/>
              </a:rPr>
              <a:t>C</a:t>
            </a:r>
            <a:r>
              <a:rPr lang="en-US" altLang="en-US" dirty="0">
                <a:latin typeface="Calibri" panose="020F0502020204030204" pitchFamily="34" charset="0"/>
              </a:rPr>
              <a:t>) Facilitated diffusion in which solute molecules bind specifically to a membrane protein carrier (a facilitative transporter). As in </a:t>
            </a:r>
            <a:r>
              <a:rPr lang="en-US" altLang="en-US" b="1" dirty="0">
                <a:latin typeface="Calibri" panose="020F0502020204030204" pitchFamily="34" charset="0"/>
              </a:rPr>
              <a:t>A</a:t>
            </a:r>
            <a:r>
              <a:rPr lang="en-US" altLang="en-US" i="1" dirty="0">
                <a:latin typeface="Calibri" panose="020F0502020204030204" pitchFamily="34" charset="0"/>
              </a:rPr>
              <a:t> </a:t>
            </a:r>
            <a:r>
              <a:rPr lang="en-US" altLang="en-US" dirty="0">
                <a:latin typeface="Calibri" panose="020F0502020204030204" pitchFamily="34" charset="0"/>
              </a:rPr>
              <a:t>and </a:t>
            </a:r>
            <a:r>
              <a:rPr lang="en-US" altLang="en-US" b="1" dirty="0">
                <a:latin typeface="Calibri" panose="020F0502020204030204" pitchFamily="34" charset="0"/>
              </a:rPr>
              <a:t>B</a:t>
            </a:r>
            <a:r>
              <a:rPr lang="en-US" altLang="en-US" dirty="0">
                <a:latin typeface="Calibri" panose="020F0502020204030204" pitchFamily="34" charset="0"/>
              </a:rPr>
              <a:t>, movement is always from high to low concentration. (</a:t>
            </a:r>
            <a:r>
              <a:rPr lang="en-US" altLang="en-US" b="1" dirty="0">
                <a:latin typeface="Calibri" panose="020F0502020204030204" pitchFamily="34" charset="0"/>
              </a:rPr>
              <a:t>D</a:t>
            </a:r>
            <a:r>
              <a:rPr lang="en-US" altLang="en-US" dirty="0">
                <a:latin typeface="Calibri" panose="020F0502020204030204" pitchFamily="34" charset="0"/>
              </a:rPr>
              <a:t>) Active transport by means of a protein transporter with a specific binding site that undergoes a change in affinity driven with energy released by an exergonic process, such as ATP hydrolysis. Movement occurs against a concentration gradient. (</a:t>
            </a:r>
            <a:r>
              <a:rPr lang="en-US" altLang="en-US" b="1" dirty="0">
                <a:latin typeface="Calibri" panose="020F0502020204030204" pitchFamily="34" charset="0"/>
              </a:rPr>
              <a:t>E</a:t>
            </a:r>
            <a:r>
              <a:rPr lang="en-US" altLang="en-US" dirty="0">
                <a:latin typeface="Calibri" panose="020F0502020204030204" pitchFamily="34" charset="0"/>
              </a:rPr>
              <a:t>) Examples of each type of mechanism as it occurs in the membrane of an erythrocyte.</a:t>
            </a:r>
          </a:p>
          <a:p>
            <a:endParaRPr lang="en-US" altLang="en-US" dirty="0">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ko-KR" dirty="0">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latin typeface="Calibri" panose="020F0502020204030204" pitchFamily="34" charset="0"/>
              </a:rPr>
              <a:t>1. Passive transport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Calibri" panose="020F0502020204030204" pitchFamily="34" charset="0"/>
              </a:rPr>
              <a:t>  </a:t>
            </a:r>
            <a:r>
              <a:rPr lang="en-US" altLang="ko-KR" dirty="0">
                <a:latin typeface="Calibri" panose="020F0502020204030204" pitchFamily="34" charset="0"/>
              </a:rPr>
              <a:t>- energy </a:t>
            </a:r>
            <a:r>
              <a:rPr lang="ko-KR" altLang="en-US" dirty="0">
                <a:latin typeface="Calibri" panose="020F0502020204030204" pitchFamily="34" charset="0"/>
              </a:rPr>
              <a:t>사용 </a:t>
            </a:r>
            <a:r>
              <a:rPr lang="en-US" altLang="ko-KR" dirty="0">
                <a:latin typeface="Calibri" panose="020F0502020204030204" pitchFamily="34" charset="0"/>
              </a:rPr>
              <a:t>x (</a:t>
            </a:r>
            <a:r>
              <a:rPr lang="ko-KR" altLang="en-US" dirty="0">
                <a:latin typeface="Calibri" panose="020F0502020204030204" pitchFamily="34" charset="0"/>
              </a:rPr>
              <a:t>열역학 법칙에 의해 이동 </a:t>
            </a:r>
            <a:r>
              <a:rPr lang="en-US" altLang="ko-KR" dirty="0">
                <a:latin typeface="Calibri" panose="020F0502020204030204" pitchFamily="34" charset="0"/>
              </a:rPr>
              <a:t>= concentration-dependent diffusion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Calibri" panose="020F0502020204030204" pitchFamily="34" charset="0"/>
              </a:rPr>
              <a:t>  </a:t>
            </a:r>
            <a:r>
              <a:rPr lang="en-US" altLang="ko-KR" dirty="0">
                <a:latin typeface="Calibri" panose="020F0502020204030204" pitchFamily="34" charset="0"/>
              </a:rPr>
              <a:t>1) simple diffusion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latin typeface="Calibri" panose="020F0502020204030204" pitchFamily="34" charset="0"/>
              </a:rPr>
              <a:t>	- through the lipid bilayer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latin typeface="Calibri" panose="020F0502020204030204" pitchFamily="34" charset="0"/>
              </a:rPr>
              <a:t>	- through an aqueous, protein-lined </a:t>
            </a:r>
            <a:r>
              <a:rPr lang="en-US" altLang="ko-KR" b="1" dirty="0">
                <a:latin typeface="Calibri" panose="020F0502020204030204" pitchFamily="34" charset="0"/>
              </a:rPr>
              <a:t>‘channel’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b="1" dirty="0">
                <a:latin typeface="Calibri" panose="020F0502020204030204" pitchFamily="34" charset="0"/>
              </a:rPr>
              <a:t>	  </a:t>
            </a:r>
            <a:r>
              <a:rPr lang="en-US" altLang="ko-KR" b="0" dirty="0">
                <a:latin typeface="Calibri" panose="020F0502020204030204" pitchFamily="34" charset="0"/>
              </a:rPr>
              <a:t>(concentration-dependent</a:t>
            </a:r>
            <a:r>
              <a:rPr lang="ko-KR" altLang="en-US" b="0" dirty="0">
                <a:latin typeface="Calibri" panose="020F0502020204030204" pitchFamily="34" charset="0"/>
              </a:rPr>
              <a:t> 한 이동에 관여하는 </a:t>
            </a:r>
            <a:r>
              <a:rPr lang="en-US" altLang="ko-KR" b="0" dirty="0">
                <a:latin typeface="Calibri" panose="020F0502020204030204" pitchFamily="34" charset="0"/>
              </a:rPr>
              <a:t>integral protein</a:t>
            </a:r>
            <a:r>
              <a:rPr lang="ko-KR" altLang="en-US" b="0" dirty="0">
                <a:latin typeface="Calibri" panose="020F0502020204030204" pitchFamily="34" charset="0"/>
              </a:rPr>
              <a:t>을 </a:t>
            </a:r>
            <a:r>
              <a:rPr lang="en-US" altLang="ko-KR" b="0" dirty="0">
                <a:latin typeface="Calibri" panose="020F0502020204030204" pitchFamily="34" charset="0"/>
              </a:rPr>
              <a:t>channel 	   </a:t>
            </a:r>
            <a:r>
              <a:rPr lang="ko-KR" altLang="en-US" b="0" dirty="0">
                <a:latin typeface="Calibri" panose="020F0502020204030204" pitchFamily="34" charset="0"/>
              </a:rPr>
              <a:t>이라고 함</a:t>
            </a:r>
            <a:r>
              <a:rPr lang="en-US" altLang="ko-KR" b="0" dirty="0">
                <a:latin typeface="Calibri" panose="020F050202020403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Calibri" panose="020F0502020204030204" pitchFamily="34" charset="0"/>
              </a:rPr>
              <a:t>  </a:t>
            </a:r>
            <a:r>
              <a:rPr lang="en-US" altLang="ko-KR" dirty="0">
                <a:latin typeface="Calibri" panose="020F0502020204030204" pitchFamily="34" charset="0"/>
              </a:rPr>
              <a:t>2) diffusion facilitated by a protein transporter</a:t>
            </a:r>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ko-KR" dirty="0">
                <a:latin typeface="Calibri" panose="020F0502020204030204" pitchFamily="34" charset="0"/>
              </a:rPr>
              <a:t>2. Active transport</a:t>
            </a:r>
          </a:p>
          <a:p>
            <a:r>
              <a:rPr lang="en-US" altLang="ko-KR" dirty="0">
                <a:latin typeface="Calibri" panose="020F0502020204030204" pitchFamily="34" charset="0"/>
              </a:rPr>
              <a:t>  - energy </a:t>
            </a:r>
            <a:r>
              <a:rPr lang="ko-KR" altLang="en-US" dirty="0">
                <a:latin typeface="Calibri" panose="020F0502020204030204" pitchFamily="34" charset="0"/>
              </a:rPr>
              <a:t>사용 </a:t>
            </a:r>
            <a:r>
              <a:rPr lang="en-US" altLang="ko-KR" dirty="0">
                <a:latin typeface="Calibri" panose="020F0502020204030204" pitchFamily="34" charset="0"/>
              </a:rPr>
              <a:t>o ( concentration gradient </a:t>
            </a:r>
            <a:r>
              <a:rPr lang="ko-KR" altLang="en-US" dirty="0">
                <a:latin typeface="Calibri" panose="020F0502020204030204" pitchFamily="34" charset="0"/>
              </a:rPr>
              <a:t>가 낮은 데서 높은 데로 이동</a:t>
            </a:r>
            <a:r>
              <a:rPr lang="en-US" altLang="ko-KR" dirty="0">
                <a:latin typeface="Calibri" panose="020F0502020204030204" pitchFamily="34" charset="0"/>
              </a:rPr>
              <a:t>)</a:t>
            </a:r>
          </a:p>
          <a:p>
            <a:r>
              <a:rPr lang="en-US" altLang="ko-KR" dirty="0">
                <a:latin typeface="Calibri" panose="020F0502020204030204" pitchFamily="34" charset="0"/>
              </a:rPr>
              <a:t>  - </a:t>
            </a:r>
            <a:r>
              <a:rPr lang="en-US" altLang="ko-KR" b="1" dirty="0">
                <a:latin typeface="Calibri" panose="020F0502020204030204" pitchFamily="34" charset="0"/>
              </a:rPr>
              <a:t>Pump</a:t>
            </a:r>
            <a:r>
              <a:rPr lang="en-US" altLang="ko-KR" dirty="0">
                <a:latin typeface="Calibri" panose="020F0502020204030204" pitchFamily="34" charset="0"/>
              </a:rPr>
              <a:t> ( = ATPase ) : Energy (ATP) </a:t>
            </a:r>
            <a:r>
              <a:rPr lang="ko-KR" altLang="en-US" dirty="0">
                <a:latin typeface="Calibri" panose="020F0502020204030204" pitchFamily="34" charset="0"/>
              </a:rPr>
              <a:t>를 써가면서</a:t>
            </a:r>
            <a:r>
              <a:rPr lang="en-US" altLang="ko-KR" dirty="0">
                <a:latin typeface="Calibri" panose="020F0502020204030204" pitchFamily="34" charset="0"/>
              </a:rPr>
              <a:t> gradient </a:t>
            </a:r>
            <a:r>
              <a:rPr lang="ko-KR" altLang="en-US" dirty="0">
                <a:latin typeface="Calibri" panose="020F0502020204030204" pitchFamily="34" charset="0"/>
              </a:rPr>
              <a:t>역방향으로 물질을 </a:t>
            </a:r>
            <a:r>
              <a:rPr lang="en-US" altLang="ko-KR" dirty="0">
                <a:latin typeface="Calibri" panose="020F0502020204030204" pitchFamily="34" charset="0"/>
              </a:rPr>
              <a:t>	</a:t>
            </a:r>
            <a:r>
              <a:rPr lang="ko-KR" altLang="en-US" dirty="0">
                <a:latin typeface="Calibri" panose="020F0502020204030204" pitchFamily="34" charset="0"/>
              </a:rPr>
              <a:t>이동시켜주는 </a:t>
            </a:r>
            <a:r>
              <a:rPr lang="en-US" altLang="ko-KR" dirty="0">
                <a:latin typeface="Calibri" panose="020F0502020204030204" pitchFamily="34" charset="0"/>
              </a:rPr>
              <a:t>integral protein</a:t>
            </a:r>
          </a:p>
          <a:p>
            <a:r>
              <a:rPr lang="en-US" altLang="ko-KR" dirty="0">
                <a:latin typeface="Calibri" panose="020F0502020204030204" pitchFamily="34" charset="0"/>
              </a:rPr>
              <a:t>	ex. Sodium-potassium </a:t>
            </a:r>
            <a:r>
              <a:rPr lang="en-US" altLang="ko-KR" u="sng" dirty="0">
                <a:latin typeface="Calibri" panose="020F0502020204030204" pitchFamily="34" charset="0"/>
              </a:rPr>
              <a:t>pump</a:t>
            </a:r>
            <a:r>
              <a:rPr lang="en-US" altLang="ko-KR" dirty="0">
                <a:latin typeface="Calibri" panose="020F0502020204030204" pitchFamily="34" charset="0"/>
              </a:rPr>
              <a:t> = sodium-potassium </a:t>
            </a:r>
            <a:r>
              <a:rPr lang="en-US" altLang="ko-KR" u="sng" dirty="0">
                <a:latin typeface="Calibri" panose="020F0502020204030204" pitchFamily="34" charset="0"/>
              </a:rPr>
              <a:t>ATPase</a:t>
            </a:r>
          </a:p>
          <a:p>
            <a:r>
              <a:rPr lang="en-US" altLang="en-US" dirty="0">
                <a:latin typeface="Calibri" panose="020F0502020204030204" pitchFamily="34" charset="0"/>
              </a:rPr>
              <a:t>  </a:t>
            </a:r>
            <a:r>
              <a:rPr lang="en-US" altLang="ko-KR" dirty="0">
                <a:latin typeface="Calibri" panose="020F0502020204030204" pitchFamily="34" charset="0"/>
              </a:rPr>
              <a:t>- </a:t>
            </a:r>
            <a:endParaRPr lang="en-US" altLang="en-US" dirty="0">
              <a:latin typeface="Calibri" panose="020F050202020403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763185F3-544C-4A5C-B37B-517EA59B7DDD}"/>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6E32CAE4-A140-4BE7-AD07-029845C91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8.34 </a:t>
            </a:r>
          </a:p>
          <a:p>
            <a:r>
              <a:rPr lang="en-US" altLang="en-US" b="1" dirty="0">
                <a:latin typeface="Calibri" panose="020F0502020204030204" pitchFamily="34" charset="0"/>
              </a:rPr>
              <a:t>The relationship between partition coefficient and membrane permeability. </a:t>
            </a:r>
            <a:r>
              <a:rPr lang="en-US" altLang="en-US" dirty="0">
                <a:latin typeface="Calibri" panose="020F0502020204030204" pitchFamily="34" charset="0"/>
              </a:rPr>
              <a:t>In this case, measurements were made of the penetration of a variety of chemicals and drugs across the plasma membranes of the cells that line the capillaries of the brain. Substances penetrate by passage through the lipid bilayer of these cells. The partition coefficient is expressed as the ratio of solubility of a solute in octanol to its solubility in water. Permeability is expressed as penetrance (P) in cm/sec. For all but a few compounds, such as vinblastine and vincristine, penetrance is directly proportional to lipid solubility.</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ko-KR" dirty="0">
                <a:latin typeface="Calibri" panose="020F0502020204030204" pitchFamily="34" charset="0"/>
              </a:rPr>
              <a:t>Diffusion </a:t>
            </a:r>
            <a:r>
              <a:rPr lang="ko-KR" altLang="en-US" dirty="0">
                <a:latin typeface="Calibri" panose="020F0502020204030204" pitchFamily="34" charset="0"/>
              </a:rPr>
              <a:t>이 얼마나 잘 되는지 </a:t>
            </a:r>
            <a:r>
              <a:rPr lang="en-US" altLang="ko-KR" dirty="0">
                <a:latin typeface="Calibri" panose="020F0502020204030204" pitchFamily="34" charset="0"/>
              </a:rPr>
              <a:t>factor</a:t>
            </a:r>
          </a:p>
          <a:p>
            <a:endParaRPr lang="en-US" altLang="en-US" dirty="0">
              <a:latin typeface="Calibri" panose="020F0502020204030204" pitchFamily="34" charset="0"/>
            </a:endParaRPr>
          </a:p>
          <a:p>
            <a:pPr marL="228600" indent="-228600">
              <a:buAutoNum type="arabicPeriod"/>
            </a:pPr>
            <a:r>
              <a:rPr lang="en-US" altLang="ko-KR" dirty="0">
                <a:latin typeface="Calibri" panose="020F0502020204030204" pitchFamily="34" charset="0"/>
              </a:rPr>
              <a:t>Concentration gradient</a:t>
            </a:r>
          </a:p>
          <a:p>
            <a:pPr marL="228600" indent="-228600">
              <a:buAutoNum type="arabicPeriod"/>
            </a:pPr>
            <a:r>
              <a:rPr lang="en-US" altLang="ko-KR" dirty="0">
                <a:latin typeface="Calibri" panose="020F0502020204030204" pitchFamily="34" charset="0"/>
              </a:rPr>
              <a:t>Membrane permeability ( </a:t>
            </a:r>
            <a:r>
              <a:rPr lang="ko-KR" altLang="en-US" dirty="0">
                <a:latin typeface="Calibri" panose="020F0502020204030204" pitchFamily="34" charset="0"/>
              </a:rPr>
              <a:t>더 중요 </a:t>
            </a:r>
            <a:r>
              <a:rPr lang="en-US" altLang="ko-KR" dirty="0">
                <a:latin typeface="Calibri" panose="020F0502020204030204" pitchFamily="34" charset="0"/>
              </a:rPr>
              <a:t>)</a:t>
            </a:r>
          </a:p>
          <a:p>
            <a:pPr marL="0" indent="0">
              <a:buNone/>
            </a:pPr>
            <a:r>
              <a:rPr lang="en-US" altLang="ko-KR" dirty="0">
                <a:latin typeface="Calibri" panose="020F0502020204030204" pitchFamily="34" charset="0"/>
              </a:rPr>
              <a:t>  - molecular size</a:t>
            </a:r>
          </a:p>
          <a:p>
            <a:pPr marL="0" indent="0">
              <a:buNone/>
            </a:pPr>
            <a:r>
              <a:rPr lang="en-US" altLang="ko-KR" dirty="0">
                <a:latin typeface="Calibri" panose="020F0502020204030204" pitchFamily="34" charset="0"/>
              </a:rPr>
              <a:t>  - polarity</a:t>
            </a:r>
          </a:p>
          <a:p>
            <a:pPr marL="0" indent="0">
              <a:buNone/>
            </a:pPr>
            <a:r>
              <a:rPr lang="en-US" altLang="ko-KR" dirty="0">
                <a:latin typeface="Calibri" panose="020F0502020204030204" pitchFamily="34" charset="0"/>
              </a:rPr>
              <a:t>  - partition coefficient (</a:t>
            </a:r>
            <a:r>
              <a:rPr lang="ko-KR" altLang="en-US" dirty="0">
                <a:latin typeface="Calibri" panose="020F0502020204030204" pitchFamily="34" charset="0"/>
              </a:rPr>
              <a:t>물 대비 </a:t>
            </a:r>
            <a:r>
              <a:rPr lang="en-US" altLang="ko-KR" dirty="0">
                <a:latin typeface="Calibri" panose="020F0502020204030204" pitchFamily="34" charset="0"/>
              </a:rPr>
              <a:t>nonpolar solvent </a:t>
            </a:r>
            <a:r>
              <a:rPr lang="ko-KR" altLang="en-US" dirty="0">
                <a:latin typeface="Calibri" panose="020F0502020204030204" pitchFamily="34" charset="0"/>
              </a:rPr>
              <a:t>비율</a:t>
            </a:r>
            <a:r>
              <a:rPr lang="en-US" altLang="ko-KR" dirty="0">
                <a:latin typeface="Calibri" panose="020F0502020204030204" pitchFamily="34" charset="0"/>
              </a:rPr>
              <a:t>)</a:t>
            </a:r>
          </a:p>
          <a:p>
            <a:pPr marL="0" indent="0">
              <a:buNone/>
            </a:pPr>
            <a:endParaRPr lang="en-US" altLang="en-US" dirty="0">
              <a:latin typeface="Calibri" panose="020F050202020403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4B38CC7C-484A-40EF-B1A3-41E00FF9DD11}"/>
              </a:ext>
            </a:extLst>
          </p:cNvPr>
          <p:cNvSpPr>
            <a:spLocks noGrp="1" noRot="1" noChangeAspect="1" noChangeArrowheads="1" noTextEdit="1"/>
          </p:cNvSpPr>
          <p:nvPr>
            <p:ph type="sldImg"/>
          </p:nvPr>
        </p:nvSpPr>
        <p:spPr>
          <a:ln/>
        </p:spPr>
      </p:sp>
      <p:sp>
        <p:nvSpPr>
          <p:cNvPr id="187395" name="Rectangle 3">
            <a:extLst>
              <a:ext uri="{FF2B5EF4-FFF2-40B4-BE49-F238E27FC236}">
                <a16:creationId xmlns:a16="http://schemas.microsoft.com/office/drawing/2014/main" id="{F08363E0-6F5F-4044-B253-758F492DAD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8.35 </a:t>
            </a:r>
          </a:p>
          <a:p>
            <a:r>
              <a:rPr lang="en-US" altLang="en-US" b="1" dirty="0">
                <a:latin typeface="Calibri" panose="020F0502020204030204" pitchFamily="34" charset="0"/>
              </a:rPr>
              <a:t>The effects of differences in the concentration of solutes on opposite sides of the plasma membrane.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A cell placed in a hypotonic solution (one having a lower solute concentration than the cell) swells because of a net gain of water by osmosis. (</a:t>
            </a:r>
            <a:r>
              <a:rPr lang="en-US" altLang="en-US" b="1" dirty="0">
                <a:latin typeface="Calibri" panose="020F0502020204030204" pitchFamily="34" charset="0"/>
              </a:rPr>
              <a:t>B</a:t>
            </a:r>
            <a:r>
              <a:rPr lang="en-US" altLang="en-US" dirty="0">
                <a:latin typeface="Calibri" panose="020F0502020204030204" pitchFamily="34" charset="0"/>
              </a:rPr>
              <a:t>) A cell in a hypertonic solution shrinks because of a net loss of water by osmosis. (</a:t>
            </a:r>
            <a:r>
              <a:rPr lang="en-US" altLang="en-US" b="1" dirty="0">
                <a:latin typeface="Calibri" panose="020F0502020204030204" pitchFamily="34" charset="0"/>
              </a:rPr>
              <a:t>C</a:t>
            </a:r>
            <a:r>
              <a:rPr lang="en-US" altLang="en-US" dirty="0">
                <a:latin typeface="Calibri" panose="020F0502020204030204" pitchFamily="34" charset="0"/>
              </a:rPr>
              <a:t>) A cell placed in an isotonic solution maintains a constant volume because the inward flux of water is equal to the outward flux.</a:t>
            </a:r>
          </a:p>
          <a:p>
            <a:endParaRPr lang="en-US" altLang="en-US" dirty="0">
              <a:latin typeface="Calibri" panose="020F0502020204030204" pitchFamily="34" charset="0"/>
            </a:endParaRPr>
          </a:p>
          <a:p>
            <a:r>
              <a:rPr lang="en-US" altLang="en-US" dirty="0">
                <a:latin typeface="Calibri" panose="020F0502020204030204" pitchFamily="34" charset="0"/>
              </a:rPr>
              <a:t>---</a:t>
            </a:r>
            <a:r>
              <a:rPr lang="ko-KR" altLang="en-US" dirty="0">
                <a:latin typeface="Calibri" panose="020F0502020204030204" pitchFamily="34" charset="0"/>
              </a:rPr>
              <a:t>여기부터 못 들음</a:t>
            </a:r>
            <a:r>
              <a:rPr lang="en-US" altLang="ko-KR" dirty="0">
                <a:latin typeface="Calibri" panose="020F0502020204030204" pitchFamily="34" charset="0"/>
              </a:rPr>
              <a:t>---</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en-US" dirty="0">
                <a:latin typeface="Calibri" panose="020F0502020204030204" pitchFamily="34" charset="0"/>
              </a:rPr>
              <a:t>~ 8.13</a:t>
            </a:r>
            <a:r>
              <a:rPr lang="ko-KR" altLang="en-US" dirty="0">
                <a:latin typeface="Calibri" panose="020F0502020204030204" pitchFamily="34" charset="0"/>
              </a:rPr>
              <a:t>절 </a:t>
            </a:r>
            <a:r>
              <a:rPr lang="en-US" altLang="ko-KR" dirty="0">
                <a:latin typeface="Calibri" panose="020F0502020204030204" pitchFamily="34" charset="0"/>
              </a:rPr>
              <a:t>active transport </a:t>
            </a:r>
            <a:r>
              <a:rPr lang="ko-KR" altLang="en-US" dirty="0">
                <a:latin typeface="Calibri" panose="020F0502020204030204" pitchFamily="34" charset="0"/>
              </a:rPr>
              <a:t>직전 까지 </a:t>
            </a:r>
            <a:r>
              <a:rPr lang="en-US" altLang="ko-KR" dirty="0">
                <a:latin typeface="Calibri" panose="020F0502020204030204" pitchFamily="34" charset="0"/>
              </a:rPr>
              <a:t>(51~ 63)</a:t>
            </a:r>
            <a:endParaRPr lang="en-US" altLang="en-US" dirty="0">
              <a:latin typeface="Calibri" panose="020F050202020403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F1DCBCBA-3C1C-4D47-A252-09FA670341C2}"/>
              </a:ext>
            </a:extLst>
          </p:cNvPr>
          <p:cNvSpPr>
            <a:spLocks noGrp="1" noRot="1" noChangeAspect="1" noChangeArrowheads="1" noTextEdit="1"/>
          </p:cNvSpPr>
          <p:nvPr>
            <p:ph type="sldImg"/>
          </p:nvPr>
        </p:nvSpPr>
        <p:spPr>
          <a:ln/>
        </p:spPr>
      </p:sp>
      <p:sp>
        <p:nvSpPr>
          <p:cNvPr id="188419" name="Rectangle 3">
            <a:extLst>
              <a:ext uri="{FF2B5EF4-FFF2-40B4-BE49-F238E27FC236}">
                <a16:creationId xmlns:a16="http://schemas.microsoft.com/office/drawing/2014/main" id="{F6A9B0CC-E8AE-440C-AC80-644C6EB608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8.36a, b</a:t>
            </a:r>
          </a:p>
          <a:p>
            <a:r>
              <a:rPr lang="en-US" altLang="en-US" b="1" dirty="0">
                <a:latin typeface="Calibri" panose="020F0502020204030204" pitchFamily="34" charset="0"/>
              </a:rPr>
              <a:t>The effects of osmosis on a plant cell.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Aquatic plants living in freshwater are surrounded by a hypotonic environment. Water therefore tends to flow into the cells, creating turgor pressure. (</a:t>
            </a:r>
            <a:r>
              <a:rPr lang="en-US" altLang="en-US" b="1" dirty="0">
                <a:latin typeface="Calibri" panose="020F0502020204030204" pitchFamily="34" charset="0"/>
              </a:rPr>
              <a:t>B</a:t>
            </a:r>
            <a:r>
              <a:rPr lang="en-US" altLang="en-US" dirty="0">
                <a:latin typeface="Calibri" panose="020F0502020204030204" pitchFamily="34" charset="0"/>
              </a:rPr>
              <a:t>) If the plant is placed in a hypertonic solution, such as seawater, the cell loses water, and the plasma membrane pulls away from the cell wall.</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Plasmolysis =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원형질</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분리</a:t>
            </a:r>
            <a:endParaRPr lang="en-US" altLang="en-US" dirty="0">
              <a:latin typeface="Calibri" panose="020F050202020403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DA929575-5415-49D4-980E-D5608AF14259}"/>
              </a:ext>
            </a:extLst>
          </p:cNvPr>
          <p:cNvSpPr>
            <a:spLocks noGrp="1" noRot="1" noChangeAspect="1" noChangeArrowheads="1" noTextEdit="1"/>
          </p:cNvSpPr>
          <p:nvPr>
            <p:ph type="sldImg"/>
          </p:nvPr>
        </p:nvSpPr>
        <p:spPr>
          <a:ln/>
        </p:spPr>
      </p:sp>
      <p:sp>
        <p:nvSpPr>
          <p:cNvPr id="189443" name="Rectangle 3">
            <a:extLst>
              <a:ext uri="{FF2B5EF4-FFF2-40B4-BE49-F238E27FC236}">
                <a16:creationId xmlns:a16="http://schemas.microsoft.com/office/drawing/2014/main" id="{D5A649A8-8E05-499E-ADB9-BBFA3DA04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8.37a, b</a:t>
            </a:r>
          </a:p>
          <a:p>
            <a:r>
              <a:rPr lang="en-US" altLang="en-US" b="1" dirty="0">
                <a:latin typeface="Calibri" panose="020F0502020204030204" pitchFamily="34" charset="0"/>
              </a:rPr>
              <a:t>Passage of water molecules through an aquaporin channel.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Snapshot from a molecular dynamics simulation of a stream of water molecules (red and white spheres) passing in single file through the channel in one of the subunits of an aquaporin molecule residing within a membrane. (</a:t>
            </a:r>
            <a:r>
              <a:rPr lang="en-US" altLang="en-US" b="1" dirty="0">
                <a:latin typeface="Calibri" panose="020F0502020204030204" pitchFamily="34" charset="0"/>
              </a:rPr>
              <a:t>B</a:t>
            </a:r>
            <a:r>
              <a:rPr lang="en-US" altLang="en-US" dirty="0">
                <a:latin typeface="Calibri" panose="020F0502020204030204" pitchFamily="34" charset="0"/>
              </a:rPr>
              <a:t>) A model describing the mechanism by which water molecules pass through an aquaporin channel with the simultaneous exclusion of protons. Nine water molecules are shown to be lined up in single file along the wall of the channel. Each water molecule is depicted as a red circular O atom with two associated Hs. In this model, the four water molecules at the top and bottom of the channel are oriented, as the result of their interaction with the carbonyl (CPO) groups of the protein backbone, with their H atoms pointed away from the center of the channel. These water molecules are able to form hydrogen bonds (dashed lines) with their neighbors. In contrast, the single water molecule in the center of the channel is oriented in a position that prevents it from forming hydrogen bonds with other water molecules, which has the effect of interrupting the flow of protons through the channel.</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29C5952F-7335-4AA1-A31F-C6A6297566C8}"/>
              </a:ext>
            </a:extLst>
          </p:cNvPr>
          <p:cNvSpPr>
            <a:spLocks noGrp="1" noRot="1" noChangeAspect="1" noChangeArrowheads="1" noTextEdit="1"/>
          </p:cNvSpPr>
          <p:nvPr>
            <p:ph type="sldImg"/>
          </p:nvPr>
        </p:nvSpPr>
        <p:spPr>
          <a:ln/>
        </p:spPr>
      </p:sp>
      <p:sp>
        <p:nvSpPr>
          <p:cNvPr id="190467" name="Rectangle 3">
            <a:extLst>
              <a:ext uri="{FF2B5EF4-FFF2-40B4-BE49-F238E27FC236}">
                <a16:creationId xmlns:a16="http://schemas.microsoft.com/office/drawing/2014/main" id="{F9015005-7275-4698-876B-FD0F867C89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8.38a, b</a:t>
            </a:r>
          </a:p>
          <a:p>
            <a:r>
              <a:rPr lang="en-US" altLang="en-US" b="1" dirty="0">
                <a:latin typeface="Calibri" panose="020F0502020204030204" pitchFamily="34" charset="0"/>
              </a:rPr>
              <a:t>Measuring ion channel conductance by patch-clamp recording.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In this technique, a highly polished glass micropipette is placed against a portion of the outer surface of a cell, and suction is applied to seal the rim of the pipette against the plasma membrane. Because the pipette is wired as an electrode (a </a:t>
            </a:r>
            <a:r>
              <a:rPr lang="en-US" altLang="en-US" i="1" dirty="0">
                <a:latin typeface="Calibri" panose="020F0502020204030204" pitchFamily="34" charset="0"/>
              </a:rPr>
              <a:t>microelectrode</a:t>
            </a:r>
            <a:r>
              <a:rPr lang="en-US" altLang="en-US" dirty="0">
                <a:latin typeface="Calibri" panose="020F0502020204030204" pitchFamily="34" charset="0"/>
              </a:rPr>
              <a:t>), a voltage can be applied across the patch of membrane enclosed by the pipette, and the responding flow of ions through the membrane channels can be measured. As indicated in the figure, the micropipette can enclose a patch of membrane containing a single ion channel, which allows investigators to monitor the opening and closing of a single gated channel, as well as its conductance at different applied voltages. (</a:t>
            </a:r>
            <a:r>
              <a:rPr lang="en-US" altLang="en-US" b="1" dirty="0">
                <a:latin typeface="Calibri" panose="020F0502020204030204" pitchFamily="34" charset="0"/>
              </a:rPr>
              <a:t>B</a:t>
            </a:r>
            <a:r>
              <a:rPr lang="en-US" altLang="en-US" dirty="0">
                <a:latin typeface="Calibri" panose="020F0502020204030204" pitchFamily="34" charset="0"/>
              </a:rPr>
              <a:t>) The micrograph shows patch-clamp recordings being made from a single photoreceptor cell of the retina of a salamander. One portion of the cell is drawn into a glass micropipette by suction, while a second micropipette-electrode (lower right) is sealed against a small patch of the plasma membrane on another portion of the cell.</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3FC2412D-DF09-4284-AD19-C57069B3FDD6}"/>
              </a:ext>
            </a:extLst>
          </p:cNvPr>
          <p:cNvSpPr>
            <a:spLocks noGrp="1" noRot="1" noChangeAspect="1" noChangeArrowheads="1" noTextEdit="1"/>
          </p:cNvSpPr>
          <p:nvPr>
            <p:ph type="sldImg"/>
          </p:nvPr>
        </p:nvSpPr>
        <p:spPr>
          <a:ln/>
        </p:spPr>
      </p:sp>
      <p:sp>
        <p:nvSpPr>
          <p:cNvPr id="191491" name="Rectangle 3">
            <a:extLst>
              <a:ext uri="{FF2B5EF4-FFF2-40B4-BE49-F238E27FC236}">
                <a16:creationId xmlns:a16="http://schemas.microsoft.com/office/drawing/2014/main" id="{E9723C89-AD80-4AB2-A5AC-3C9F167F9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Voltage-gated channels: </a:t>
            </a:r>
            <a:r>
              <a:rPr lang="ko-KR" altLang="en-US" dirty="0">
                <a:latin typeface="Calibri" panose="020F0502020204030204" pitchFamily="34" charset="0"/>
              </a:rPr>
              <a:t>막사이 전위차에 의존해 조절됨 </a:t>
            </a:r>
            <a:r>
              <a:rPr lang="en-US" altLang="ko-KR" dirty="0">
                <a:latin typeface="Calibri" panose="020F0502020204030204" pitchFamily="34" charset="0"/>
              </a:rPr>
              <a:t>(</a:t>
            </a:r>
            <a:r>
              <a:rPr lang="ko-KR" altLang="en-US" dirty="0">
                <a:latin typeface="Calibri" panose="020F0502020204030204" pitchFamily="34" charset="0"/>
              </a:rPr>
              <a:t>열리고 닫히고</a:t>
            </a:r>
            <a:r>
              <a:rPr lang="en-US" altLang="ko-KR" dirty="0">
                <a:latin typeface="Calibri" panose="020F0502020204030204" pitchFamily="34" charset="0"/>
              </a:rPr>
              <a:t>)</a:t>
            </a:r>
            <a:endParaRPr lang="en-US" altLang="en-US" dirty="0">
              <a:latin typeface="Calibri" panose="020F050202020403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41667E4F-437A-46A7-90A8-808EA58880CE}"/>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C04F0F12-B267-4578-AC93-6F428A1110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8.39 </a:t>
            </a:r>
          </a:p>
          <a:p>
            <a:r>
              <a:rPr lang="en-US" altLang="en-US" b="1" dirty="0">
                <a:latin typeface="Calibri" panose="020F0502020204030204" pitchFamily="34" charset="0"/>
              </a:rPr>
              <a:t>Three-dimensional structure of the bacterial </a:t>
            </a:r>
            <a:r>
              <a:rPr lang="en-US" altLang="en-US" b="1" dirty="0" err="1">
                <a:latin typeface="Calibri" panose="020F0502020204030204" pitchFamily="34" charset="0"/>
              </a:rPr>
              <a:t>KcsA</a:t>
            </a:r>
            <a:r>
              <a:rPr lang="en-US" altLang="en-US" b="1" dirty="0">
                <a:latin typeface="Calibri" panose="020F0502020204030204" pitchFamily="34" charset="0"/>
              </a:rPr>
              <a:t> channel and the selection of K+</a:t>
            </a:r>
            <a:r>
              <a:rPr lang="en-US" altLang="en-US" dirty="0">
                <a:latin typeface="Calibri" panose="020F0502020204030204" pitchFamily="34" charset="0"/>
              </a:rPr>
              <a:t> </a:t>
            </a:r>
            <a:r>
              <a:rPr lang="en-US" altLang="en-US" b="1" dirty="0">
                <a:latin typeface="Calibri" panose="020F0502020204030204" pitchFamily="34" charset="0"/>
              </a:rPr>
              <a:t>ions. </a:t>
            </a:r>
            <a:r>
              <a:rPr lang="en-US" altLang="en-US" dirty="0">
                <a:latin typeface="Calibri" panose="020F0502020204030204" pitchFamily="34" charset="0"/>
              </a:rPr>
              <a:t>This K+ ion channel consists of four subunits, two of which are shown here. Each subunit is comprised of M1 and M2 helices joined by a P (pore) segment consisting of a short helix and a non-helical portion that lines the channel through which the ions pass. A portion of each P segment contains a conserved pentapeptide (GYGVT) whose res    </a:t>
            </a:r>
            <a:r>
              <a:rPr lang="en-US" altLang="en-US" dirty="0" err="1">
                <a:latin typeface="Calibri" panose="020F0502020204030204" pitchFamily="34" charset="0"/>
              </a:rPr>
              <a:t>idues</a:t>
            </a:r>
            <a:r>
              <a:rPr lang="en-US" altLang="en-US" dirty="0">
                <a:latin typeface="Calibri" panose="020F0502020204030204" pitchFamily="34" charset="0"/>
              </a:rPr>
              <a:t> line the selectivity filter that screens for K+ ions. The oxygen atoms of the carbonyl groups of these residues project into the channel where they can interact selectively with K+ ions (indicated by the red mesh objects) within the filter. As indicated in the top inset, the selectivity filter contains four rings of carbonyl O atoms and one ring of threonyl O atoms; each of these five rings contains four O atoms, one donated by each subunit. The diameter of the rings is just large enough so that eight O atoms can coordinate a single K ion, replacing its normal water of hydration. Although four K+ binding sites are shown, only two are occupied at one time.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1441E819-8039-4AFA-AE2B-68C4AAC374C5}"/>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id="{F25C2089-FA4F-41C1-AF8D-29B0FBBE3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panose="020F0502020204030204" pitchFamily="34" charset="0"/>
              </a:rPr>
              <a:t>Figure 8.40 </a:t>
            </a:r>
          </a:p>
          <a:p>
            <a:r>
              <a:rPr lang="en-US" altLang="en-US" b="1">
                <a:latin typeface="Calibri" panose="020F0502020204030204" pitchFamily="34" charset="0"/>
              </a:rPr>
              <a:t>Schematic illustration of the hinge‐bending model for the opening of the Kcsa channel. </a:t>
            </a:r>
            <a:r>
              <a:rPr lang="en-US" altLang="en-US">
                <a:latin typeface="Calibri" panose="020F0502020204030204" pitchFamily="34" charset="0"/>
              </a:rPr>
              <a:t>The M2 helices from each subunit bend outward at a specific glycine residue, which opens the gate at the intracellular end of the channel to K+ ions.</a:t>
            </a:r>
          </a:p>
          <a:p>
            <a:r>
              <a:rPr lang="en-US" altLang="en-US">
                <a:latin typeface="Calibri" panose="020F0502020204030204" pitchFamily="34" charset="0"/>
              </a:rPr>
              <a:t>SOURCE: Uysal S et al. 2011. Mechanism of activation gating in the full-length KcsA K+ channel. Proc. Natl. Acad. Sci. U.S.A. 108, 11896-9.</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E18B56A8-D3A9-4759-8820-CE8B7BA7181A}"/>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43EE1AF3-61F4-435D-A27A-93A49E57FF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panose="020F0502020204030204" pitchFamily="34" charset="0"/>
              </a:rPr>
              <a:t>Figure 8.41 </a:t>
            </a:r>
          </a:p>
          <a:p>
            <a:r>
              <a:rPr lang="en-US" altLang="en-US" b="1">
                <a:latin typeface="Calibri" panose="020F0502020204030204" pitchFamily="34" charset="0"/>
              </a:rPr>
              <a:t>The structure of one subunit of a eukaryotic, voltage-gated K+</a:t>
            </a:r>
            <a:r>
              <a:rPr lang="en-US" altLang="en-US">
                <a:latin typeface="Calibri" panose="020F0502020204030204" pitchFamily="34" charset="0"/>
              </a:rPr>
              <a:t> </a:t>
            </a:r>
            <a:r>
              <a:rPr lang="en-US" altLang="en-US" b="1">
                <a:latin typeface="Calibri" panose="020F0502020204030204" pitchFamily="34" charset="0"/>
              </a:rPr>
              <a:t>channel. </a:t>
            </a:r>
            <a:r>
              <a:rPr lang="en-US" altLang="en-US">
                <a:latin typeface="Calibri" panose="020F0502020204030204" pitchFamily="34" charset="0"/>
              </a:rPr>
              <a:t>A two-dimensional portrait of a K+ channel subunit showing its six transmembrane helices and a portion of the polypeptide (called the pore helix or P) that dips into the protein to form part of the channel’s wall. The inset shows the sequence of amino acids of the positively charged S4 helix of the </a:t>
            </a:r>
            <a:r>
              <a:rPr lang="en-US" altLang="en-US" i="1">
                <a:latin typeface="Calibri" panose="020F0502020204030204" pitchFamily="34" charset="0"/>
              </a:rPr>
              <a:t>Drosophila  </a:t>
            </a:r>
            <a:r>
              <a:rPr lang="en-US" altLang="en-US">
                <a:latin typeface="Calibri" panose="020F0502020204030204" pitchFamily="34" charset="0"/>
              </a:rPr>
              <a:t>K+ </a:t>
            </a:r>
            <a:r>
              <a:rPr lang="en-US" altLang="en-US" i="1">
                <a:latin typeface="Calibri" panose="020F0502020204030204" pitchFamily="34" charset="0"/>
              </a:rPr>
              <a:t>Shaker </a:t>
            </a:r>
            <a:r>
              <a:rPr lang="en-US" altLang="en-US">
                <a:latin typeface="Calibri" panose="020F0502020204030204" pitchFamily="34" charset="0"/>
              </a:rPr>
              <a:t>ion channel, which serves as a voltage sensor. The positively charged side chains are situated at every third residue along the otherwise hydrophobic helix. This member of the Kv family is called a </a:t>
            </a:r>
            <a:r>
              <a:rPr lang="en-US" altLang="en-US" i="1">
                <a:latin typeface="Calibri" panose="020F0502020204030204" pitchFamily="34" charset="0"/>
              </a:rPr>
              <a:t>Shaker </a:t>
            </a:r>
            <a:r>
              <a:rPr lang="en-US" altLang="en-US">
                <a:latin typeface="Calibri" panose="020F0502020204030204" pitchFamily="34" charset="0"/>
              </a:rPr>
              <a:t>channel because flies with certain mutations in the protein shake vigorously when anesthetized with ether. The </a:t>
            </a:r>
            <a:r>
              <a:rPr lang="en-US" altLang="en-US" i="1">
                <a:latin typeface="Calibri" panose="020F0502020204030204" pitchFamily="34" charset="0"/>
              </a:rPr>
              <a:t>Shaker </a:t>
            </a:r>
            <a:r>
              <a:rPr lang="en-US" altLang="en-US">
                <a:latin typeface="Calibri" panose="020F0502020204030204" pitchFamily="34" charset="0"/>
              </a:rPr>
              <a:t>channel was the first K+ channel to be identified and cloned in 1987.</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9B36A3FB-C015-49AB-B18E-B195ACD71254}"/>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B477E41-06AD-4F34-82B8-8A49588473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8.3a-c</a:t>
            </a:r>
          </a:p>
          <a:p>
            <a:r>
              <a:rPr lang="en-US" altLang="en-US" b="1" dirty="0">
                <a:latin typeface="Calibri" panose="020F0502020204030204" pitchFamily="34" charset="0"/>
              </a:rPr>
              <a:t>The plasma membrane contains a lipid bilayer.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Calculating the surface area of a lipid preparation. When a sample of phospholipids is dissolved in an organic solvent, such as hexane, and spread over an aqueous surface, the phospholipid molecules form a layer over the water that is a single molecule thick: a monomolecular layer. The molecules in the layer are oriented with their hydrophilic groups bonded to the surface of the water and their hydrophobic chains directed into the air. To estimate the surface area the lipids would cover if they were part of a membrane, the lipid molecules can be compressed into the smallest possible area by means of movable barriers. Using this type of apparatus, which is called a Langmuir trough after its inventor, </a:t>
            </a:r>
            <a:r>
              <a:rPr lang="en-US" altLang="en-US" dirty="0" err="1">
                <a:latin typeface="Calibri" panose="020F0502020204030204" pitchFamily="34" charset="0"/>
              </a:rPr>
              <a:t>Gorter</a:t>
            </a:r>
            <a:r>
              <a:rPr lang="en-US" altLang="en-US" dirty="0">
                <a:latin typeface="Calibri" panose="020F0502020204030204" pitchFamily="34" charset="0"/>
              </a:rPr>
              <a:t> and Grendel concluded that red blood cells contained enough lipid to form a layer over their surface that was two molecules thick: a bilayer. (</a:t>
            </a:r>
            <a:r>
              <a:rPr lang="en-US" altLang="en-US" b="1" dirty="0">
                <a:latin typeface="Calibri" panose="020F0502020204030204" pitchFamily="34" charset="0"/>
              </a:rPr>
              <a:t>B</a:t>
            </a:r>
            <a:r>
              <a:rPr lang="en-US" altLang="en-US" dirty="0">
                <a:latin typeface="Calibri" panose="020F0502020204030204" pitchFamily="34" charset="0"/>
              </a:rPr>
              <a:t>) As </a:t>
            </a:r>
            <a:r>
              <a:rPr lang="en-US" altLang="en-US" dirty="0" err="1">
                <a:latin typeface="Calibri" panose="020F0502020204030204" pitchFamily="34" charset="0"/>
              </a:rPr>
              <a:t>Gorter</a:t>
            </a:r>
            <a:r>
              <a:rPr lang="en-US" altLang="en-US" dirty="0">
                <a:latin typeface="Calibri" panose="020F0502020204030204" pitchFamily="34" charset="0"/>
              </a:rPr>
              <a:t> and Grendel first proposed, the core of a membrane contains a bimolecular layer of phospholipids oriented with their water soluble head groups facing the outer surfaces and their hydrophobic fatty acid tails facing the interior. The structures of the head groups are given in Figure 8.6</a:t>
            </a:r>
            <a:r>
              <a:rPr lang="en-US" altLang="en-US" i="1" dirty="0">
                <a:latin typeface="Calibri" panose="020F0502020204030204" pitchFamily="34" charset="0"/>
              </a:rPr>
              <a:t>a</a:t>
            </a:r>
            <a:r>
              <a:rPr lang="en-US" altLang="en-US" dirty="0">
                <a:latin typeface="Calibri" panose="020F0502020204030204" pitchFamily="34" charset="0"/>
              </a:rPr>
              <a:t>. (</a:t>
            </a:r>
            <a:r>
              <a:rPr lang="en-US" altLang="en-US" b="1" dirty="0">
                <a:latin typeface="Calibri" panose="020F0502020204030204" pitchFamily="34" charset="0"/>
              </a:rPr>
              <a:t>C</a:t>
            </a:r>
            <a:r>
              <a:rPr lang="en-US" altLang="en-US" dirty="0">
                <a:latin typeface="Calibri" panose="020F0502020204030204" pitchFamily="34" charset="0"/>
              </a:rPr>
              <a:t>) Simulation of a fully hydrated lipid bilayer composed of the phospholipid phosphatidylcholine. Phospholipid head groups are orange, water molecules are blue and white, fatty acid chains are green.</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en-US" dirty="0">
                <a:latin typeface="Calibri" panose="020F0502020204030204" pitchFamily="34" charset="0"/>
              </a:rPr>
              <a:t>Glycerol (1</a:t>
            </a:r>
            <a:r>
              <a:rPr lang="ko-KR" altLang="en-US" dirty="0">
                <a:latin typeface="Calibri" panose="020F0502020204030204" pitchFamily="34" charset="0"/>
              </a:rPr>
              <a:t>번 </a:t>
            </a:r>
            <a:r>
              <a:rPr lang="en-US" altLang="ko-KR" dirty="0">
                <a:latin typeface="Calibri" panose="020F0502020204030204" pitchFamily="34" charset="0"/>
              </a:rPr>
              <a:t>carbon</a:t>
            </a:r>
            <a:r>
              <a:rPr lang="en-US" altLang="en-US" dirty="0">
                <a:latin typeface="Calibri" panose="020F0502020204030204" pitchFamily="34" charset="0"/>
              </a:rPr>
              <a:t>) + fatty acid</a:t>
            </a:r>
          </a:p>
          <a:p>
            <a:r>
              <a:rPr lang="en-US" altLang="en-US" dirty="0">
                <a:latin typeface="Calibri" panose="020F0502020204030204" pitchFamily="34" charset="0"/>
              </a:rPr>
              <a:t>Glycerol (2</a:t>
            </a:r>
            <a:r>
              <a:rPr lang="ko-KR" altLang="en-US" dirty="0">
                <a:latin typeface="Calibri" panose="020F0502020204030204" pitchFamily="34" charset="0"/>
              </a:rPr>
              <a:t>번 </a:t>
            </a:r>
            <a:r>
              <a:rPr lang="en-US" altLang="ko-KR" dirty="0">
                <a:latin typeface="Calibri" panose="020F0502020204030204" pitchFamily="34" charset="0"/>
              </a:rPr>
              <a:t>carbon) + fatty acid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Calibri" panose="020F0502020204030204" pitchFamily="34" charset="0"/>
              </a:rPr>
              <a:t>Glycerol</a:t>
            </a:r>
            <a:r>
              <a:rPr lang="ko-KR" altLang="en-US" dirty="0">
                <a:latin typeface="Calibri" panose="020F0502020204030204" pitchFamily="34" charset="0"/>
              </a:rPr>
              <a:t> </a:t>
            </a:r>
            <a:r>
              <a:rPr lang="en-US" altLang="ko-KR" dirty="0">
                <a:latin typeface="Calibri" panose="020F0502020204030204" pitchFamily="34" charset="0"/>
              </a:rPr>
              <a:t>(3</a:t>
            </a:r>
            <a:r>
              <a:rPr lang="ko-KR" altLang="en-US" dirty="0">
                <a:latin typeface="Calibri" panose="020F0502020204030204" pitchFamily="34" charset="0"/>
              </a:rPr>
              <a:t>번 </a:t>
            </a:r>
            <a:r>
              <a:rPr lang="en-US" altLang="ko-KR" dirty="0">
                <a:latin typeface="Calibri" panose="020F0502020204030204" pitchFamily="34" charset="0"/>
              </a:rPr>
              <a:t>carbon) + phosphate group + (Hydrophilic </a:t>
            </a:r>
            <a:r>
              <a:rPr lang="ko-KR" altLang="en-US" dirty="0">
                <a:latin typeface="Calibri" panose="020F0502020204030204" pitchFamily="34" charset="0"/>
              </a:rPr>
              <a:t>한 </a:t>
            </a:r>
            <a:r>
              <a:rPr lang="en-US" altLang="ko-KR" dirty="0">
                <a:latin typeface="Calibri" panose="020F0502020204030204" pitchFamily="34" charset="0"/>
              </a:rPr>
              <a:t>size </a:t>
            </a:r>
            <a:r>
              <a:rPr lang="ko-KR" altLang="en-US" dirty="0">
                <a:latin typeface="Calibri" panose="020F0502020204030204" pitchFamily="34" charset="0"/>
              </a:rPr>
              <a:t>크지 않은 구조</a:t>
            </a:r>
            <a:r>
              <a:rPr lang="en-US" altLang="ko-KR" dirty="0">
                <a:latin typeface="Calibri" panose="020F0502020204030204" pitchFamily="34" charset="0"/>
              </a:rPr>
              <a:t>) ex. Choline , Serine</a:t>
            </a:r>
            <a:endParaRPr lang="en-US" altLang="en-US" dirty="0">
              <a:latin typeface="Calibri" panose="020F0502020204030204" pitchFamily="34" charset="0"/>
            </a:endParaRPr>
          </a:p>
          <a:p>
            <a:endParaRPr lang="en-US" altLang="en-US" dirty="0">
              <a:latin typeface="Calibri" panose="020F0502020204030204" pitchFamily="34" charset="0"/>
            </a:endParaRPr>
          </a:p>
          <a:p>
            <a:r>
              <a:rPr lang="ko-KR" altLang="en-US" dirty="0">
                <a:latin typeface="Calibri" panose="020F0502020204030204" pitchFamily="34" charset="0"/>
              </a:rPr>
              <a:t>이 결합을 각각 </a:t>
            </a:r>
            <a:r>
              <a:rPr lang="en-US" altLang="ko-KR" dirty="0">
                <a:latin typeface="Calibri" panose="020F0502020204030204" pitchFamily="34" charset="0"/>
              </a:rPr>
              <a:t>ester linkage </a:t>
            </a:r>
            <a:r>
              <a:rPr lang="ko-KR" altLang="en-US" dirty="0">
                <a:latin typeface="Calibri" panose="020F0502020204030204" pitchFamily="34" charset="0"/>
              </a:rPr>
              <a:t>라고 함</a:t>
            </a:r>
            <a:r>
              <a:rPr lang="en-US" altLang="ko-KR" dirty="0">
                <a:latin typeface="Calibri" panose="020F0502020204030204" pitchFamily="34" charset="0"/>
              </a:rPr>
              <a:t>. ( H2O </a:t>
            </a:r>
            <a:r>
              <a:rPr lang="ko-KR" altLang="en-US" dirty="0">
                <a:latin typeface="Calibri" panose="020F0502020204030204" pitchFamily="34" charset="0"/>
              </a:rPr>
              <a:t>나오고 </a:t>
            </a:r>
            <a:r>
              <a:rPr lang="en-US" altLang="ko-KR" dirty="0">
                <a:latin typeface="Calibri" panose="020F0502020204030204" pitchFamily="34" charset="0"/>
              </a:rPr>
              <a:t>) -&gt; 3</a:t>
            </a:r>
            <a:r>
              <a:rPr lang="ko-KR" altLang="en-US" dirty="0">
                <a:latin typeface="Calibri" panose="020F0502020204030204" pitchFamily="34" charset="0"/>
              </a:rPr>
              <a:t>번 </a:t>
            </a:r>
            <a:r>
              <a:rPr lang="en-US" altLang="ko-KR" dirty="0">
                <a:latin typeface="Calibri" panose="020F0502020204030204" pitchFamily="34" charset="0"/>
              </a:rPr>
              <a:t>carbon </a:t>
            </a:r>
            <a:r>
              <a:rPr lang="ko-KR" altLang="en-US" dirty="0">
                <a:latin typeface="Calibri" panose="020F0502020204030204" pitchFamily="34" charset="0"/>
              </a:rPr>
              <a:t>이랑 </a:t>
            </a:r>
            <a:r>
              <a:rPr lang="en-US" altLang="ko-KR" dirty="0">
                <a:latin typeface="Calibri" panose="020F0502020204030204" pitchFamily="34" charset="0"/>
              </a:rPr>
              <a:t>phosphate </a:t>
            </a:r>
            <a:r>
              <a:rPr lang="ko-KR" altLang="en-US" dirty="0">
                <a:latin typeface="Calibri" panose="020F0502020204030204" pitchFamily="34" charset="0"/>
              </a:rPr>
              <a:t>랑 결합하는 것도 </a:t>
            </a:r>
            <a:r>
              <a:rPr lang="en-US" altLang="ko-KR" dirty="0">
                <a:latin typeface="Calibri" panose="020F0502020204030204" pitchFamily="34" charset="0"/>
              </a:rPr>
              <a:t>ester linkage</a:t>
            </a:r>
          </a:p>
          <a:p>
            <a:endParaRPr lang="en-US" altLang="ko-KR" dirty="0">
              <a:latin typeface="Calibri" panose="020F0502020204030204" pitchFamily="34" charset="0"/>
            </a:endParaRPr>
          </a:p>
          <a:p>
            <a:endParaRPr lang="en-US" altLang="ko-KR" dirty="0">
              <a:latin typeface="Calibri" panose="020F0502020204030204" pitchFamily="34" charset="0"/>
            </a:endParaRPr>
          </a:p>
          <a:p>
            <a:r>
              <a:rPr lang="en-US" altLang="ko-KR" dirty="0">
                <a:latin typeface="Calibri" panose="020F0502020204030204" pitchFamily="34" charset="0"/>
                <a:sym typeface="Wingdings" panose="05000000000000000000" pitchFamily="2" charset="2"/>
              </a:rPr>
              <a:t> Hydrophilic part + Hydrophobic part </a:t>
            </a:r>
            <a:r>
              <a:rPr lang="ko-KR" altLang="en-US" dirty="0">
                <a:latin typeface="Calibri" panose="020F0502020204030204" pitchFamily="34" charset="0"/>
                <a:sym typeface="Wingdings" panose="05000000000000000000" pitchFamily="2" charset="2"/>
              </a:rPr>
              <a:t>有 </a:t>
            </a:r>
            <a:r>
              <a:rPr lang="en-US" altLang="ko-KR" dirty="0">
                <a:latin typeface="Calibri" panose="020F0502020204030204" pitchFamily="34" charset="0"/>
                <a:sym typeface="Wingdings" panose="05000000000000000000" pitchFamily="2" charset="2"/>
              </a:rPr>
              <a:t>  Lipid</a:t>
            </a:r>
            <a:r>
              <a:rPr lang="ko-KR" altLang="en-US" dirty="0">
                <a:latin typeface="Calibri" panose="020F0502020204030204" pitchFamily="34" charset="0"/>
                <a:sym typeface="Wingdings" panose="05000000000000000000" pitchFamily="2" charset="2"/>
              </a:rPr>
              <a:t> </a:t>
            </a:r>
            <a:r>
              <a:rPr lang="en-US" altLang="ko-KR" dirty="0">
                <a:latin typeface="Calibri" panose="020F0502020204030204" pitchFamily="34" charset="0"/>
                <a:sym typeface="Wingdings" panose="05000000000000000000" pitchFamily="2" charset="2"/>
              </a:rPr>
              <a:t>bilayer</a:t>
            </a:r>
            <a:r>
              <a:rPr lang="ko-KR" altLang="en-US" dirty="0">
                <a:latin typeface="Calibri" panose="020F0502020204030204" pitchFamily="34" charset="0"/>
                <a:sym typeface="Wingdings" panose="05000000000000000000" pitchFamily="2" charset="2"/>
              </a:rPr>
              <a:t> 형성</a:t>
            </a:r>
            <a:endParaRPr lang="en-US" altLang="ko-KR" dirty="0">
              <a:latin typeface="Calibri" panose="020F050202020403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05F44554-6BF3-4EF0-B579-39BC9FC6FAB6}"/>
              </a:ext>
            </a:extLst>
          </p:cNvPr>
          <p:cNvSpPr>
            <a:spLocks noGrp="1" noRot="1" noChangeAspect="1" noChangeArrowheads="1" noTextEdit="1"/>
          </p:cNvSpPr>
          <p:nvPr>
            <p:ph type="sldImg"/>
          </p:nvPr>
        </p:nvSpPr>
        <p:spPr>
          <a:ln/>
        </p:spPr>
      </p:sp>
      <p:sp>
        <p:nvSpPr>
          <p:cNvPr id="195587" name="Rectangle 3">
            <a:extLst>
              <a:ext uri="{FF2B5EF4-FFF2-40B4-BE49-F238E27FC236}">
                <a16:creationId xmlns:a16="http://schemas.microsoft.com/office/drawing/2014/main" id="{33ED6123-5552-4C5E-A5A4-3B69C24CCD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8.42a-c </a:t>
            </a:r>
          </a:p>
          <a:p>
            <a:r>
              <a:rPr lang="en-US" altLang="en-US" b="1" dirty="0">
                <a:latin typeface="Calibri" panose="020F0502020204030204" pitchFamily="34" charset="0"/>
              </a:rPr>
              <a:t>Three-dimensional structure of a voltage-gated mammalian K+</a:t>
            </a:r>
            <a:r>
              <a:rPr lang="en-US" altLang="en-US" dirty="0">
                <a:latin typeface="Calibri" panose="020F0502020204030204" pitchFamily="34" charset="0"/>
              </a:rPr>
              <a:t> </a:t>
            </a:r>
            <a:r>
              <a:rPr lang="en-US" altLang="en-US" b="1" dirty="0">
                <a:latin typeface="Calibri" panose="020F0502020204030204" pitchFamily="34" charset="0"/>
              </a:rPr>
              <a:t>channel.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The crystal structure of the entire tetrameric Kv1.2 channel, a member of the </a:t>
            </a:r>
            <a:r>
              <a:rPr lang="en-US" altLang="en-US" i="1" dirty="0">
                <a:latin typeface="Calibri" panose="020F0502020204030204" pitchFamily="34" charset="0"/>
              </a:rPr>
              <a:t>Shaker </a:t>
            </a:r>
            <a:r>
              <a:rPr lang="en-US" altLang="en-US" dirty="0">
                <a:latin typeface="Calibri" panose="020F0502020204030204" pitchFamily="34" charset="0"/>
              </a:rPr>
              <a:t>family of K+ ion channels found in nerve cells of the brain. The transmembrane portion is shown in red, and the cytoplasmic portion in blue. The potassium ion binding sites are indicated in green. (</a:t>
            </a:r>
            <a:r>
              <a:rPr lang="en-US" altLang="en-US" b="1" dirty="0">
                <a:latin typeface="Calibri" panose="020F0502020204030204" pitchFamily="34" charset="0"/>
              </a:rPr>
              <a:t>B</a:t>
            </a:r>
            <a:r>
              <a:rPr lang="en-US" altLang="en-US" dirty="0">
                <a:latin typeface="Calibri" panose="020F0502020204030204" pitchFamily="34" charset="0"/>
              </a:rPr>
              <a:t>) Ribbon drawing of the same channel shown in </a:t>
            </a:r>
            <a:r>
              <a:rPr lang="en-US" altLang="en-US" b="1" dirty="0">
                <a:latin typeface="Calibri" panose="020F0502020204030204" pitchFamily="34" charset="0"/>
              </a:rPr>
              <a:t>A</a:t>
            </a:r>
            <a:r>
              <a:rPr lang="en-US" altLang="en-US" dirty="0">
                <a:latin typeface="Calibri" panose="020F0502020204030204" pitchFamily="34" charset="0"/>
              </a:rPr>
              <a:t>, with the four subunits that make up the channel shown in different colors. If you focus on the red subunit, you can see (1) the spatial separation between the voltage-sensing and pore domains of the subunit and (2) the manner in which the voltage-sensing domain from each subunit is present on the outer edge of the pore domain of a neighboring subunit. The cytoplasmic portion of this particular channel consists of a T1 domain, which is part of the channel polypeptide itself, and a separate </a:t>
            </a:r>
            <a:r>
              <a:rPr lang="en-US" altLang="en-US" i="1" dirty="0">
                <a:latin typeface="Calibri" panose="020F0502020204030204" pitchFamily="34" charset="0"/>
              </a:rPr>
              <a:t> </a:t>
            </a:r>
            <a:r>
              <a:rPr lang="en-US" altLang="en-US" dirty="0">
                <a:latin typeface="Calibri" panose="020F0502020204030204" pitchFamily="34" charset="0"/>
              </a:rPr>
              <a:t>polypeptide. (</a:t>
            </a:r>
            <a:r>
              <a:rPr lang="en-US" altLang="en-US" b="1" dirty="0">
                <a:latin typeface="Calibri" panose="020F0502020204030204" pitchFamily="34" charset="0"/>
              </a:rPr>
              <a:t>C</a:t>
            </a:r>
            <a:r>
              <a:rPr lang="en-US" altLang="en-US" dirty="0">
                <a:latin typeface="Calibri" panose="020F0502020204030204" pitchFamily="34" charset="0"/>
              </a:rPr>
              <a:t>) Ribbon drawing of a single subunit showing the spatial orientation of the six membrane-spanning helices (S1–S6) and also the presence of the S4–S5 linker helix, which connects the voltage-sensing and pore domains. This linker transmits the signal from the S4 voltage sensor that opens the channel. The inner surface of the channel below the pore domain is lined by the S6 helix (roughly similar to the M2 helix of the bacterial channel shown in Figure 8.39). The channel shown here is present in the open configuration with the S6 helices curved outward (compare to Figure 8.40) at the site marked PVP (standing for Pro-Val-Pro, which is likely the amino acid sequence of the “hinge”).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C5F57549-CF5E-4640-BDDB-18EF5833CA50}"/>
              </a:ext>
            </a:extLst>
          </p:cNvPr>
          <p:cNvSpPr>
            <a:spLocks noGrp="1" noRot="1" noChangeAspect="1" noChangeArrowheads="1" noTextEdit="1"/>
          </p:cNvSpPr>
          <p:nvPr>
            <p:ph type="sldImg"/>
          </p:nvPr>
        </p:nvSpPr>
        <p:spPr>
          <a:ln/>
        </p:spPr>
      </p:sp>
      <p:sp>
        <p:nvSpPr>
          <p:cNvPr id="196611" name="Rectangle 3">
            <a:extLst>
              <a:ext uri="{FF2B5EF4-FFF2-40B4-BE49-F238E27FC236}">
                <a16:creationId xmlns:a16="http://schemas.microsoft.com/office/drawing/2014/main" id="{44441F71-5C50-414F-BC5E-B62AB49048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panose="020F0502020204030204" pitchFamily="34" charset="0"/>
              </a:rPr>
              <a:t>Figure 8.43a, b</a:t>
            </a:r>
          </a:p>
          <a:p>
            <a:r>
              <a:rPr lang="en-US" altLang="en-US" b="1">
                <a:latin typeface="Calibri" panose="020F0502020204030204" pitchFamily="34" charset="0"/>
              </a:rPr>
              <a:t>Conformational states of a voltage-gated K+</a:t>
            </a:r>
            <a:r>
              <a:rPr lang="en-US" altLang="en-US">
                <a:latin typeface="Calibri" panose="020F0502020204030204" pitchFamily="34" charset="0"/>
              </a:rPr>
              <a:t> </a:t>
            </a:r>
            <a:r>
              <a:rPr lang="en-US" altLang="en-US" b="1">
                <a:latin typeface="Calibri" panose="020F0502020204030204" pitchFamily="34" charset="0"/>
              </a:rPr>
              <a:t>ion channel. </a:t>
            </a:r>
            <a:r>
              <a:rPr lang="en-US" altLang="en-US">
                <a:latin typeface="Calibri" panose="020F0502020204030204" pitchFamily="34" charset="0"/>
              </a:rPr>
              <a:t>(</a:t>
            </a:r>
            <a:r>
              <a:rPr lang="en-US" altLang="en-US" b="1">
                <a:latin typeface="Calibri" panose="020F0502020204030204" pitchFamily="34" charset="0"/>
              </a:rPr>
              <a:t>A</a:t>
            </a:r>
            <a:r>
              <a:rPr lang="en-US" altLang="en-US">
                <a:latin typeface="Calibri" panose="020F0502020204030204" pitchFamily="34" charset="0"/>
              </a:rPr>
              <a:t>) Three-dimensional model of a eukaryotic K+ ion channel. Inactivation of channel activity occurs as one of the inactivation peptides, which dangle from the cytoplasmic portion of the complex, fits into the cytoplasmic opening of the channel. (</a:t>
            </a:r>
            <a:r>
              <a:rPr lang="en-US" altLang="en-US" b="1">
                <a:latin typeface="Calibri" panose="020F0502020204030204" pitchFamily="34" charset="0"/>
              </a:rPr>
              <a:t>B</a:t>
            </a:r>
            <a:r>
              <a:rPr lang="en-US" altLang="en-US">
                <a:latin typeface="Calibri" panose="020F0502020204030204" pitchFamily="34" charset="0"/>
              </a:rPr>
              <a:t>) Schematic representation of a view into a K+ ion channel, perpendicular to the membrane from the cytoplasmic side, showing the channel in the closed (resting), open, and inactivated state.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B7461D38-79C7-435F-A8DB-E64105601E0A}"/>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1CAB26F7-FA85-4DEC-A1BF-606921FCAD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panose="020F0502020204030204" pitchFamily="34" charset="0"/>
              </a:rPr>
              <a:t>Figure 8.44 </a:t>
            </a:r>
          </a:p>
          <a:p>
            <a:r>
              <a:rPr lang="en-US" altLang="en-US" b="1">
                <a:latin typeface="Calibri" panose="020F0502020204030204" pitchFamily="34" charset="0"/>
              </a:rPr>
              <a:t>Facilitated diffusion. </a:t>
            </a:r>
            <a:r>
              <a:rPr lang="en-US" altLang="en-US">
                <a:latin typeface="Calibri" panose="020F0502020204030204" pitchFamily="34" charset="0"/>
              </a:rPr>
              <a:t>A schematic model for the facilitated diffusion of glucose depicts the alternating conformation of a carrier that exposes the glucose binding site to either the inside or outside of the membrane.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2EE369BC-03E7-4715-B9E6-0C017EAA9A6D}"/>
              </a:ext>
            </a:extLst>
          </p:cNvPr>
          <p:cNvSpPr>
            <a:spLocks noGrp="1" noRot="1" noChangeAspect="1" noChangeArrowheads="1" noTextEdit="1"/>
          </p:cNvSpPr>
          <p:nvPr>
            <p:ph type="sldImg"/>
          </p:nvPr>
        </p:nvSpPr>
        <p:spPr>
          <a:ln/>
        </p:spPr>
      </p:sp>
      <p:sp>
        <p:nvSpPr>
          <p:cNvPr id="198659" name="Rectangle 3">
            <a:extLst>
              <a:ext uri="{FF2B5EF4-FFF2-40B4-BE49-F238E27FC236}">
                <a16:creationId xmlns:a16="http://schemas.microsoft.com/office/drawing/2014/main" id="{043404E6-5A5C-4415-BD5E-5B3A13C687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panose="020F0502020204030204" pitchFamily="34" charset="0"/>
              </a:rPr>
              <a:t>Figure 8.45 </a:t>
            </a:r>
          </a:p>
          <a:p>
            <a:r>
              <a:rPr lang="en-US" altLang="en-US" b="1">
                <a:latin typeface="Calibri" panose="020F0502020204030204" pitchFamily="34" charset="0"/>
              </a:rPr>
              <a:t>The kinetics of facilitated diffusion as compared to that of simple physical diffusion.</a:t>
            </a:r>
            <a:endParaRPr lang="en-US" altLang="en-US">
              <a:latin typeface="Calibri" panose="020F050202020403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B2E42B1D-A70E-4D0B-8EE6-00A8C2442E01}"/>
              </a:ext>
            </a:extLst>
          </p:cNvPr>
          <p:cNvSpPr>
            <a:spLocks noGrp="1" noRot="1" noChangeAspect="1" noChangeArrowheads="1" noTextEdit="1"/>
          </p:cNvSpPr>
          <p:nvPr>
            <p:ph type="sldImg"/>
          </p:nvPr>
        </p:nvSpPr>
        <p:spPr>
          <a:ln/>
        </p:spPr>
      </p:sp>
      <p:sp>
        <p:nvSpPr>
          <p:cNvPr id="199683" name="Rectangle 3">
            <a:extLst>
              <a:ext uri="{FF2B5EF4-FFF2-40B4-BE49-F238E27FC236}">
                <a16:creationId xmlns:a16="http://schemas.microsoft.com/office/drawing/2014/main" id="{F7232070-0337-47C3-93FD-37724E15C5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panose="020F0502020204030204" pitchFamily="34" charset="0"/>
              </a:rPr>
              <a:t>Figure 8.45 </a:t>
            </a:r>
          </a:p>
          <a:p>
            <a:r>
              <a:rPr lang="en-US" altLang="en-US" b="1">
                <a:latin typeface="Calibri" panose="020F0502020204030204" pitchFamily="34" charset="0"/>
              </a:rPr>
              <a:t>The kinetics of facilitated diffusion as compared to that of simple physical diffusion.</a:t>
            </a:r>
            <a:endParaRPr lang="en-US" altLang="en-US">
              <a:latin typeface="Calibri" panose="020F050202020403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39D6D064-D9E8-47A3-98F9-AACBDB1AE1D3}"/>
              </a:ext>
            </a:extLst>
          </p:cNvPr>
          <p:cNvSpPr>
            <a:spLocks noGrp="1" noRot="1" noChangeAspect="1" noChangeArrowheads="1" noTextEdit="1"/>
          </p:cNvSpPr>
          <p:nvPr>
            <p:ph type="sldImg"/>
          </p:nvPr>
        </p:nvSpPr>
        <p:spPr>
          <a:ln/>
        </p:spPr>
      </p:sp>
      <p:sp>
        <p:nvSpPr>
          <p:cNvPr id="200707" name="Rectangle 3">
            <a:extLst>
              <a:ext uri="{FF2B5EF4-FFF2-40B4-BE49-F238E27FC236}">
                <a16:creationId xmlns:a16="http://schemas.microsoft.com/office/drawing/2014/main" id="{34F61DD8-EC3B-4CF1-B013-037EA3D4BE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Calcium Sodium </a:t>
            </a:r>
            <a:r>
              <a:rPr lang="ko-KR" altLang="en-US" dirty="0">
                <a:latin typeface="Calibri" panose="020F0502020204030204" pitchFamily="34" charset="0"/>
              </a:rPr>
              <a:t>은 세포</a:t>
            </a:r>
            <a:r>
              <a:rPr lang="en-US" altLang="ko-KR" dirty="0">
                <a:latin typeface="Calibri" panose="020F0502020204030204" pitchFamily="34" charset="0"/>
              </a:rPr>
              <a:t> </a:t>
            </a:r>
            <a:r>
              <a:rPr lang="ko-KR" altLang="en-US" dirty="0">
                <a:latin typeface="Calibri" panose="020F0502020204030204" pitchFamily="34" charset="0"/>
              </a:rPr>
              <a:t>안보다 세포 밖의 농도가 더 높다</a:t>
            </a:r>
            <a:r>
              <a:rPr lang="en-US" altLang="ko-KR" dirty="0">
                <a:latin typeface="Calibri" panose="020F0502020204030204" pitchFamily="34" charset="0"/>
              </a:rPr>
              <a:t>.</a:t>
            </a:r>
          </a:p>
          <a:p>
            <a:pPr eaLnBrk="1" hangingPunct="1"/>
            <a:endParaRPr lang="en-US" altLang="en-US" dirty="0">
              <a:latin typeface="Calibri" panose="020F0502020204030204" pitchFamily="34" charset="0"/>
            </a:endParaRPr>
          </a:p>
          <a:p>
            <a:pPr eaLnBrk="1" hangingPunct="1"/>
            <a:r>
              <a:rPr lang="en-US" altLang="en-US" dirty="0">
                <a:latin typeface="Calibri" panose="020F0502020204030204" pitchFamily="34" charset="0"/>
              </a:rPr>
              <a:t>Potassium </a:t>
            </a:r>
            <a:r>
              <a:rPr lang="ko-KR" altLang="en-US" dirty="0">
                <a:latin typeface="Calibri" panose="020F0502020204030204" pitchFamily="34" charset="0"/>
              </a:rPr>
              <a:t>은 세포 밖이 높음</a:t>
            </a:r>
            <a:endParaRPr lang="en-US" altLang="ko-KR"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r>
              <a:rPr lang="ko-KR" altLang="en-US" dirty="0">
                <a:latin typeface="Calibri" panose="020F0502020204030204" pitchFamily="34" charset="0"/>
              </a:rPr>
              <a:t>세포 경계로 농도 차이를 유지하는데 기여하는 </a:t>
            </a:r>
            <a:r>
              <a:rPr lang="en-US" altLang="ko-KR" dirty="0">
                <a:latin typeface="Calibri" panose="020F0502020204030204" pitchFamily="34" charset="0"/>
              </a:rPr>
              <a:t>protein </a:t>
            </a:r>
            <a:r>
              <a:rPr lang="ko-KR" altLang="en-US" dirty="0">
                <a:latin typeface="Calibri" panose="020F0502020204030204" pitchFamily="34" charset="0"/>
              </a:rPr>
              <a:t>은 </a:t>
            </a:r>
            <a:r>
              <a:rPr lang="en-US" altLang="ko-KR" dirty="0">
                <a:latin typeface="Calibri" panose="020F0502020204030204" pitchFamily="34" charset="0"/>
              </a:rPr>
              <a:t>sodium-potassium pump (ATPase)</a:t>
            </a:r>
          </a:p>
          <a:p>
            <a:pPr eaLnBrk="1" hangingPunct="1"/>
            <a:endParaRPr lang="en-US" altLang="en-US" dirty="0">
              <a:latin typeface="Calibri" panose="020F0502020204030204" pitchFamily="34" charset="0"/>
            </a:endParaRPr>
          </a:p>
          <a:p>
            <a:pPr eaLnBrk="1" hangingPunct="1"/>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polarization </a:t>
            </a:r>
            <a:r>
              <a:rPr lang="ko-KR" altLang="en-US" sz="1200" b="0" i="0" kern="1200" dirty="0" err="1">
                <a:solidFill>
                  <a:schemeClr val="tx1"/>
                </a:solidFill>
                <a:effectLst/>
                <a:latin typeface="Calibri" pitchFamily="28" charset="0"/>
                <a:ea typeface="MS PGothic" panose="020B0600070205080204" pitchFamily="34" charset="-128"/>
                <a:cs typeface="ＭＳ Ｐゴシック" charset="-128"/>
              </a:rPr>
              <a:t>분극</a:t>
            </a:r>
            <a:b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b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depolarization </a:t>
            </a:r>
            <a:r>
              <a:rPr lang="ko-KR" altLang="en-US" sz="1200" b="0" i="0" kern="1200" dirty="0" err="1">
                <a:solidFill>
                  <a:schemeClr val="tx1"/>
                </a:solidFill>
                <a:effectLst/>
                <a:latin typeface="Calibri" pitchFamily="28" charset="0"/>
                <a:ea typeface="MS PGothic" panose="020B0600070205080204" pitchFamily="34" charset="-128"/>
                <a:cs typeface="ＭＳ Ｐゴシック" charset="-128"/>
              </a:rPr>
              <a:t>탈분극</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charge</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 증가하는 거</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b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b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hyperpolarization </a:t>
            </a:r>
            <a:r>
              <a:rPr lang="ko-KR" altLang="en-US" sz="1200" b="0" i="0" kern="1200" dirty="0" err="1">
                <a:solidFill>
                  <a:schemeClr val="tx1"/>
                </a:solidFill>
                <a:effectLst/>
                <a:latin typeface="Calibri" pitchFamily="28" charset="0"/>
                <a:ea typeface="MS PGothic" panose="020B0600070205080204" pitchFamily="34" charset="-128"/>
                <a:cs typeface="ＭＳ Ｐゴシック" charset="-128"/>
              </a:rPr>
              <a:t>과분극</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 </a:t>
            </a:r>
            <a:endParaRPr lang="en-US" altLang="ko-KR" sz="1200" b="0" i="0" kern="1200" dirty="0">
              <a:solidFill>
                <a:schemeClr val="tx1"/>
              </a:solidFill>
              <a:effectLst/>
              <a:latin typeface="Calibri" pitchFamily="28" charset="0"/>
              <a:ea typeface="MS PGothic" panose="020B0600070205080204" pitchFamily="34" charset="-128"/>
              <a:cs typeface="ＭＳ Ｐゴシック" charset="-128"/>
            </a:endParaRPr>
          </a:p>
          <a:p>
            <a:pPr eaLnBrk="1" hangingPunct="1"/>
            <a:r>
              <a:rPr lang="en-US" altLang="en-US" sz="1200" b="0" i="0" kern="1200" dirty="0" err="1">
                <a:solidFill>
                  <a:schemeClr val="tx1"/>
                </a:solidFill>
                <a:effectLst/>
                <a:latin typeface="Calibri" pitchFamily="28" charset="0"/>
                <a:ea typeface="MS PGothic" panose="020B0600070205080204" pitchFamily="34" charset="-128"/>
              </a:rPr>
              <a:t>Hypopolarization</a:t>
            </a:r>
            <a:r>
              <a:rPr lang="en-US" altLang="en-US" sz="1200" b="0" i="0" kern="1200" dirty="0">
                <a:solidFill>
                  <a:schemeClr val="tx1"/>
                </a:solidFill>
                <a:effectLst/>
                <a:latin typeface="Calibri" pitchFamily="28" charset="0"/>
                <a:ea typeface="MS PGothic" panose="020B0600070205080204" pitchFamily="34" charset="-128"/>
              </a:rPr>
              <a:t> </a:t>
            </a:r>
            <a:r>
              <a:rPr lang="ko-KR" altLang="en-US" sz="1200" b="0" i="0" kern="1200" dirty="0" err="1">
                <a:solidFill>
                  <a:schemeClr val="tx1"/>
                </a:solidFill>
                <a:effectLst/>
                <a:latin typeface="Calibri" pitchFamily="28" charset="0"/>
                <a:ea typeface="MS PGothic" panose="020B0600070205080204" pitchFamily="34" charset="-128"/>
              </a:rPr>
              <a:t>저분극</a:t>
            </a:r>
            <a:r>
              <a:rPr lang="ko-KR" altLang="en-US" sz="1200" b="0" i="0" kern="1200" dirty="0">
                <a:solidFill>
                  <a:schemeClr val="tx1"/>
                </a:solidFill>
                <a:effectLst/>
                <a:latin typeface="Calibri" pitchFamily="28" charset="0"/>
                <a:ea typeface="MS PGothic" panose="020B0600070205080204" pitchFamily="34" charset="-128"/>
              </a:rPr>
              <a:t> </a:t>
            </a:r>
            <a:r>
              <a:rPr lang="en-US" altLang="ko-KR" sz="1200" b="0" i="0" kern="1200" dirty="0">
                <a:solidFill>
                  <a:schemeClr val="tx1"/>
                </a:solidFill>
                <a:effectLst/>
                <a:latin typeface="Calibri" pitchFamily="28" charset="0"/>
                <a:ea typeface="MS PGothic" panose="020B0600070205080204" pitchFamily="34" charset="-128"/>
                <a:sym typeface="Wingdings" panose="05000000000000000000" pitchFamily="2" charset="2"/>
              </a:rPr>
              <a:t> a change in the membrane potential that makes the membrane less negative inside (</a:t>
            </a:r>
            <a:r>
              <a:rPr lang="ko-KR" altLang="en-US" sz="1200" b="0" i="0" kern="1200" dirty="0">
                <a:solidFill>
                  <a:schemeClr val="tx1"/>
                </a:solidFill>
                <a:effectLst/>
                <a:latin typeface="Calibri" pitchFamily="28" charset="0"/>
                <a:ea typeface="MS PGothic" panose="020B0600070205080204" pitchFamily="34" charset="-128"/>
                <a:sym typeface="Wingdings" panose="05000000000000000000" pitchFamily="2" charset="2"/>
              </a:rPr>
              <a:t>세포 내부 </a:t>
            </a:r>
            <a:r>
              <a:rPr lang="en-US" altLang="ko-KR" sz="1200" b="0" i="0" kern="1200" dirty="0">
                <a:solidFill>
                  <a:schemeClr val="tx1"/>
                </a:solidFill>
                <a:effectLst/>
                <a:latin typeface="Calibri" pitchFamily="28" charset="0"/>
                <a:ea typeface="MS PGothic" panose="020B0600070205080204" pitchFamily="34" charset="-128"/>
                <a:sym typeface="Wingdings" panose="05000000000000000000" pitchFamily="2" charset="2"/>
              </a:rPr>
              <a:t>– charge </a:t>
            </a:r>
            <a:r>
              <a:rPr lang="ko-KR" altLang="en-US" sz="1200" b="0" i="0" kern="1200" dirty="0">
                <a:solidFill>
                  <a:schemeClr val="tx1"/>
                </a:solidFill>
                <a:effectLst/>
                <a:latin typeface="Calibri" pitchFamily="28" charset="0"/>
                <a:ea typeface="MS PGothic" panose="020B0600070205080204" pitchFamily="34" charset="-128"/>
                <a:sym typeface="Wingdings" panose="05000000000000000000" pitchFamily="2" charset="2"/>
              </a:rPr>
              <a:t>가 줄어드는 현상</a:t>
            </a:r>
            <a:r>
              <a:rPr lang="en-US" altLang="ko-KR" sz="1200" b="0" i="0" kern="1200" dirty="0">
                <a:solidFill>
                  <a:schemeClr val="tx1"/>
                </a:solidFill>
                <a:effectLst/>
                <a:latin typeface="Calibri" pitchFamily="28" charset="0"/>
                <a:ea typeface="MS PGothic" panose="020B0600070205080204" pitchFamily="34" charset="-128"/>
                <a:sym typeface="Wingdings" panose="05000000000000000000" pitchFamily="2" charset="2"/>
              </a:rPr>
              <a:t>)</a:t>
            </a:r>
            <a:endParaRPr lang="en-US" altLang="en-US" sz="1200" b="0" i="0" kern="1200" dirty="0">
              <a:solidFill>
                <a:schemeClr val="tx1"/>
              </a:solidFill>
              <a:effectLst/>
              <a:latin typeface="Calibri" panose="020F0502020204030204" pitchFamily="34" charset="0"/>
              <a:ea typeface="MS PGothic" panose="020B0600070205080204" pitchFamily="34" charset="-128"/>
            </a:endParaRPr>
          </a:p>
          <a:p>
            <a:pPr eaLnBrk="1" hangingPunct="1"/>
            <a:endParaRPr lang="en-US" altLang="en-US" sz="1200" b="0" i="0" kern="1200" dirty="0">
              <a:solidFill>
                <a:schemeClr val="tx1"/>
              </a:solidFill>
              <a:effectLst/>
              <a:latin typeface="Calibri" panose="020F0502020204030204" pitchFamily="34" charset="0"/>
              <a:ea typeface="MS PGothic" panose="020B0600070205080204" pitchFamily="34" charset="-128"/>
            </a:endParaRPr>
          </a:p>
          <a:p>
            <a:pPr eaLnBrk="1" hangingPunct="1"/>
            <a:r>
              <a:rPr lang="ko-KR" altLang="en-US" sz="1200" b="0" i="0" kern="1200" dirty="0">
                <a:solidFill>
                  <a:schemeClr val="tx1"/>
                </a:solidFill>
                <a:effectLst/>
                <a:latin typeface="Calibri" panose="020F0502020204030204" pitchFamily="34" charset="0"/>
                <a:ea typeface="MS PGothic" panose="020B0600070205080204" pitchFamily="34" charset="-128"/>
              </a:rPr>
              <a:t>신경세포 내부는 자극 받기 전 </a:t>
            </a:r>
            <a:r>
              <a:rPr lang="en-US" altLang="ko-KR" sz="1200" b="0" i="0" kern="1200" dirty="0">
                <a:solidFill>
                  <a:schemeClr val="tx1"/>
                </a:solidFill>
                <a:effectLst/>
                <a:latin typeface="Calibri" panose="020F0502020204030204" pitchFamily="34" charset="0"/>
                <a:ea typeface="MS PGothic" panose="020B0600070205080204" pitchFamily="34" charset="-128"/>
              </a:rPr>
              <a:t>(-)</a:t>
            </a:r>
            <a:r>
              <a:rPr lang="ko-KR" altLang="en-US" sz="1200" b="0" i="0" kern="1200" dirty="0">
                <a:solidFill>
                  <a:schemeClr val="tx1"/>
                </a:solidFill>
                <a:effectLst/>
                <a:latin typeface="Calibri" panose="020F0502020204030204" pitchFamily="34" charset="0"/>
                <a:ea typeface="MS PGothic" panose="020B0600070205080204" pitchFamily="34" charset="-128"/>
              </a:rPr>
              <a:t> </a:t>
            </a:r>
            <a:r>
              <a:rPr lang="en-US" altLang="ko-KR" sz="1200" b="0" i="0" kern="1200" dirty="0">
                <a:solidFill>
                  <a:schemeClr val="tx1"/>
                </a:solidFill>
                <a:effectLst/>
                <a:latin typeface="Calibri" panose="020F0502020204030204" pitchFamily="34" charset="0"/>
                <a:ea typeface="MS PGothic" panose="020B0600070205080204" pitchFamily="34" charset="-128"/>
              </a:rPr>
              <a:t>charge </a:t>
            </a:r>
            <a:r>
              <a:rPr lang="ko-KR" altLang="en-US" sz="1200" b="0" i="0" kern="1200" dirty="0">
                <a:solidFill>
                  <a:schemeClr val="tx1"/>
                </a:solidFill>
                <a:effectLst/>
                <a:latin typeface="Calibri" panose="020F0502020204030204" pitchFamily="34" charset="0"/>
                <a:ea typeface="MS PGothic" panose="020B0600070205080204" pitchFamily="34" charset="-128"/>
              </a:rPr>
              <a:t>유지하다가 자극 받으면 </a:t>
            </a:r>
            <a:r>
              <a:rPr lang="en-US" altLang="ko-KR" sz="1200" b="0" i="0" kern="1200" dirty="0">
                <a:solidFill>
                  <a:schemeClr val="tx1"/>
                </a:solidFill>
                <a:effectLst/>
                <a:latin typeface="Calibri" panose="020F0502020204030204" pitchFamily="34" charset="0"/>
                <a:ea typeface="MS PGothic" panose="020B0600070205080204" pitchFamily="34" charset="-128"/>
              </a:rPr>
              <a:t>Na+ </a:t>
            </a:r>
            <a:r>
              <a:rPr lang="ko-KR" altLang="en-US" sz="1200" b="0" i="0" kern="1200" dirty="0">
                <a:solidFill>
                  <a:schemeClr val="tx1"/>
                </a:solidFill>
                <a:effectLst/>
                <a:latin typeface="Calibri" panose="020F0502020204030204" pitchFamily="34" charset="0"/>
                <a:ea typeface="MS PGothic" panose="020B0600070205080204" pitchFamily="34" charset="-128"/>
              </a:rPr>
              <a:t>가 들어와 점점 </a:t>
            </a:r>
            <a:r>
              <a:rPr lang="en-US" altLang="ko-KR" sz="1200" b="0" i="0" kern="1200" dirty="0">
                <a:solidFill>
                  <a:schemeClr val="tx1"/>
                </a:solidFill>
                <a:effectLst/>
                <a:latin typeface="Calibri" panose="020F0502020204030204" pitchFamily="34" charset="0"/>
                <a:ea typeface="MS PGothic" panose="020B0600070205080204" pitchFamily="34" charset="-128"/>
              </a:rPr>
              <a:t>(+) charge </a:t>
            </a:r>
            <a:r>
              <a:rPr lang="ko-KR" altLang="en-US" sz="1200" b="0" i="0" kern="1200" dirty="0">
                <a:solidFill>
                  <a:schemeClr val="tx1"/>
                </a:solidFill>
                <a:effectLst/>
                <a:latin typeface="Calibri" panose="020F0502020204030204" pitchFamily="34" charset="0"/>
                <a:ea typeface="MS PGothic" panose="020B0600070205080204" pitchFamily="34" charset="-128"/>
              </a:rPr>
              <a:t>띠게 됨 </a:t>
            </a:r>
            <a:r>
              <a:rPr lang="en-US" altLang="ko-KR" sz="1200" b="0" i="0" kern="1200" dirty="0">
                <a:solidFill>
                  <a:schemeClr val="tx1"/>
                </a:solidFill>
                <a:effectLst/>
                <a:latin typeface="Calibri" panose="020F0502020204030204" pitchFamily="34" charset="0"/>
                <a:ea typeface="MS PGothic" panose="020B0600070205080204" pitchFamily="34" charset="-128"/>
              </a:rPr>
              <a:t>( = depolarization : </a:t>
            </a:r>
            <a:r>
              <a:rPr lang="ko-KR" altLang="en-US" sz="1200" b="0" i="0" kern="1200" dirty="0" err="1">
                <a:solidFill>
                  <a:schemeClr val="tx1"/>
                </a:solidFill>
                <a:effectLst/>
                <a:latin typeface="Calibri" panose="020F0502020204030204" pitchFamily="34" charset="0"/>
                <a:ea typeface="MS PGothic" panose="020B0600070205080204" pitchFamily="34" charset="-128"/>
              </a:rPr>
              <a:t>탈분극</a:t>
            </a:r>
            <a:r>
              <a:rPr lang="en-US" altLang="ko-KR" sz="1200" b="0" i="0" kern="1200" dirty="0">
                <a:solidFill>
                  <a:schemeClr val="tx1"/>
                </a:solidFill>
                <a:effectLst/>
                <a:latin typeface="Calibri" panose="020F0502020204030204" pitchFamily="34" charset="0"/>
                <a:ea typeface="MS PGothic" panose="020B0600070205080204" pitchFamily="34" charset="-128"/>
              </a:rPr>
              <a:t>)</a:t>
            </a:r>
          </a:p>
          <a:p>
            <a:pPr eaLnBrk="1" hangingPunct="1"/>
            <a:r>
              <a:rPr lang="en-US" altLang="en-US" sz="1200" b="0" i="0" kern="1200" dirty="0">
                <a:solidFill>
                  <a:schemeClr val="tx1"/>
                </a:solidFill>
                <a:effectLst/>
                <a:latin typeface="Calibri" panose="020F0502020204030204" pitchFamily="34" charset="0"/>
                <a:ea typeface="MS PGothic" panose="020B0600070205080204" pitchFamily="34" charset="-128"/>
              </a:rPr>
              <a:t>+ voltage gated channel </a:t>
            </a:r>
            <a:r>
              <a:rPr lang="ko-KR" altLang="en-US" sz="1200" b="0" i="0" kern="1200" dirty="0">
                <a:solidFill>
                  <a:schemeClr val="tx1"/>
                </a:solidFill>
                <a:effectLst/>
                <a:latin typeface="Calibri" panose="020F0502020204030204" pitchFamily="34" charset="0"/>
                <a:ea typeface="MS PGothic" panose="020B0600070205080204" pitchFamily="34" charset="-128"/>
              </a:rPr>
              <a:t>열려서</a:t>
            </a:r>
            <a:endParaRPr lang="en-US" altLang="en-US" sz="1200" b="0" i="0" kern="1200" dirty="0">
              <a:solidFill>
                <a:schemeClr val="tx1"/>
              </a:solidFill>
              <a:effectLst/>
              <a:latin typeface="Calibri" pitchFamily="28" charset="0"/>
              <a:ea typeface="MS PGothic" panose="020B0600070205080204" pitchFamily="34"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0F55E47F-111B-400D-B9D5-B65356E63C56}"/>
              </a:ext>
            </a:extLst>
          </p:cNvPr>
          <p:cNvSpPr>
            <a:spLocks noGrp="1" noRot="1" noChangeAspect="1" noChangeArrowheads="1" noTextEdit="1"/>
          </p:cNvSpPr>
          <p:nvPr>
            <p:ph type="sldImg"/>
          </p:nvPr>
        </p:nvSpPr>
        <p:spPr>
          <a:ln/>
        </p:spPr>
      </p:sp>
      <p:sp>
        <p:nvSpPr>
          <p:cNvPr id="201731" name="Rectangle 3">
            <a:extLst>
              <a:ext uri="{FF2B5EF4-FFF2-40B4-BE49-F238E27FC236}">
                <a16:creationId xmlns:a16="http://schemas.microsoft.com/office/drawing/2014/main" id="{33B8E7C6-1B73-471C-BCC1-F6BC18AE2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8.46a, b </a:t>
            </a:r>
          </a:p>
          <a:p>
            <a:r>
              <a:rPr lang="en-US" altLang="en-US" b="1" dirty="0">
                <a:latin typeface="Calibri" panose="020F0502020204030204" pitchFamily="34" charset="0"/>
              </a:rPr>
              <a:t>The Na+/K+-ATPase.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Simplified schematic model of the transport cycle. Sodium ions (</a:t>
            </a:r>
            <a:r>
              <a:rPr lang="en-US" altLang="en-US" b="1" dirty="0">
                <a:latin typeface="Calibri" panose="020F0502020204030204" pitchFamily="34" charset="0"/>
              </a:rPr>
              <a:t>1</a:t>
            </a:r>
            <a:r>
              <a:rPr lang="en-US" altLang="en-US" dirty="0">
                <a:latin typeface="Calibri" panose="020F0502020204030204" pitchFamily="34" charset="0"/>
              </a:rPr>
              <a:t>) bind to the protein on the inside of the membrane. ATP is hydrolyzed, and the phosphate is transferred to the protein (</a:t>
            </a:r>
            <a:r>
              <a:rPr lang="en-US" altLang="en-US" b="1" dirty="0">
                <a:latin typeface="Calibri" panose="020F0502020204030204" pitchFamily="34" charset="0"/>
              </a:rPr>
              <a:t>2</a:t>
            </a:r>
            <a:r>
              <a:rPr lang="en-US" altLang="en-US" dirty="0">
                <a:latin typeface="Calibri" panose="020F0502020204030204" pitchFamily="34" charset="0"/>
              </a:rPr>
              <a:t>), changing its conformation (</a:t>
            </a:r>
            <a:r>
              <a:rPr lang="en-US" altLang="en-US" b="1" dirty="0">
                <a:latin typeface="Calibri" panose="020F0502020204030204" pitchFamily="34" charset="0"/>
              </a:rPr>
              <a:t>3</a:t>
            </a:r>
            <a:r>
              <a:rPr lang="en-US" altLang="en-US" dirty="0">
                <a:latin typeface="Calibri" panose="020F0502020204030204" pitchFamily="34" charset="0"/>
              </a:rPr>
              <a:t>) and allowing sodium ions to be expelled to the external space. Potassium ions then bind to the protein (</a:t>
            </a:r>
            <a:r>
              <a:rPr lang="en-US" altLang="en-US" b="1" dirty="0">
                <a:latin typeface="Calibri" panose="020F0502020204030204" pitchFamily="34" charset="0"/>
              </a:rPr>
              <a:t>4</a:t>
            </a:r>
            <a:r>
              <a:rPr lang="en-US" altLang="en-US" dirty="0">
                <a:latin typeface="Calibri" panose="020F0502020204030204" pitchFamily="34" charset="0"/>
              </a:rPr>
              <a:t>), and the phosphate group is subsequently lost (</a:t>
            </a:r>
            <a:r>
              <a:rPr lang="en-US" altLang="en-US" b="1" dirty="0">
                <a:latin typeface="Calibri" panose="020F0502020204030204" pitchFamily="34" charset="0"/>
              </a:rPr>
              <a:t>5</a:t>
            </a:r>
            <a:r>
              <a:rPr lang="en-US" altLang="en-US" dirty="0">
                <a:latin typeface="Calibri" panose="020F0502020204030204" pitchFamily="34" charset="0"/>
              </a:rPr>
              <a:t>), which causes the protein to snap back to its original conformation, allowing the potassium ions to diffuse into the cell (</a:t>
            </a:r>
            <a:r>
              <a:rPr lang="en-US" altLang="en-US" b="1" dirty="0">
                <a:latin typeface="Calibri" panose="020F0502020204030204" pitchFamily="34" charset="0"/>
              </a:rPr>
              <a:t>6</a:t>
            </a:r>
            <a:r>
              <a:rPr lang="en-US" altLang="en-US" dirty="0">
                <a:latin typeface="Calibri" panose="020F0502020204030204" pitchFamily="34" charset="0"/>
              </a:rPr>
              <a:t>). The cation binding sites are located deep within the transmembrane domain, which consists of 10 membrane-spanning helices. Note that the actual Na+/K+-ATPase is composed of at least two different membrane-spanning subunits: a larger alpha subunit, which carries out the transport activity, and a smaller beta subunit, which functions primarily in the maturation and assembly of the pump within the membrane. A third (gamma) subunit may also be present. (Steps where ATP binds to the protein prior to hydrolysis are not included.) (</a:t>
            </a:r>
            <a:r>
              <a:rPr lang="en-US" altLang="en-US" b="1" dirty="0">
                <a:latin typeface="Calibri" panose="020F0502020204030204" pitchFamily="34" charset="0"/>
              </a:rPr>
              <a:t>B</a:t>
            </a:r>
            <a:r>
              <a:rPr lang="en-US" altLang="en-US" dirty="0">
                <a:latin typeface="Calibri" panose="020F0502020204030204" pitchFamily="34" charset="0"/>
              </a:rPr>
              <a:t>) A model of the E2 conformation of the protein based on a recent X-ray crystallographic study. The two rubidium ions are located where the potassium ions would normally be bound.</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ko-KR" altLang="en-US" dirty="0">
                <a:latin typeface="Calibri" panose="020F0502020204030204" pitchFamily="34" charset="0"/>
              </a:rPr>
              <a:t>시험 출제 가능성 높음</a:t>
            </a:r>
            <a:endParaRPr lang="en-US" altLang="ko-KR" dirty="0">
              <a:latin typeface="Calibri" panose="020F0502020204030204" pitchFamily="34" charset="0"/>
            </a:endParaRPr>
          </a:p>
          <a:p>
            <a:endParaRPr lang="en-US" altLang="en-US" dirty="0">
              <a:latin typeface="Calibri" panose="020F0502020204030204" pitchFamily="34" charset="0"/>
            </a:endParaRPr>
          </a:p>
          <a:p>
            <a:endParaRPr lang="en-US" altLang="en-US" dirty="0">
              <a:latin typeface="Calibri" panose="020F0502020204030204" pitchFamily="34" charset="0"/>
            </a:endParaRP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세포 밖 </a:t>
            </a:r>
            <a:r>
              <a:rPr lang="en-US" altLang="ko-KR" dirty="0">
                <a:latin typeface="Calibri" panose="020F0502020204030204" pitchFamily="34" charset="0"/>
                <a:sym typeface="Wingdings" panose="05000000000000000000" pitchFamily="2" charset="2"/>
              </a:rPr>
              <a:t>calcium </a:t>
            </a:r>
            <a:r>
              <a:rPr lang="ko-KR" altLang="en-US" dirty="0">
                <a:latin typeface="Calibri" panose="020F0502020204030204" pitchFamily="34" charset="0"/>
                <a:sym typeface="Wingdings" panose="05000000000000000000" pitchFamily="2" charset="2"/>
              </a:rPr>
              <a:t>농도는 </a:t>
            </a:r>
            <a:r>
              <a:rPr lang="en-US" altLang="ko-KR" dirty="0">
                <a:latin typeface="Calibri" panose="020F0502020204030204" pitchFamily="34" charset="0"/>
                <a:sym typeface="Wingdings" panose="05000000000000000000" pitchFamily="2" charset="2"/>
              </a:rPr>
              <a:t>mM level </a:t>
            </a:r>
            <a:r>
              <a:rPr lang="ko-KR" altLang="en-US" dirty="0">
                <a:latin typeface="Calibri" panose="020F0502020204030204" pitchFamily="34" charset="0"/>
                <a:sym typeface="Wingdings" panose="05000000000000000000" pitchFamily="2" charset="2"/>
              </a:rPr>
              <a:t>로 존재 </a:t>
            </a:r>
            <a:r>
              <a:rPr lang="en-US" altLang="ko-KR" dirty="0">
                <a:latin typeface="Calibri" panose="020F0502020204030204" pitchFamily="34" charset="0"/>
                <a:sym typeface="Wingdings" panose="05000000000000000000" pitchFamily="2" charset="2"/>
              </a:rPr>
              <a:t> /  </a:t>
            </a:r>
            <a:r>
              <a:rPr lang="ko-KR" altLang="en-US" dirty="0">
                <a:latin typeface="Calibri" panose="020F0502020204030204" pitchFamily="34" charset="0"/>
                <a:sym typeface="Wingdings" panose="05000000000000000000" pitchFamily="2" charset="2"/>
              </a:rPr>
              <a:t>세포 안 </a:t>
            </a:r>
            <a:r>
              <a:rPr lang="en-US" altLang="ko-KR" dirty="0">
                <a:latin typeface="Calibri" panose="020F0502020204030204" pitchFamily="34" charset="0"/>
                <a:sym typeface="Wingdings" panose="05000000000000000000" pitchFamily="2" charset="2"/>
              </a:rPr>
              <a:t>calcium </a:t>
            </a:r>
            <a:r>
              <a:rPr lang="ko-KR" altLang="en-US" dirty="0">
                <a:latin typeface="Calibri" panose="020F0502020204030204" pitchFamily="34" charset="0"/>
                <a:sym typeface="Wingdings" panose="05000000000000000000" pitchFamily="2" charset="2"/>
              </a:rPr>
              <a:t>농도는 </a:t>
            </a:r>
            <a:r>
              <a:rPr lang="el-GR" altLang="ko-KR" sz="1200" b="0" i="0" kern="1200" dirty="0">
                <a:solidFill>
                  <a:schemeClr val="tx1"/>
                </a:solidFill>
                <a:effectLst/>
                <a:latin typeface="Calibri" pitchFamily="28" charset="0"/>
                <a:ea typeface="MS PGothic" panose="020B0600070205080204" pitchFamily="34" charset="-128"/>
                <a:cs typeface="ＭＳ Ｐゴシック" charset="-128"/>
              </a:rPr>
              <a:t>μ</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M</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로 존재   </a:t>
            </a:r>
            <a:r>
              <a:rPr lang="en-US" altLang="ko-KR" dirty="0">
                <a:latin typeface="Calibri" panose="020F0502020204030204" pitchFamily="34" charset="0"/>
                <a:sym typeface="Wingdings" panose="05000000000000000000" pitchFamily="2" charset="2"/>
              </a:rPr>
              <a:t>(calcium</a:t>
            </a:r>
            <a:r>
              <a:rPr lang="ko-KR" altLang="en-US" dirty="0">
                <a:latin typeface="Calibri" panose="020F0502020204030204" pitchFamily="34" charset="0"/>
                <a:sym typeface="Wingdings" panose="05000000000000000000" pitchFamily="2" charset="2"/>
              </a:rPr>
              <a:t> </a:t>
            </a:r>
            <a:r>
              <a:rPr lang="en-US" altLang="ko-KR" dirty="0">
                <a:latin typeface="Calibri" panose="020F0502020204030204" pitchFamily="34" charset="0"/>
                <a:sym typeface="Wingdings" panose="05000000000000000000" pitchFamily="2" charset="2"/>
              </a:rPr>
              <a:t>pump </a:t>
            </a:r>
            <a:r>
              <a:rPr lang="ko-KR" altLang="en-US" dirty="0">
                <a:latin typeface="Calibri" panose="020F0502020204030204" pitchFamily="34" charset="0"/>
                <a:sym typeface="Wingdings" panose="05000000000000000000" pitchFamily="2" charset="2"/>
              </a:rPr>
              <a:t>가 있는 거지</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그러다가 자극이 와서 </a:t>
            </a:r>
            <a:r>
              <a:rPr lang="en-US" altLang="ko-KR" dirty="0">
                <a:latin typeface="Calibri" panose="020F0502020204030204" pitchFamily="34" charset="0"/>
                <a:sym typeface="Wingdings" panose="05000000000000000000" pitchFamily="2" charset="2"/>
              </a:rPr>
              <a:t>calcium channel </a:t>
            </a:r>
            <a:r>
              <a:rPr lang="ko-KR" altLang="en-US" dirty="0">
                <a:latin typeface="Calibri" panose="020F0502020204030204" pitchFamily="34" charset="0"/>
                <a:sym typeface="Wingdings" panose="05000000000000000000" pitchFamily="2" charset="2"/>
              </a:rPr>
              <a:t>이 열리면 </a:t>
            </a:r>
            <a:r>
              <a:rPr lang="en-US" altLang="ko-KR" dirty="0">
                <a:latin typeface="Calibri" panose="020F0502020204030204" pitchFamily="34" charset="0"/>
                <a:sym typeface="Wingdings" panose="05000000000000000000" pitchFamily="2" charset="2"/>
              </a:rPr>
              <a:t>calcium </a:t>
            </a:r>
            <a:r>
              <a:rPr lang="ko-KR" altLang="en-US" dirty="0">
                <a:latin typeface="Calibri" panose="020F0502020204030204" pitchFamily="34" charset="0"/>
                <a:sym typeface="Wingdings" panose="05000000000000000000" pitchFamily="2" charset="2"/>
              </a:rPr>
              <a:t>이 내부로 확산되겠지 </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평상시보다 </a:t>
            </a:r>
            <a:r>
              <a:rPr lang="en-US" altLang="ko-KR" dirty="0">
                <a:latin typeface="Calibri" panose="020F0502020204030204" pitchFamily="34" charset="0"/>
                <a:sym typeface="Wingdings" panose="05000000000000000000" pitchFamily="2" charset="2"/>
              </a:rPr>
              <a:t>ca </a:t>
            </a:r>
            <a:r>
              <a:rPr lang="ko-KR" altLang="en-US" dirty="0">
                <a:latin typeface="Calibri" panose="020F0502020204030204" pitchFamily="34" charset="0"/>
                <a:sym typeface="Wingdings" panose="05000000000000000000" pitchFamily="2" charset="2"/>
              </a:rPr>
              <a:t>농도가 높아지면 세포 내부의 </a:t>
            </a:r>
            <a:r>
              <a:rPr lang="en-US" altLang="ko-KR" dirty="0">
                <a:latin typeface="Calibri" panose="020F0502020204030204" pitchFamily="34" charset="0"/>
                <a:sym typeface="Wingdings" panose="05000000000000000000" pitchFamily="2" charset="2"/>
              </a:rPr>
              <a:t>calcium binding protein </a:t>
            </a:r>
            <a:r>
              <a:rPr lang="ko-KR" altLang="en-US" dirty="0">
                <a:latin typeface="Calibri" panose="020F0502020204030204" pitchFamily="34" charset="0"/>
                <a:sym typeface="Wingdings" panose="05000000000000000000" pitchFamily="2" charset="2"/>
              </a:rPr>
              <a:t>들과 결합 시작 </a:t>
            </a:r>
            <a:r>
              <a:rPr lang="en-US" altLang="ko-KR" dirty="0">
                <a:latin typeface="Calibri" panose="020F0502020204030204" pitchFamily="34" charset="0"/>
                <a:sym typeface="Wingdings" panose="05000000000000000000" pitchFamily="2" charset="2"/>
              </a:rPr>
              <a:t>(ex. Calmodulin (= </a:t>
            </a:r>
            <a:r>
              <a:rPr lang="en-US" altLang="ko-KR" dirty="0" err="1">
                <a:latin typeface="Calibri" panose="020F0502020204030204" pitchFamily="34" charset="0"/>
                <a:sym typeface="Wingdings" panose="05000000000000000000" pitchFamily="2" charset="2"/>
              </a:rPr>
              <a:t>CaM</a:t>
            </a:r>
            <a:r>
              <a:rPr lang="en-US" altLang="ko-KR" dirty="0">
                <a:latin typeface="Calibri" panose="020F0502020204030204" pitchFamily="34" charset="0"/>
                <a:sym typeface="Wingdings" panose="05000000000000000000" pitchFamily="2" charset="2"/>
              </a:rPr>
              <a:t>) : Ca 2+ ion </a:t>
            </a:r>
            <a:r>
              <a:rPr lang="ko-KR" altLang="en-US" dirty="0">
                <a:latin typeface="Calibri" panose="020F0502020204030204" pitchFamily="34" charset="0"/>
                <a:sym typeface="Wingdings" panose="05000000000000000000" pitchFamily="2" charset="2"/>
              </a:rPr>
              <a:t>이 붙으면 </a:t>
            </a:r>
            <a:r>
              <a:rPr lang="en-US" altLang="ko-KR" dirty="0">
                <a:latin typeface="Calibri" panose="020F0502020204030204" pitchFamily="34" charset="0"/>
                <a:sym typeface="Wingdings" panose="05000000000000000000" pitchFamily="2" charset="2"/>
              </a:rPr>
              <a:t>conformation change </a:t>
            </a:r>
            <a:r>
              <a:rPr lang="ko-KR" altLang="en-US" dirty="0">
                <a:latin typeface="Calibri" panose="020F0502020204030204" pitchFamily="34" charset="0"/>
                <a:sym typeface="Wingdings" panose="05000000000000000000" pitchFamily="2" charset="2"/>
              </a:rPr>
              <a:t>가 아주 심하게 일어난다</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이 변화된 구조가 다른 여러 </a:t>
            </a:r>
            <a:r>
              <a:rPr lang="en-US" altLang="ko-KR" dirty="0">
                <a:latin typeface="Calibri" panose="020F0502020204030204" pitchFamily="34" charset="0"/>
                <a:sym typeface="Wingdings" panose="05000000000000000000" pitchFamily="2" charset="2"/>
              </a:rPr>
              <a:t>protein </a:t>
            </a:r>
            <a:r>
              <a:rPr lang="ko-KR" altLang="en-US" dirty="0">
                <a:latin typeface="Calibri" panose="020F0502020204030204" pitchFamily="34" charset="0"/>
                <a:sym typeface="Wingdings" panose="05000000000000000000" pitchFamily="2" charset="2"/>
              </a:rPr>
              <a:t>과 결합</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근데 농도가 너무 높아지면 세포 사멸 </a:t>
            </a:r>
            <a:r>
              <a:rPr lang="en-US" altLang="ko-KR" dirty="0">
                <a:latin typeface="Calibri" panose="020F0502020204030204" pitchFamily="34" charset="0"/>
                <a:sym typeface="Wingdings" panose="05000000000000000000" pitchFamily="2" charset="2"/>
              </a:rPr>
              <a:t> 0.1</a:t>
            </a:r>
            <a:r>
              <a:rPr lang="el-GR" altLang="ko-KR" sz="1200" b="0" i="0" kern="1200" dirty="0">
                <a:solidFill>
                  <a:schemeClr val="tx1"/>
                </a:solidFill>
                <a:effectLst/>
                <a:latin typeface="Calibri" pitchFamily="28" charset="0"/>
                <a:ea typeface="MS PGothic" panose="020B0600070205080204" pitchFamily="34" charset="-128"/>
                <a:cs typeface="ＭＳ Ｐゴシック" charset="-128"/>
              </a:rPr>
              <a:t>μ</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M</a:t>
            </a:r>
            <a:r>
              <a:rPr lang="en-US" altLang="ko-KR" dirty="0">
                <a:latin typeface="Calibri" panose="020F0502020204030204" pitchFamily="34" charset="0"/>
                <a:sym typeface="Wingdings" panose="05000000000000000000" pitchFamily="2" charset="2"/>
              </a:rPr>
              <a:t> ~ 10</a:t>
            </a:r>
            <a:r>
              <a:rPr lang="el-GR" altLang="ko-KR" sz="1200" b="0" i="0" kern="1200" dirty="0">
                <a:solidFill>
                  <a:schemeClr val="tx1"/>
                </a:solidFill>
                <a:effectLst/>
                <a:latin typeface="Calibri" pitchFamily="28" charset="0"/>
                <a:ea typeface="MS PGothic" panose="020B0600070205080204" pitchFamily="34" charset="-128"/>
                <a:cs typeface="ＭＳ Ｐゴシック" charset="-128"/>
              </a:rPr>
              <a:t>μ</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M ?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정도</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사이만 왔다 갔다 함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이걸 조절해 주는 애가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calcium pump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rPr>
              <a:t>랑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endoplasmic reticulum / mitochondria / intracellular organelle )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엄청 </a:t>
            </a:r>
            <a:r>
              <a:rPr lang="ko-KR" altLang="en-US" sz="1200" b="0" i="0" kern="1200" dirty="0" err="1">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중요한거지</a:t>
            </a:r>
            <a:endPar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endParaRPr>
          </a:p>
          <a:p>
            <a:pPr marL="171450" indent="-171450">
              <a:buFont typeface="Wingdings" panose="05000000000000000000" pitchFamily="2" charset="2"/>
              <a:buChar char="à"/>
            </a:pPr>
            <a:endPar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endParaRPr>
          </a:p>
          <a:p>
            <a:pPr marL="171450" indent="-171450">
              <a:buFont typeface="Wingdings" panose="05000000000000000000" pitchFamily="2" charset="2"/>
              <a:buChar char="à"/>
            </a:pP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ER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에도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calcium pump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가 있음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그 안쪽에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Ca2+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있음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(cytoplasm calcium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농도보다 높음</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 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어떤 신호를 받으면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calcium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이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ER</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에서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cytoplasm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이동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 ER</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에도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calcium channel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있으니</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a:t>
            </a:r>
          </a:p>
          <a:p>
            <a:pPr marL="171450" indent="-171450">
              <a:buFont typeface="Wingdings" panose="05000000000000000000" pitchFamily="2" charset="2"/>
              <a:buChar char="à"/>
            </a:pP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Mitochondria, intracellular organelle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도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Ca2+ storage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역할을 </a:t>
            </a:r>
            <a:r>
              <a:rPr lang="ko-KR" altLang="en-US" sz="1200" b="0" i="0" kern="1200" dirty="0" err="1">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해줌</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얘네도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calcium pump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랑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calcium channel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이 있으니까</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a:t>
            </a:r>
          </a:p>
          <a:p>
            <a:pPr marL="171450" indent="-171450">
              <a:buFont typeface="Wingdings" panose="05000000000000000000" pitchFamily="2" charset="2"/>
              <a:buChar char="à"/>
            </a:pP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Calcium</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concentration </a:t>
            </a:r>
            <a:r>
              <a:rPr lang="ko-KR" altLang="en-US" sz="1200" b="0" i="0" kern="1200" dirty="0">
                <a:solidFill>
                  <a:schemeClr val="tx1"/>
                </a:solidFill>
                <a:effectLst/>
                <a:latin typeface="Calibri" pitchFamily="28" charset="0"/>
                <a:ea typeface="MS PGothic" panose="020B0600070205080204" pitchFamily="34" charset="-128"/>
                <a:cs typeface="ＭＳ Ｐゴシック" charset="-128"/>
                <a:sym typeface="Wingdings" panose="05000000000000000000" pitchFamily="2" charset="2"/>
              </a:rPr>
              <a:t>조절이 안되어 세포가 사멸하면서 생기는 질환 多</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endParaRPr lang="en-US" altLang="ko-KR" dirty="0">
              <a:latin typeface="Calibri" panose="020F0502020204030204" pitchFamily="34" charset="0"/>
              <a:sym typeface="Wingdings" panose="05000000000000000000" pitchFamily="2" charset="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750F13DD-F88E-447E-A3CB-6A43D33DE18B}"/>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878C336D-1EE5-417A-B843-BB3254F617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8.46a, b </a:t>
            </a:r>
          </a:p>
          <a:p>
            <a:r>
              <a:rPr lang="en-US" altLang="en-US" b="1" dirty="0">
                <a:latin typeface="Calibri" panose="020F0502020204030204" pitchFamily="34" charset="0"/>
              </a:rPr>
              <a:t>The Na+/K+-ATPase. </a:t>
            </a:r>
            <a:r>
              <a:rPr lang="en-US" altLang="en-US" dirty="0">
                <a:latin typeface="Calibri" panose="020F0502020204030204" pitchFamily="34" charset="0"/>
              </a:rPr>
              <a:t>(</a:t>
            </a:r>
            <a:r>
              <a:rPr lang="en-US" altLang="en-US" b="1" dirty="0">
                <a:latin typeface="Calibri" panose="020F0502020204030204" pitchFamily="34" charset="0"/>
              </a:rPr>
              <a:t>A</a:t>
            </a:r>
            <a:r>
              <a:rPr lang="en-US" altLang="en-US" dirty="0">
                <a:latin typeface="Calibri" panose="020F0502020204030204" pitchFamily="34" charset="0"/>
              </a:rPr>
              <a:t>) Simplified schematic model of the transport cycle. Sodium ions (</a:t>
            </a:r>
            <a:r>
              <a:rPr lang="en-US" altLang="en-US" b="1" dirty="0">
                <a:latin typeface="Calibri" panose="020F0502020204030204" pitchFamily="34" charset="0"/>
              </a:rPr>
              <a:t>1</a:t>
            </a:r>
            <a:r>
              <a:rPr lang="en-US" altLang="en-US" dirty="0">
                <a:latin typeface="Calibri" panose="020F0502020204030204" pitchFamily="34" charset="0"/>
              </a:rPr>
              <a:t>) bind to the protein on the inside of the membrane. ATP is hydrolyzed, and the phosphate is transferred to the protein (</a:t>
            </a:r>
            <a:r>
              <a:rPr lang="en-US" altLang="en-US" b="1" dirty="0">
                <a:latin typeface="Calibri" panose="020F0502020204030204" pitchFamily="34" charset="0"/>
              </a:rPr>
              <a:t>2</a:t>
            </a:r>
            <a:r>
              <a:rPr lang="en-US" altLang="en-US" dirty="0">
                <a:latin typeface="Calibri" panose="020F0502020204030204" pitchFamily="34" charset="0"/>
              </a:rPr>
              <a:t>), changing its conformation (</a:t>
            </a:r>
            <a:r>
              <a:rPr lang="en-US" altLang="en-US" b="1" dirty="0">
                <a:latin typeface="Calibri" panose="020F0502020204030204" pitchFamily="34" charset="0"/>
              </a:rPr>
              <a:t>3</a:t>
            </a:r>
            <a:r>
              <a:rPr lang="en-US" altLang="en-US" dirty="0">
                <a:latin typeface="Calibri" panose="020F0502020204030204" pitchFamily="34" charset="0"/>
              </a:rPr>
              <a:t>) and allowing sodium ions to be expelled to the external space. Potassium ions then bind to the protein (</a:t>
            </a:r>
            <a:r>
              <a:rPr lang="en-US" altLang="en-US" b="1" dirty="0">
                <a:latin typeface="Calibri" panose="020F0502020204030204" pitchFamily="34" charset="0"/>
              </a:rPr>
              <a:t>4</a:t>
            </a:r>
            <a:r>
              <a:rPr lang="en-US" altLang="en-US" dirty="0">
                <a:latin typeface="Calibri" panose="020F0502020204030204" pitchFamily="34" charset="0"/>
              </a:rPr>
              <a:t>), and the phosphate group is subsequently lost (</a:t>
            </a:r>
            <a:r>
              <a:rPr lang="en-US" altLang="en-US" b="1" dirty="0">
                <a:latin typeface="Calibri" panose="020F0502020204030204" pitchFamily="34" charset="0"/>
              </a:rPr>
              <a:t>5</a:t>
            </a:r>
            <a:r>
              <a:rPr lang="en-US" altLang="en-US" dirty="0">
                <a:latin typeface="Calibri" panose="020F0502020204030204" pitchFamily="34" charset="0"/>
              </a:rPr>
              <a:t>), which causes the protein to snap back to its original conformation, allowing the potassium ions to diffuse into the cell (</a:t>
            </a:r>
            <a:r>
              <a:rPr lang="en-US" altLang="en-US" b="1" dirty="0">
                <a:latin typeface="Calibri" panose="020F0502020204030204" pitchFamily="34" charset="0"/>
              </a:rPr>
              <a:t>6</a:t>
            </a:r>
            <a:r>
              <a:rPr lang="en-US" altLang="en-US" dirty="0">
                <a:latin typeface="Calibri" panose="020F0502020204030204" pitchFamily="34" charset="0"/>
              </a:rPr>
              <a:t>). The cation binding sites are located deep within the transmembrane domain, which consists of 10 membrane-spanning helices. Note that the actual Na+/K+-ATPase is composed of at least two different membrane-spanning subunits: a larger alpha subunit, which carries out the transport activity, and a smaller beta subunit, which functions primarily in the maturation and assembly of the pump within the membrane. A third (gamma) subunit may also be present. (Steps where ATP binds to the protein prior to hydrolysis are not included.) (</a:t>
            </a:r>
            <a:r>
              <a:rPr lang="en-US" altLang="en-US" b="1" dirty="0">
                <a:latin typeface="Calibri" panose="020F0502020204030204" pitchFamily="34" charset="0"/>
              </a:rPr>
              <a:t>B</a:t>
            </a:r>
            <a:r>
              <a:rPr lang="en-US" altLang="en-US" dirty="0">
                <a:latin typeface="Calibri" panose="020F0502020204030204" pitchFamily="34" charset="0"/>
              </a:rPr>
              <a:t>) A model of the E2 conformation of the protein based on a recent X-ray crystallographic study. The two rubidium ions are located where the potassium ions would normally be bound.</a:t>
            </a:r>
          </a:p>
          <a:p>
            <a:pPr eaLnBrk="1" hangingPunct="1"/>
            <a:endParaRPr lang="en-US" altLang="en-US" dirty="0">
              <a:latin typeface="Calibri" panose="020F050202020403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a:extLst>
              <a:ext uri="{FF2B5EF4-FFF2-40B4-BE49-F238E27FC236}">
                <a16:creationId xmlns:a16="http://schemas.microsoft.com/office/drawing/2014/main" id="{C4C27530-501B-4F3D-AD01-83739FBC4A14}"/>
              </a:ext>
            </a:extLst>
          </p:cNvPr>
          <p:cNvSpPr>
            <a:spLocks noGrp="1" noRot="1" noChangeAspect="1" noTextEdit="1"/>
          </p:cNvSpPr>
          <p:nvPr>
            <p:ph type="sldImg"/>
          </p:nvPr>
        </p:nvSpPr>
        <p:spPr>
          <a:ln/>
        </p:spPr>
      </p:sp>
      <p:sp>
        <p:nvSpPr>
          <p:cNvPr id="229379" name="Notes Placeholder 2">
            <a:extLst>
              <a:ext uri="{FF2B5EF4-FFF2-40B4-BE49-F238E27FC236}">
                <a16:creationId xmlns:a16="http://schemas.microsoft.com/office/drawing/2014/main" id="{F4BB2E25-E466-4926-B1B2-E8D61797C8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
        <p:nvSpPr>
          <p:cNvPr id="229380" name="Slide Number Placeholder 3">
            <a:extLst>
              <a:ext uri="{FF2B5EF4-FFF2-40B4-BE49-F238E27FC236}">
                <a16:creationId xmlns:a16="http://schemas.microsoft.com/office/drawing/2014/main" id="{286A6F41-7F56-4AE3-869F-0B86F404D2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C390F7E-A324-4C4B-BAF7-260EF3A87B29}" type="slidenum">
              <a:rPr lang="en-US" altLang="en-US"/>
              <a:pPr/>
              <a:t>69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1E57194-93C9-4F1D-BD1B-30838547AD45}"/>
              </a:ext>
            </a:extLst>
          </p:cNvPr>
          <p:cNvSpPr>
            <a:spLocks noGrp="1" noRot="1" noChangeAspect="1" noChangeArrowheads="1" noTextEdit="1"/>
          </p:cNvSpPr>
          <p:nvPr>
            <p:ph type="sldImg"/>
          </p:nvPr>
        </p:nvSpPr>
        <p:spPr>
          <a:ln/>
        </p:spPr>
      </p:sp>
      <p:sp>
        <p:nvSpPr>
          <p:cNvPr id="129027" name="Rectangle 3">
            <a:extLst>
              <a:ext uri="{FF2B5EF4-FFF2-40B4-BE49-F238E27FC236}">
                <a16:creationId xmlns:a16="http://schemas.microsoft.com/office/drawing/2014/main" id="{B74EA98D-CD8A-4E77-9E9F-72029D403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8.4 a, b</a:t>
            </a:r>
          </a:p>
          <a:p>
            <a:r>
              <a:rPr lang="en-US" altLang="en-US" b="1" dirty="0">
                <a:latin typeface="Calibri" panose="020F0502020204030204" pitchFamily="34" charset="0"/>
              </a:rPr>
              <a:t>Plasma membranes as lipid plus proteins. </a:t>
            </a:r>
            <a:r>
              <a:rPr lang="en-US" altLang="en-US" dirty="0">
                <a:latin typeface="Calibri" panose="020F0502020204030204" pitchFamily="34" charset="0"/>
              </a:rPr>
              <a:t>(</a:t>
            </a:r>
            <a:r>
              <a:rPr lang="en-US" altLang="en-US" i="1" dirty="0">
                <a:latin typeface="Calibri" panose="020F0502020204030204" pitchFamily="34" charset="0"/>
              </a:rPr>
              <a:t>a</a:t>
            </a:r>
            <a:r>
              <a:rPr lang="en-US" altLang="en-US" dirty="0">
                <a:latin typeface="Calibri" panose="020F0502020204030204" pitchFamily="34" charset="0"/>
              </a:rPr>
              <a:t>) A representation of the plasma membrane showing the organization of proteins embedded in the lipid bilayer. The external surface of most membrane proteins, as well as a small percentage of the phospholipids, contain short chains of sugars, making them glycoproteins and glycolipids. Those portions of the polypeptide chains that extend through the lipid bilayer typically occur as a helices composed of hydrophobic amino acids. The two leaflets of the bilayer contain different types of lipids as indicated by the differently colored head groups. (</a:t>
            </a:r>
            <a:r>
              <a:rPr lang="en-US" altLang="en-US" i="1" dirty="0">
                <a:latin typeface="Calibri" panose="020F0502020204030204" pitchFamily="34" charset="0"/>
              </a:rPr>
              <a:t>b</a:t>
            </a:r>
            <a:r>
              <a:rPr lang="en-US" altLang="en-US" dirty="0">
                <a:latin typeface="Calibri" panose="020F0502020204030204" pitchFamily="34" charset="0"/>
              </a:rPr>
              <a:t>) Molecular model of the membrane of a synaptic vesicle </a:t>
            </a:r>
            <a:r>
              <a:rPr lang="en-US" altLang="ko-KR" dirty="0">
                <a:latin typeface="Calibri" panose="020F0502020204030204" pitchFamily="34" charset="0"/>
              </a:rPr>
              <a:t>(</a:t>
            </a:r>
            <a:r>
              <a:rPr lang="ko-KR" altLang="en-US" dirty="0">
                <a:latin typeface="Calibri" panose="020F0502020204030204" pitchFamily="34" charset="0"/>
              </a:rPr>
              <a:t>시냅스 소포의 막</a:t>
            </a:r>
            <a:r>
              <a:rPr lang="en-US" altLang="ko-KR" dirty="0">
                <a:latin typeface="Calibri" panose="020F0502020204030204" pitchFamily="34" charset="0"/>
              </a:rPr>
              <a:t>)</a:t>
            </a:r>
            <a:r>
              <a:rPr lang="en-US" altLang="en-US" dirty="0">
                <a:latin typeface="Calibri" panose="020F0502020204030204" pitchFamily="34" charset="0"/>
              </a:rPr>
              <a:t> constructed using known structures of the various proteins along with information on their relative numbers obtained from the analysis of purified synaptic vesicles. The high protein density of the membrane is apparent. Most of the proteins in this membrane are required for the interaction of the vesicle with the plasma membrane. The large blue protein at the lower right pumps H+ ions into the vesicle.</a:t>
            </a:r>
          </a:p>
          <a:p>
            <a:endParaRPr lang="en-US" altLang="en-US" dirty="0">
              <a:latin typeface="Calibri" panose="020F0502020204030204" pitchFamily="34" charset="0"/>
            </a:endParaRPr>
          </a:p>
          <a:p>
            <a:endParaRPr lang="en-US" altLang="en-US" dirty="0">
              <a:latin typeface="Calibri" panose="020F0502020204030204" pitchFamily="34" charset="0"/>
            </a:endParaRPr>
          </a:p>
          <a:p>
            <a:r>
              <a:rPr lang="en-US" altLang="en-US" dirty="0">
                <a:latin typeface="Calibri" panose="020F0502020204030204" pitchFamily="34" charset="0"/>
              </a:rPr>
              <a:t>Membrane</a:t>
            </a:r>
            <a:r>
              <a:rPr lang="ko-KR" altLang="en-US" dirty="0">
                <a:latin typeface="Calibri" panose="020F0502020204030204" pitchFamily="34" charset="0"/>
              </a:rPr>
              <a:t>에 묻혀 있는 </a:t>
            </a:r>
            <a:r>
              <a:rPr lang="en-US" altLang="ko-KR" dirty="0">
                <a:latin typeface="Calibri" panose="020F0502020204030204" pitchFamily="34" charset="0"/>
              </a:rPr>
              <a:t>protein</a:t>
            </a:r>
            <a:r>
              <a:rPr lang="ko-KR" altLang="en-US" dirty="0">
                <a:latin typeface="Calibri" panose="020F0502020204030204" pitchFamily="34" charset="0"/>
              </a:rPr>
              <a:t>은 </a:t>
            </a:r>
            <a:r>
              <a:rPr lang="en-US" altLang="ko-KR" dirty="0">
                <a:latin typeface="Calibri" panose="020F0502020204030204" pitchFamily="34" charset="0"/>
              </a:rPr>
              <a:t>amino acid</a:t>
            </a:r>
            <a:r>
              <a:rPr lang="ko-KR" altLang="en-US" dirty="0">
                <a:latin typeface="Calibri" panose="020F0502020204030204" pitchFamily="34" charset="0"/>
              </a:rPr>
              <a:t>가 </a:t>
            </a:r>
            <a:r>
              <a:rPr lang="en-US" altLang="ko-KR" dirty="0">
                <a:latin typeface="Calibri" panose="020F0502020204030204" pitchFamily="34" charset="0"/>
              </a:rPr>
              <a:t>a-helix </a:t>
            </a:r>
            <a:r>
              <a:rPr lang="ko-KR" altLang="en-US" dirty="0">
                <a:latin typeface="Calibri" panose="020F0502020204030204" pitchFamily="34" charset="0"/>
              </a:rPr>
              <a:t>구조를 이루고 있음 </a:t>
            </a:r>
            <a:r>
              <a:rPr lang="en-US" altLang="ko-KR" dirty="0">
                <a:latin typeface="Calibri" panose="020F0502020204030204" pitchFamily="34" charset="0"/>
              </a:rPr>
              <a:t>-&gt; </a:t>
            </a:r>
            <a:r>
              <a:rPr lang="ko-KR" altLang="en-US" dirty="0">
                <a:latin typeface="Calibri" panose="020F0502020204030204" pitchFamily="34" charset="0"/>
              </a:rPr>
              <a:t>대략 </a:t>
            </a:r>
            <a:r>
              <a:rPr lang="en-US" altLang="ko-KR" dirty="0">
                <a:latin typeface="Calibri" panose="020F0502020204030204" pitchFamily="34" charset="0"/>
              </a:rPr>
              <a:t>aa 20</a:t>
            </a:r>
            <a:r>
              <a:rPr lang="ko-KR" altLang="en-US" dirty="0">
                <a:latin typeface="Calibri" panose="020F0502020204030204" pitchFamily="34" charset="0"/>
              </a:rPr>
              <a:t>개 정도가 </a:t>
            </a:r>
            <a:r>
              <a:rPr lang="en-US" altLang="ko-KR" dirty="0">
                <a:latin typeface="Calibri" panose="020F0502020204030204" pitchFamily="34" charset="0"/>
              </a:rPr>
              <a:t>bilayer </a:t>
            </a:r>
            <a:r>
              <a:rPr lang="ko-KR" altLang="en-US" dirty="0" err="1">
                <a:latin typeface="Calibri" panose="020F0502020204030204" pitchFamily="34" charset="0"/>
              </a:rPr>
              <a:t>두께랑</a:t>
            </a:r>
            <a:r>
              <a:rPr lang="ko-KR" altLang="en-US" dirty="0">
                <a:latin typeface="Calibri" panose="020F0502020204030204" pitchFamily="34" charset="0"/>
              </a:rPr>
              <a:t> 맞아 떨어짐</a:t>
            </a:r>
            <a:r>
              <a:rPr lang="en-US" altLang="ko-KR" dirty="0">
                <a:latin typeface="Calibri" panose="020F0502020204030204" pitchFamily="34" charset="0"/>
              </a:rPr>
              <a:t>.</a:t>
            </a:r>
          </a:p>
          <a:p>
            <a:endParaRPr lang="en-US" altLang="en-US" dirty="0">
              <a:latin typeface="Calibri" panose="020F0502020204030204" pitchFamily="34" charset="0"/>
            </a:endParaRPr>
          </a:p>
          <a:p>
            <a:pPr marL="171450" indent="-171450">
              <a:buFont typeface="Wingdings" panose="05000000000000000000" pitchFamily="2" charset="2"/>
              <a:buChar char="è"/>
            </a:pPr>
            <a:r>
              <a:rPr lang="en-US" altLang="ko-KR" dirty="0">
                <a:latin typeface="Calibri" panose="020F0502020204030204" pitchFamily="34" charset="0"/>
              </a:rPr>
              <a:t>if. </a:t>
            </a:r>
            <a:r>
              <a:rPr lang="ko-KR" altLang="en-US" dirty="0">
                <a:latin typeface="Calibri" panose="020F0502020204030204" pitchFamily="34" charset="0"/>
              </a:rPr>
              <a:t>어떤 </a:t>
            </a:r>
            <a:r>
              <a:rPr lang="en-US" altLang="ko-KR" dirty="0">
                <a:latin typeface="Calibri" panose="020F0502020204030204" pitchFamily="34" charset="0"/>
              </a:rPr>
              <a:t>protein</a:t>
            </a:r>
            <a:r>
              <a:rPr lang="ko-KR" altLang="en-US" dirty="0">
                <a:latin typeface="Calibri" panose="020F0502020204030204" pitchFamily="34" charset="0"/>
              </a:rPr>
              <a:t>의 </a:t>
            </a:r>
            <a:r>
              <a:rPr lang="en-US" altLang="ko-KR" dirty="0">
                <a:latin typeface="Calibri" panose="020F0502020204030204" pitchFamily="34" charset="0"/>
              </a:rPr>
              <a:t>aa </a:t>
            </a:r>
            <a:r>
              <a:rPr lang="ko-KR" altLang="en-US" dirty="0">
                <a:latin typeface="Calibri" panose="020F0502020204030204" pitchFamily="34" charset="0"/>
              </a:rPr>
              <a:t>의 </a:t>
            </a:r>
            <a:r>
              <a:rPr lang="en-US" altLang="ko-KR" dirty="0">
                <a:latin typeface="Calibri" panose="020F0502020204030204" pitchFamily="34" charset="0"/>
              </a:rPr>
              <a:t>side chain(R) </a:t>
            </a:r>
            <a:r>
              <a:rPr lang="ko-KR" altLang="en-US" dirty="0">
                <a:latin typeface="Calibri" panose="020F0502020204030204" pitchFamily="34" charset="0"/>
              </a:rPr>
              <a:t>이 </a:t>
            </a:r>
            <a:r>
              <a:rPr lang="en-US" altLang="ko-KR" dirty="0">
                <a:latin typeface="Calibri" panose="020F0502020204030204" pitchFamily="34" charset="0"/>
              </a:rPr>
              <a:t>hydrophobic</a:t>
            </a:r>
            <a:r>
              <a:rPr lang="ko-KR" altLang="en-US" dirty="0">
                <a:latin typeface="Calibri" panose="020F0502020204030204" pitchFamily="34" charset="0"/>
              </a:rPr>
              <a:t>한 것들로 연속적으로 </a:t>
            </a:r>
            <a:r>
              <a:rPr lang="en-US" altLang="ko-KR" dirty="0">
                <a:latin typeface="Calibri" panose="020F0502020204030204" pitchFamily="34" charset="0"/>
              </a:rPr>
              <a:t>20</a:t>
            </a:r>
            <a:r>
              <a:rPr lang="ko-KR" altLang="en-US" dirty="0">
                <a:latin typeface="Calibri" panose="020F0502020204030204" pitchFamily="34" charset="0"/>
              </a:rPr>
              <a:t>여개 나열된 것이면 </a:t>
            </a:r>
            <a:r>
              <a:rPr lang="en-US" altLang="ko-KR" dirty="0">
                <a:latin typeface="Calibri" panose="020F0502020204030204" pitchFamily="34" charset="0"/>
                <a:sym typeface="Wingdings" panose="05000000000000000000" pitchFamily="2" charset="2"/>
              </a:rPr>
              <a:t> cell membrane </a:t>
            </a:r>
            <a:r>
              <a:rPr lang="ko-KR" altLang="en-US" dirty="0">
                <a:latin typeface="Calibri" panose="020F0502020204030204" pitchFamily="34" charset="0"/>
                <a:sym typeface="Wingdings" panose="05000000000000000000" pitchFamily="2" charset="2"/>
              </a:rPr>
              <a:t>에 존재하는 </a:t>
            </a:r>
            <a:r>
              <a:rPr lang="en-US" altLang="ko-KR" dirty="0">
                <a:latin typeface="Calibri" panose="020F0502020204030204" pitchFamily="34" charset="0"/>
                <a:sym typeface="Wingdings" panose="05000000000000000000" pitchFamily="2" charset="2"/>
              </a:rPr>
              <a:t>protein </a:t>
            </a:r>
            <a:r>
              <a:rPr lang="ko-KR" altLang="en-US" dirty="0">
                <a:latin typeface="Calibri" panose="020F0502020204030204" pitchFamily="34" charset="0"/>
                <a:sym typeface="Wingdings" panose="05000000000000000000" pitchFamily="2" charset="2"/>
              </a:rPr>
              <a:t>이구나 라고 추측 가능</a:t>
            </a:r>
            <a:r>
              <a:rPr lang="en-US" altLang="ko-KR" dirty="0">
                <a:latin typeface="Calibri" panose="020F0502020204030204" pitchFamily="34" charset="0"/>
                <a:sym typeface="Wingdings" panose="05000000000000000000" pitchFamily="2" charset="2"/>
              </a:rPr>
              <a:t>.</a:t>
            </a:r>
          </a:p>
          <a:p>
            <a:pPr marL="171450" indent="-171450">
              <a:buFont typeface="Wingdings" panose="05000000000000000000" pitchFamily="2" charset="2"/>
              <a:buChar char="è"/>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Membrane</a:t>
            </a:r>
            <a:r>
              <a:rPr lang="ko-KR" altLang="en-US" dirty="0">
                <a:latin typeface="Calibri" panose="020F0502020204030204" pitchFamily="34" charset="0"/>
                <a:sym typeface="Wingdings" panose="05000000000000000000" pitchFamily="2" charset="2"/>
              </a:rPr>
              <a:t> 과 </a:t>
            </a:r>
            <a:r>
              <a:rPr lang="en-US" altLang="ko-KR" dirty="0">
                <a:latin typeface="Calibri" panose="020F0502020204030204" pitchFamily="34" charset="0"/>
                <a:sym typeface="Wingdings" panose="05000000000000000000" pitchFamily="2" charset="2"/>
              </a:rPr>
              <a:t>interaction </a:t>
            </a:r>
            <a:r>
              <a:rPr lang="ko-KR" altLang="en-US" dirty="0">
                <a:latin typeface="Calibri" panose="020F0502020204030204" pitchFamily="34" charset="0"/>
                <a:sym typeface="Wingdings" panose="05000000000000000000" pitchFamily="2" charset="2"/>
              </a:rPr>
              <a:t>하는 </a:t>
            </a:r>
            <a:r>
              <a:rPr lang="en-US" altLang="ko-KR" dirty="0">
                <a:latin typeface="Calibri" panose="020F0502020204030204" pitchFamily="34" charset="0"/>
                <a:sym typeface="Wingdings" panose="05000000000000000000" pitchFamily="2" charset="2"/>
              </a:rPr>
              <a:t>protein</a:t>
            </a: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-&gt; integral protein</a:t>
            </a: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-&gt; peripheral protein</a:t>
            </a: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Glycoprotein </a:t>
            </a:r>
            <a:r>
              <a:rPr lang="ko-KR" altLang="en-US" dirty="0">
                <a:latin typeface="Calibri" panose="020F0502020204030204" pitchFamily="34" charset="0"/>
                <a:sym typeface="Wingdings" panose="05000000000000000000" pitchFamily="2" charset="2"/>
              </a:rPr>
              <a:t>에서 당 구조는 세포 바깥쪽으로만 노출되어 있음</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r>
              <a:rPr lang="ko-KR" altLang="en-US" dirty="0">
                <a:latin typeface="Calibri" panose="020F0502020204030204" pitchFamily="34" charset="0"/>
                <a:sym typeface="Wingdings" panose="05000000000000000000" pitchFamily="2" charset="2"/>
              </a:rPr>
              <a:t>추측</a:t>
            </a:r>
            <a:r>
              <a:rPr lang="en-US" altLang="ko-KR" dirty="0">
                <a:latin typeface="Calibri" panose="020F0502020204030204" pitchFamily="34" charset="0"/>
                <a:sym typeface="Wingdings" panose="05000000000000000000" pitchFamily="2" charset="2"/>
              </a:rPr>
              <a:t>: glycoprotein</a:t>
            </a:r>
            <a:r>
              <a:rPr lang="ko-KR" altLang="en-US" dirty="0">
                <a:latin typeface="Calibri" panose="020F0502020204030204" pitchFamily="34" charset="0"/>
                <a:sym typeface="Wingdings" panose="05000000000000000000" pitchFamily="2" charset="2"/>
              </a:rPr>
              <a:t> 에서 당 구조가 없으면 기능 못하는 경우가 많음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즉 매우 중요한 역할을 함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세포 밖 여러 물질과 상호작용</a:t>
            </a: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endParaRPr lang="en-US" altLang="ko-KR" dirty="0">
              <a:latin typeface="Calibri" panose="020F0502020204030204" pitchFamily="34" charset="0"/>
              <a:sym typeface="Wingdings" panose="05000000000000000000" pitchFamily="2" charset="2"/>
            </a:endParaRPr>
          </a:p>
          <a:p>
            <a:pPr marL="171450" indent="-171450">
              <a:buFont typeface="Wingdings" panose="05000000000000000000" pitchFamily="2" charset="2"/>
              <a:buChar char="à"/>
            </a:pP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en-US" altLang="ko-KR" dirty="0">
                <a:latin typeface="Calibri" panose="020F0502020204030204" pitchFamily="34" charset="0"/>
                <a:sym typeface="Wingdings" panose="05000000000000000000" pitchFamily="2" charset="2"/>
              </a:rPr>
              <a:t>Glycosylation (</a:t>
            </a:r>
            <a:r>
              <a:rPr lang="ko-KR" altLang="en-US" dirty="0">
                <a:latin typeface="Calibri" panose="020F0502020204030204" pitchFamily="34" charset="0"/>
                <a:sym typeface="Wingdings" panose="05000000000000000000" pitchFamily="2" charset="2"/>
              </a:rPr>
              <a:t>당화</a:t>
            </a:r>
            <a:r>
              <a:rPr lang="en-US" altLang="ko-KR" dirty="0">
                <a:latin typeface="Calibri" panose="020F0502020204030204" pitchFamily="34" charset="0"/>
                <a:sym typeface="Wingdings" panose="05000000000000000000" pitchFamily="2" charset="2"/>
              </a:rPr>
              <a:t>)</a:t>
            </a:r>
          </a:p>
          <a:p>
            <a:pPr marL="0" indent="0">
              <a:buFont typeface="Wingdings" panose="05000000000000000000" pitchFamily="2" charset="2"/>
              <a:buNone/>
            </a:pPr>
            <a:r>
              <a:rPr lang="ko-KR" altLang="en-US" dirty="0">
                <a:latin typeface="Calibri" panose="020F0502020204030204" pitchFamily="34" charset="0"/>
                <a:sym typeface="Wingdings" panose="05000000000000000000" pitchFamily="2" charset="2"/>
              </a:rPr>
              <a:t>단백질 번역 후 과정임</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골지체에서 일어나며 단백질에 </a:t>
            </a:r>
            <a:r>
              <a:rPr lang="en-US" altLang="ko-KR" dirty="0">
                <a:latin typeface="Calibri" panose="020F0502020204030204" pitchFamily="34" charset="0"/>
                <a:sym typeface="Wingdings" panose="05000000000000000000" pitchFamily="2" charset="2"/>
              </a:rPr>
              <a:t>lactose || fucose </a:t>
            </a:r>
            <a:r>
              <a:rPr lang="ko-KR" altLang="en-US" dirty="0">
                <a:latin typeface="Calibri" panose="020F0502020204030204" pitchFamily="34" charset="0"/>
                <a:sym typeface="Wingdings" panose="05000000000000000000" pitchFamily="2" charset="2"/>
              </a:rPr>
              <a:t>같은 당이 붙는 과정을 통틀어 지칭하는 말</a:t>
            </a:r>
            <a:endParaRPr lang="en-US" altLang="ko-KR" dirty="0">
              <a:latin typeface="Calibri" panose="020F0502020204030204" pitchFamily="34" charset="0"/>
              <a:sym typeface="Wingdings" panose="05000000000000000000" pitchFamily="2" charset="2"/>
            </a:endParaRPr>
          </a:p>
          <a:p>
            <a:pPr marL="0" indent="0">
              <a:buFont typeface="Wingdings" panose="05000000000000000000" pitchFamily="2" charset="2"/>
              <a:buNone/>
            </a:pPr>
            <a:endParaRPr lang="en-US" altLang="ko-KR" dirty="0">
              <a:latin typeface="Calibri" panose="020F0502020204030204" pitchFamily="34" charset="0"/>
              <a:sym typeface="Wingdings" panose="05000000000000000000" pitchFamily="2" charset="2"/>
            </a:endParaRPr>
          </a:p>
          <a:p>
            <a:pPr marL="228600" indent="-228600">
              <a:buFont typeface="Wingdings" panose="05000000000000000000" pitchFamily="2" charset="2"/>
              <a:buAutoNum type="arabicPeriod"/>
            </a:pPr>
            <a:r>
              <a:rPr lang="en-US" altLang="ko-KR" dirty="0">
                <a:latin typeface="Calibri" panose="020F0502020204030204" pitchFamily="34" charset="0"/>
              </a:rPr>
              <a:t>O-glycosylation : </a:t>
            </a:r>
            <a:r>
              <a:rPr lang="ko-KR" altLang="en-US" dirty="0">
                <a:latin typeface="Calibri" panose="020F0502020204030204" pitchFamily="34" charset="0"/>
              </a:rPr>
              <a:t>당 물질을 단백질의 </a:t>
            </a:r>
            <a:r>
              <a:rPr lang="en-US" altLang="ko-KR" dirty="0">
                <a:latin typeface="Calibri" panose="020F0502020204030204" pitchFamily="34" charset="0"/>
              </a:rPr>
              <a:t>O </a:t>
            </a:r>
            <a:r>
              <a:rPr lang="ko-KR" altLang="en-US" dirty="0">
                <a:latin typeface="Calibri" panose="020F0502020204030204" pitchFamily="34" charset="0"/>
              </a:rPr>
              <a:t>원자에 붙는 것 </a:t>
            </a:r>
            <a:r>
              <a:rPr lang="en-US" altLang="ko-KR" dirty="0">
                <a:latin typeface="Calibri" panose="020F0502020204030204" pitchFamily="34" charset="0"/>
              </a:rPr>
              <a:t>(</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en-US" altLang="ko-KR"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3" tooltip="Serine"/>
              </a:rPr>
              <a:t>serine</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(Ser) or </a:t>
            </a:r>
            <a:r>
              <a:rPr lang="en-US" altLang="ko-KR" sz="1200" b="0" i="0" u="none" strike="noStrike" kern="1200" dirty="0">
                <a:solidFill>
                  <a:schemeClr val="tx1"/>
                </a:solidFill>
                <a:effectLst/>
                <a:latin typeface="Calibri" pitchFamily="28" charset="0"/>
                <a:ea typeface="MS PGothic" panose="020B0600070205080204" pitchFamily="34" charset="-128"/>
                <a:cs typeface="ＭＳ Ｐゴシック" charset="-128"/>
                <a:hlinkClick r:id="rId4" tooltip="Threonine"/>
              </a:rPr>
              <a:t>threonine</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a:t>
            </a:r>
            <a:r>
              <a:rPr lang="en-US" altLang="ko-KR" sz="1200" b="0" i="0" kern="1200" dirty="0" err="1">
                <a:solidFill>
                  <a:schemeClr val="tx1"/>
                </a:solidFill>
                <a:effectLst/>
                <a:latin typeface="Calibri" pitchFamily="28" charset="0"/>
                <a:ea typeface="MS PGothic" panose="020B0600070205080204" pitchFamily="34" charset="-128"/>
                <a:cs typeface="ＭＳ Ｐゴシック" charset="-128"/>
              </a:rPr>
              <a:t>Thr</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residues in a protein </a:t>
            </a:r>
            <a:r>
              <a:rPr lang="en-US" altLang="ko-KR" dirty="0">
                <a:latin typeface="Calibri" panose="020F0502020204030204" pitchFamily="34" charset="0"/>
              </a:rPr>
              <a:t>)</a:t>
            </a:r>
          </a:p>
          <a:p>
            <a:pPr marL="0" indent="0">
              <a:buFont typeface="Wingdings" panose="05000000000000000000" pitchFamily="2" charset="2"/>
              <a:buNone/>
            </a:pPr>
            <a:r>
              <a:rPr lang="en-US" altLang="ko-KR" dirty="0">
                <a:latin typeface="Calibri" panose="020F0502020204030204" pitchFamily="34" charset="0"/>
              </a:rPr>
              <a:t>				</a:t>
            </a:r>
            <a:r>
              <a:rPr lang="en-US" altLang="ko-KR" sz="1200" b="0" i="0" kern="1200" dirty="0">
                <a:solidFill>
                  <a:schemeClr val="tx1"/>
                </a:solidFill>
                <a:effectLst/>
                <a:latin typeface="Calibri" pitchFamily="28" charset="0"/>
                <a:ea typeface="MS PGothic" panose="020B0600070205080204" pitchFamily="34" charset="-128"/>
                <a:cs typeface="ＭＳ Ｐゴシック" charset="-128"/>
              </a:rPr>
              <a:t>– CH2-’O’H 	    -C-’O’H</a:t>
            </a:r>
          </a:p>
          <a:p>
            <a:pPr marL="0" indent="0">
              <a:buFont typeface="Wingdings" panose="05000000000000000000" pitchFamily="2" charset="2"/>
              <a:buNone/>
            </a:pPr>
            <a:r>
              <a:rPr lang="en-US" altLang="ko-KR" sz="1200" b="0" i="0" kern="1200" dirty="0">
                <a:solidFill>
                  <a:schemeClr val="tx1"/>
                </a:solidFill>
                <a:effectLst/>
                <a:latin typeface="Calibri" pitchFamily="28" charset="0"/>
                <a:ea typeface="MS PGothic" panose="020B0600070205080204" pitchFamily="34" charset="-128"/>
              </a:rPr>
              <a:t>					     |</a:t>
            </a:r>
          </a:p>
          <a:p>
            <a:pPr marL="0" indent="0">
              <a:buFont typeface="Wingdings" panose="05000000000000000000" pitchFamily="2" charset="2"/>
              <a:buNone/>
            </a:pPr>
            <a:r>
              <a:rPr lang="en-US" altLang="ko-KR" sz="1200" b="0" i="0" kern="1200" dirty="0">
                <a:solidFill>
                  <a:schemeClr val="tx1"/>
                </a:solidFill>
                <a:effectLst/>
                <a:latin typeface="Calibri" pitchFamily="28" charset="0"/>
                <a:ea typeface="MS PGothic" panose="020B0600070205080204" pitchFamily="34" charset="-128"/>
              </a:rPr>
              <a:t>					     CH3</a:t>
            </a:r>
            <a:endParaRPr lang="en-US" altLang="ko-KR" dirty="0">
              <a:latin typeface="Calibri" panose="020F0502020204030204" pitchFamily="34" charset="0"/>
            </a:endParaRPr>
          </a:p>
          <a:p>
            <a:pPr marL="0" indent="0">
              <a:buFont typeface="Wingdings" panose="05000000000000000000" pitchFamily="2" charset="2"/>
              <a:buNone/>
            </a:pPr>
            <a:endParaRPr lang="en-US" altLang="ko-KR" dirty="0">
              <a:latin typeface="Calibri" panose="020F0502020204030204" pitchFamily="34" charset="0"/>
            </a:endParaRPr>
          </a:p>
          <a:p>
            <a:pPr marL="0" indent="0">
              <a:buFont typeface="Wingdings" panose="05000000000000000000" pitchFamily="2" charset="2"/>
              <a:buNone/>
            </a:pPr>
            <a:r>
              <a:rPr lang="en-US" altLang="ko-KR" dirty="0">
                <a:latin typeface="Calibri" panose="020F0502020204030204" pitchFamily="34" charset="0"/>
              </a:rPr>
              <a:t>2. N-glycosylation : </a:t>
            </a:r>
            <a:r>
              <a:rPr lang="ko-KR" altLang="en-US" dirty="0">
                <a:latin typeface="Calibri" panose="020F0502020204030204" pitchFamily="34" charset="0"/>
              </a:rPr>
              <a:t>당 물질을 단백질의 </a:t>
            </a:r>
            <a:r>
              <a:rPr lang="en-US" altLang="ko-KR" dirty="0">
                <a:latin typeface="Calibri" panose="020F0502020204030204" pitchFamily="34" charset="0"/>
              </a:rPr>
              <a:t>N </a:t>
            </a:r>
            <a:r>
              <a:rPr lang="ko-KR" altLang="en-US" dirty="0">
                <a:latin typeface="Calibri" panose="020F0502020204030204" pitchFamily="34" charset="0"/>
              </a:rPr>
              <a:t>원자에 붙는 것 </a:t>
            </a:r>
            <a:r>
              <a:rPr lang="en-US" altLang="ko-KR" dirty="0">
                <a:latin typeface="Calibri" panose="020F0502020204030204" pitchFamily="34" charset="0"/>
              </a:rPr>
              <a:t>( </a:t>
            </a:r>
            <a:r>
              <a:rPr lang="ko-KR" altLang="ko-KR" dirty="0" err="1"/>
              <a:t>아스파라긴</a:t>
            </a:r>
            <a:r>
              <a:rPr lang="ko-KR" altLang="ko-KR" dirty="0"/>
              <a:t> (</a:t>
            </a:r>
            <a:r>
              <a:rPr lang="ko-KR" altLang="ko-KR" dirty="0" err="1"/>
              <a:t>Asn</a:t>
            </a:r>
            <a:r>
              <a:rPr lang="ko-KR" altLang="ko-KR" dirty="0"/>
              <a:t>) </a:t>
            </a:r>
            <a:r>
              <a:rPr lang="ko-KR" altLang="en-US" dirty="0"/>
              <a:t>의 </a:t>
            </a:r>
            <a:r>
              <a:rPr lang="en-US" altLang="ko-KR" dirty="0"/>
              <a:t>R</a:t>
            </a:r>
            <a:r>
              <a:rPr lang="ko-KR" altLang="en-US" dirty="0"/>
              <a:t>기는 </a:t>
            </a:r>
            <a:r>
              <a:rPr lang="en-US" altLang="ko-KR" dirty="0"/>
              <a:t>–CH2-C=O    </a:t>
            </a:r>
            <a:r>
              <a:rPr lang="en-US" altLang="ko-KR" dirty="0">
                <a:sym typeface="Wingdings" panose="05000000000000000000" pitchFamily="2" charset="2"/>
              </a:rPr>
              <a:t></a:t>
            </a:r>
            <a:r>
              <a:rPr lang="en-US" altLang="ko-KR" dirty="0"/>
              <a:t> </a:t>
            </a:r>
            <a:r>
              <a:rPr lang="ko-KR" altLang="en-US" dirty="0"/>
              <a:t>저 </a:t>
            </a:r>
            <a:r>
              <a:rPr lang="en-US" altLang="ko-KR" dirty="0"/>
              <a:t>c=0 nh2 </a:t>
            </a:r>
            <a:r>
              <a:rPr lang="en-US" altLang="ko-KR" dirty="0">
                <a:sym typeface="Wingdings" panose="05000000000000000000" pitchFamily="2" charset="2"/>
              </a:rPr>
              <a:t></a:t>
            </a:r>
            <a:r>
              <a:rPr lang="en-US" altLang="ko-KR" dirty="0"/>
              <a:t> amide group</a:t>
            </a:r>
            <a:r>
              <a:rPr lang="ko-KR" altLang="en-US" dirty="0"/>
              <a:t>의 </a:t>
            </a:r>
            <a:r>
              <a:rPr lang="en-US" altLang="ko-KR" dirty="0"/>
              <a:t>N</a:t>
            </a:r>
            <a:r>
              <a:rPr lang="ko-KR" altLang="en-US" dirty="0"/>
              <a:t>과 당 물질 결합</a:t>
            </a:r>
            <a:r>
              <a:rPr lang="en-US" altLang="ko-KR" dirty="0"/>
              <a:t>)</a:t>
            </a:r>
            <a:r>
              <a:rPr lang="en-US" altLang="ko-KR" dirty="0">
                <a:latin typeface="Calibri" panose="020F0502020204030204" pitchFamily="34" charset="0"/>
              </a:rPr>
              <a:t>		</a:t>
            </a:r>
          </a:p>
          <a:p>
            <a:pPr marL="0" indent="0">
              <a:buFont typeface="Wingdings" panose="05000000000000000000" pitchFamily="2" charset="2"/>
              <a:buNone/>
            </a:pPr>
            <a:r>
              <a:rPr lang="en-US" altLang="ko-KR" dirty="0">
                <a:latin typeface="Calibri" panose="020F0502020204030204" pitchFamily="34" charset="0"/>
              </a:rPr>
              <a:t> |						        ‘N’H2</a:t>
            </a:r>
          </a:p>
          <a:p>
            <a:endParaRPr lang="en-US" altLang="en-US" dirty="0">
              <a:latin typeface="Calibri" panose="020F0502020204030204" pitchFamily="34" charset="0"/>
            </a:endParaRPr>
          </a:p>
          <a:p>
            <a:endParaRPr lang="en-US" altLang="en-US" dirty="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BED1C47C-3F94-44E3-B876-208FA1568CB6}"/>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CF50CDC9-AE5A-40B2-92DA-DF49252F2E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8.4 a, b</a:t>
            </a:r>
          </a:p>
          <a:p>
            <a:r>
              <a:rPr lang="en-US" altLang="en-US" b="1" dirty="0">
                <a:latin typeface="Calibri" panose="020F0502020204030204" pitchFamily="34" charset="0"/>
              </a:rPr>
              <a:t>Plasma membranes as lipid plus proteins. </a:t>
            </a:r>
            <a:r>
              <a:rPr lang="en-US" altLang="en-US" dirty="0">
                <a:latin typeface="Calibri" panose="020F0502020204030204" pitchFamily="34" charset="0"/>
              </a:rPr>
              <a:t>(</a:t>
            </a:r>
            <a:r>
              <a:rPr lang="en-US" altLang="en-US" i="1" dirty="0">
                <a:latin typeface="Calibri" panose="020F0502020204030204" pitchFamily="34" charset="0"/>
              </a:rPr>
              <a:t>a</a:t>
            </a:r>
            <a:r>
              <a:rPr lang="en-US" altLang="en-US" dirty="0">
                <a:latin typeface="Calibri" panose="020F0502020204030204" pitchFamily="34" charset="0"/>
              </a:rPr>
              <a:t>) A representation of the plasma membrane showing the organization of proteins embedded in the lipid bilayer. The external surface of most membrane proteins, as well as a small percentage of the phospholipids, contain short chains of sugars, making them glycoproteins and glycolipids. Those portions of the polypeptide chains that extend through the lipid bilayer typically occur as a helices composed of hydrophobic amino acids. The two leaflets of the bilayer contain different types of lipids as indicated by the differently colored head groups. (</a:t>
            </a:r>
            <a:r>
              <a:rPr lang="en-US" altLang="en-US" i="1" dirty="0">
                <a:latin typeface="Calibri" panose="020F0502020204030204" pitchFamily="34" charset="0"/>
              </a:rPr>
              <a:t>b</a:t>
            </a:r>
            <a:r>
              <a:rPr lang="en-US" altLang="en-US" dirty="0">
                <a:latin typeface="Calibri" panose="020F0502020204030204" pitchFamily="34" charset="0"/>
              </a:rPr>
              <a:t>) Molecular model of the membrane of a synaptic vesicle constructed using known structures of the various proteins along with information on their relative numbers obtained from the analysis of purified synaptic vesicles. The high protein density of the membrane is apparent. Most of the proteins in this membrane are required for the interaction of the vesicle with the plasma membrane. The large blue protein at the lower right pumps H+ ions into the vesicle.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B326DDA5-03CB-4204-AEEE-7036D3624B87}"/>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D55AD09A-FB4E-4D66-B500-83F936B51A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8.5 </a:t>
            </a:r>
          </a:p>
          <a:p>
            <a:r>
              <a:rPr lang="en-US" altLang="en-US" b="1" dirty="0">
                <a:latin typeface="Calibri" panose="020F0502020204030204" pitchFamily="34" charset="0"/>
              </a:rPr>
              <a:t>The myelin sheath. </a:t>
            </a:r>
            <a:r>
              <a:rPr lang="en-US" altLang="en-US" dirty="0">
                <a:latin typeface="Calibri" panose="020F0502020204030204" pitchFamily="34" charset="0"/>
              </a:rPr>
              <a:t>Electron micrograph of a nerve cell axon surrounded by a myelin sheath consisting of concentric layers of plasma membrane that have an extremely low protein/lipid ratio. The myelin sheath insulates the nerve cell from the surrounding environment, which increases the velocity at which impulses can travel along the axon. The perfect spacing between the layers is maintained by interlocking protein molecules (called P</a:t>
            </a:r>
            <a:r>
              <a:rPr lang="en-US" altLang="en-US" baseline="-25000" dirty="0">
                <a:latin typeface="Calibri" panose="020F0502020204030204" pitchFamily="34" charset="0"/>
              </a:rPr>
              <a:t>0</a:t>
            </a:r>
            <a:r>
              <a:rPr lang="en-US" altLang="en-US" dirty="0">
                <a:latin typeface="Calibri" panose="020F0502020204030204" pitchFamily="34" charset="0"/>
              </a:rPr>
              <a:t>) that project from each membrane.</a:t>
            </a:r>
          </a:p>
          <a:p>
            <a:endParaRPr lang="en-US" altLang="en-US" dirty="0">
              <a:latin typeface="Calibri" panose="020F0502020204030204" pitchFamily="34" charset="0"/>
            </a:endParaRPr>
          </a:p>
          <a:p>
            <a:r>
              <a:rPr lang="en-US" altLang="ko-KR" dirty="0">
                <a:latin typeface="Calibri" panose="020F0502020204030204" pitchFamily="34" charset="0"/>
              </a:rPr>
              <a:t>Lipid </a:t>
            </a:r>
            <a:r>
              <a:rPr lang="ko-KR" altLang="en-US" dirty="0">
                <a:latin typeface="Calibri" panose="020F0502020204030204" pitchFamily="34" charset="0"/>
              </a:rPr>
              <a:t>와 </a:t>
            </a:r>
            <a:r>
              <a:rPr lang="en-US" altLang="ko-KR" dirty="0">
                <a:latin typeface="Calibri" panose="020F0502020204030204" pitchFamily="34" charset="0"/>
              </a:rPr>
              <a:t>protein </a:t>
            </a:r>
            <a:r>
              <a:rPr lang="ko-KR" altLang="en-US" dirty="0">
                <a:latin typeface="Calibri" panose="020F0502020204030204" pitchFamily="34" charset="0"/>
              </a:rPr>
              <a:t>의 상대적인 양</a:t>
            </a:r>
            <a:r>
              <a:rPr lang="en-US" altLang="ko-KR" dirty="0">
                <a:latin typeface="Calibri" panose="020F0502020204030204" pitchFamily="34" charset="0"/>
              </a:rPr>
              <a:t> </a:t>
            </a:r>
            <a:r>
              <a:rPr lang="en-US" altLang="ko-KR" dirty="0">
                <a:latin typeface="Calibri" panose="020F0502020204030204" pitchFamily="34" charset="0"/>
                <a:sym typeface="Wingdings" panose="05000000000000000000" pitchFamily="2" charset="2"/>
              </a:rPr>
              <a:t> </a:t>
            </a:r>
            <a:r>
              <a:rPr lang="ko-KR" altLang="en-US" dirty="0">
                <a:latin typeface="Calibri" panose="020F0502020204030204" pitchFamily="34" charset="0"/>
                <a:sym typeface="Wingdings" panose="05000000000000000000" pitchFamily="2" charset="2"/>
              </a:rPr>
              <a:t>어떤 </a:t>
            </a:r>
            <a:r>
              <a:rPr lang="en-US" altLang="ko-KR" dirty="0">
                <a:latin typeface="Calibri" panose="020F0502020204030204" pitchFamily="34" charset="0"/>
                <a:sym typeface="Wingdings" panose="05000000000000000000" pitchFamily="2" charset="2"/>
              </a:rPr>
              <a:t>membrane </a:t>
            </a:r>
            <a:r>
              <a:rPr lang="ko-KR" altLang="en-US" dirty="0">
                <a:latin typeface="Calibri" panose="020F0502020204030204" pitchFamily="34" charset="0"/>
                <a:sym typeface="Wingdings" panose="05000000000000000000" pitchFamily="2" charset="2"/>
              </a:rPr>
              <a:t>인지에 따라 다름</a:t>
            </a:r>
            <a:endParaRPr lang="en-US" altLang="ko-KR" dirty="0">
              <a:latin typeface="Calibri" panose="020F0502020204030204" pitchFamily="34" charset="0"/>
              <a:sym typeface="Wingdings" panose="05000000000000000000" pitchFamily="2" charset="2"/>
            </a:endParaRPr>
          </a:p>
          <a:p>
            <a:r>
              <a:rPr lang="en-US" altLang="ko-KR" dirty="0">
                <a:latin typeface="Calibri" panose="020F0502020204030204" pitchFamily="34" charset="0"/>
              </a:rPr>
              <a:t>Plasma membrane </a:t>
            </a:r>
            <a:r>
              <a:rPr lang="ko-KR" altLang="en-US" dirty="0">
                <a:latin typeface="Calibri" panose="020F0502020204030204" pitchFamily="34" charset="0"/>
              </a:rPr>
              <a:t>의 특징적인 기능에 따라 다르지</a:t>
            </a:r>
            <a:r>
              <a:rPr lang="en-US" altLang="ko-KR" dirty="0">
                <a:latin typeface="Calibri" panose="020F0502020204030204" pitchFamily="34" charset="0"/>
              </a:rPr>
              <a:t>.  </a:t>
            </a:r>
            <a:r>
              <a:rPr lang="ko-KR" altLang="en-US" dirty="0">
                <a:latin typeface="Calibri" panose="020F0502020204030204" pitchFamily="34" charset="0"/>
              </a:rPr>
              <a:t>뒷장</a:t>
            </a:r>
            <a:endParaRPr lang="en-US" altLang="en-US"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3F514F3-ECF4-49C6-A670-F4F2FD591118}"/>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F0EA049-7527-406C-95AC-272E92FA4B1D}" type="datetime1">
              <a:rPr lang="en-US" altLang="en-US"/>
              <a:pPr>
                <a:defRPr/>
              </a:pPr>
              <a:t>6/19/2020</a:t>
            </a:fld>
            <a:endParaRPr lang="en-US" altLang="en-US"/>
          </a:p>
        </p:txBody>
      </p:sp>
      <p:sp>
        <p:nvSpPr>
          <p:cNvPr id="5" name="Footer Placeholder 4">
            <a:extLst>
              <a:ext uri="{FF2B5EF4-FFF2-40B4-BE49-F238E27FC236}">
                <a16:creationId xmlns:a16="http://schemas.microsoft.com/office/drawing/2014/main" id="{08A76644-91CF-4916-9DD4-109A0863E231}"/>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6" name="Slide Number Placeholder 5">
            <a:extLst>
              <a:ext uri="{FF2B5EF4-FFF2-40B4-BE49-F238E27FC236}">
                <a16:creationId xmlns:a16="http://schemas.microsoft.com/office/drawing/2014/main" id="{798DC188-0A04-4686-98FD-62C331DFFB1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E1D3828-2D38-41B6-8B79-07E34275DA5D}" type="slidenum">
              <a:rPr lang="en-US" altLang="en-US"/>
              <a:pPr/>
              <a:t>‹#›</a:t>
            </a:fld>
            <a:endParaRPr lang="en-US" altLang="en-US"/>
          </a:p>
        </p:txBody>
      </p:sp>
    </p:spTree>
    <p:extLst>
      <p:ext uri="{BB962C8B-B14F-4D97-AF65-F5344CB8AC3E}">
        <p14:creationId xmlns:p14="http://schemas.microsoft.com/office/powerpoint/2010/main" val="62141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5989C-436F-4066-91BC-F586A01F476E}"/>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50037CAF-8ED2-47A7-9B84-AB80136A2525}" type="datetime1">
              <a:rPr lang="en-US" altLang="en-US"/>
              <a:pPr>
                <a:defRPr/>
              </a:pPr>
              <a:t>6/19/2020</a:t>
            </a:fld>
            <a:endParaRPr lang="en-US" altLang="en-US"/>
          </a:p>
        </p:txBody>
      </p:sp>
      <p:sp>
        <p:nvSpPr>
          <p:cNvPr id="5" name="Footer Placeholder 4">
            <a:extLst>
              <a:ext uri="{FF2B5EF4-FFF2-40B4-BE49-F238E27FC236}">
                <a16:creationId xmlns:a16="http://schemas.microsoft.com/office/drawing/2014/main" id="{B49D07DA-C802-48AA-B7A7-9BE3BEBB4B77}"/>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6" name="Slide Number Placeholder 5">
            <a:extLst>
              <a:ext uri="{FF2B5EF4-FFF2-40B4-BE49-F238E27FC236}">
                <a16:creationId xmlns:a16="http://schemas.microsoft.com/office/drawing/2014/main" id="{1EDC2381-A16D-4AE5-AD01-CA27EE0C1C0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F18DE2A-5952-4B24-8B44-DD2BE4E15A2D}" type="slidenum">
              <a:rPr lang="en-US" altLang="en-US"/>
              <a:pPr/>
              <a:t>‹#›</a:t>
            </a:fld>
            <a:endParaRPr lang="en-US" altLang="en-US"/>
          </a:p>
        </p:txBody>
      </p:sp>
    </p:spTree>
    <p:extLst>
      <p:ext uri="{BB962C8B-B14F-4D97-AF65-F5344CB8AC3E}">
        <p14:creationId xmlns:p14="http://schemas.microsoft.com/office/powerpoint/2010/main" val="5419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20BAD-D97B-40C6-88BE-2A5E8FDF1A25}"/>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686D772-90C5-4619-A8F9-B2BACA02F112}" type="datetime1">
              <a:rPr lang="en-US" altLang="en-US"/>
              <a:pPr>
                <a:defRPr/>
              </a:pPr>
              <a:t>6/19/2020</a:t>
            </a:fld>
            <a:endParaRPr lang="en-US" altLang="en-US"/>
          </a:p>
        </p:txBody>
      </p:sp>
      <p:sp>
        <p:nvSpPr>
          <p:cNvPr id="5" name="Footer Placeholder 4">
            <a:extLst>
              <a:ext uri="{FF2B5EF4-FFF2-40B4-BE49-F238E27FC236}">
                <a16:creationId xmlns:a16="http://schemas.microsoft.com/office/drawing/2014/main" id="{A423E85D-419A-41AE-88CE-3F36D9BC1A61}"/>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6" name="Slide Number Placeholder 5">
            <a:extLst>
              <a:ext uri="{FF2B5EF4-FFF2-40B4-BE49-F238E27FC236}">
                <a16:creationId xmlns:a16="http://schemas.microsoft.com/office/drawing/2014/main" id="{320EFA50-243D-4237-81CE-09BA7CD86FE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77E2FEF9-CE28-4DA7-93F1-95828404241C}" type="slidenum">
              <a:rPr lang="en-US" altLang="en-US"/>
              <a:pPr/>
              <a:t>‹#›</a:t>
            </a:fld>
            <a:endParaRPr lang="en-US" altLang="en-US"/>
          </a:p>
        </p:txBody>
      </p:sp>
    </p:spTree>
    <p:extLst>
      <p:ext uri="{BB962C8B-B14F-4D97-AF65-F5344CB8AC3E}">
        <p14:creationId xmlns:p14="http://schemas.microsoft.com/office/powerpoint/2010/main" val="1414308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8A1CAD7C-FF77-4489-A051-6DB439CD6B06}"/>
              </a:ext>
            </a:extLst>
          </p:cNvPr>
          <p:cNvSpPr>
            <a:spLocks noGrp="1" noChangeArrowheads="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55CDBA98-8949-41BC-AF88-25C81E9783FC}" type="datetime1">
              <a:rPr lang="en-US" altLang="en-US"/>
              <a:pPr>
                <a:defRPr/>
              </a:pPr>
              <a:t>6/19/2020</a:t>
            </a:fld>
            <a:endParaRPr lang="en-US" altLang="en-US"/>
          </a:p>
        </p:txBody>
      </p:sp>
      <p:sp>
        <p:nvSpPr>
          <p:cNvPr id="6" name="Rectangle 6">
            <a:extLst>
              <a:ext uri="{FF2B5EF4-FFF2-40B4-BE49-F238E27FC236}">
                <a16:creationId xmlns:a16="http://schemas.microsoft.com/office/drawing/2014/main" id="{F8A7BB5E-B30A-4D22-8573-316372DFBC9C}"/>
              </a:ext>
            </a:extLst>
          </p:cNvPr>
          <p:cNvSpPr>
            <a:spLocks noGrp="1" noChangeArrowheads="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7" name="Rectangle 7">
            <a:extLst>
              <a:ext uri="{FF2B5EF4-FFF2-40B4-BE49-F238E27FC236}">
                <a16:creationId xmlns:a16="http://schemas.microsoft.com/office/drawing/2014/main" id="{EC8226FE-501F-4BC4-9068-CA6B478CAC27}"/>
              </a:ext>
            </a:extLst>
          </p:cNvPr>
          <p:cNvSpPr>
            <a:spLocks noGrp="1" noChangeArrowheads="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B520D54-824D-4897-BCE3-F53D56C97F80}" type="slidenum">
              <a:rPr lang="en-US" altLang="en-US"/>
              <a:pPr/>
              <a:t>‹#›</a:t>
            </a:fld>
            <a:endParaRPr lang="en-US" altLang="en-US"/>
          </a:p>
        </p:txBody>
      </p:sp>
    </p:spTree>
    <p:extLst>
      <p:ext uri="{BB962C8B-B14F-4D97-AF65-F5344CB8AC3E}">
        <p14:creationId xmlns:p14="http://schemas.microsoft.com/office/powerpoint/2010/main" val="283160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089B9590-99BE-46D8-8C25-CC7E12A1EAE6}"/>
              </a:ext>
            </a:extLst>
          </p:cNvPr>
          <p:cNvSpPr>
            <a:spLocks noGrp="1" noChangeArrowheads="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63C115C-0A9B-43F1-B5BB-AC11515AEAD8}" type="datetime1">
              <a:rPr lang="en-US" altLang="en-US"/>
              <a:pPr>
                <a:defRPr/>
              </a:pPr>
              <a:t>6/19/2020</a:t>
            </a:fld>
            <a:endParaRPr lang="en-US" altLang="en-US"/>
          </a:p>
        </p:txBody>
      </p:sp>
      <p:sp>
        <p:nvSpPr>
          <p:cNvPr id="7" name="Rectangle 5">
            <a:extLst>
              <a:ext uri="{FF2B5EF4-FFF2-40B4-BE49-F238E27FC236}">
                <a16:creationId xmlns:a16="http://schemas.microsoft.com/office/drawing/2014/main" id="{A939379A-EB0D-4CC0-B389-F80F9F3E6A16}"/>
              </a:ext>
            </a:extLst>
          </p:cNvPr>
          <p:cNvSpPr>
            <a:spLocks noGrp="1" noChangeArrowheads="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8" name="Rectangle 6">
            <a:extLst>
              <a:ext uri="{FF2B5EF4-FFF2-40B4-BE49-F238E27FC236}">
                <a16:creationId xmlns:a16="http://schemas.microsoft.com/office/drawing/2014/main" id="{470D7192-5927-484C-9507-CC15DA453BD7}"/>
              </a:ext>
            </a:extLst>
          </p:cNvPr>
          <p:cNvSpPr>
            <a:spLocks noGrp="1" noChangeArrowheads="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FA6BA573-FCC4-4724-9FB1-CE526160933A}" type="slidenum">
              <a:rPr lang="en-US" altLang="en-US"/>
              <a:pPr/>
              <a:t>‹#›</a:t>
            </a:fld>
            <a:endParaRPr lang="en-US" altLang="en-US"/>
          </a:p>
        </p:txBody>
      </p:sp>
    </p:spTree>
    <p:extLst>
      <p:ext uri="{BB962C8B-B14F-4D97-AF65-F5344CB8AC3E}">
        <p14:creationId xmlns:p14="http://schemas.microsoft.com/office/powerpoint/2010/main" val="1641825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473E8-9840-4A1C-89B8-85EE29614C02}"/>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A2938DF-C6A4-4457-A377-FD0A65D84DA8}" type="datetime1">
              <a:rPr lang="en-US" altLang="en-US"/>
              <a:pPr>
                <a:defRPr/>
              </a:pPr>
              <a:t>6/19/2020</a:t>
            </a:fld>
            <a:endParaRPr lang="en-US" altLang="en-US"/>
          </a:p>
        </p:txBody>
      </p:sp>
      <p:sp>
        <p:nvSpPr>
          <p:cNvPr id="5" name="Footer Placeholder 4">
            <a:extLst>
              <a:ext uri="{FF2B5EF4-FFF2-40B4-BE49-F238E27FC236}">
                <a16:creationId xmlns:a16="http://schemas.microsoft.com/office/drawing/2014/main" id="{023F1CC0-FBFA-4DDC-96F6-6BC3737882B5}"/>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6" name="Slide Number Placeholder 5">
            <a:extLst>
              <a:ext uri="{FF2B5EF4-FFF2-40B4-BE49-F238E27FC236}">
                <a16:creationId xmlns:a16="http://schemas.microsoft.com/office/drawing/2014/main" id="{041A793C-A47F-4C06-A420-AEC7B0C38E5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CBC3F83-F2C4-467C-B60A-FAF1B3FC0BCD}" type="slidenum">
              <a:rPr lang="en-US" altLang="en-US"/>
              <a:pPr/>
              <a:t>‹#›</a:t>
            </a:fld>
            <a:endParaRPr lang="en-US" altLang="en-US"/>
          </a:p>
        </p:txBody>
      </p:sp>
    </p:spTree>
    <p:extLst>
      <p:ext uri="{BB962C8B-B14F-4D97-AF65-F5344CB8AC3E}">
        <p14:creationId xmlns:p14="http://schemas.microsoft.com/office/powerpoint/2010/main" val="2844304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3BA458-E080-450B-ABD2-B161D85E1971}"/>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5A2E6FA-8185-443F-9735-E229FE1C02EC}" type="datetime1">
              <a:rPr lang="en-US" altLang="en-US"/>
              <a:pPr>
                <a:defRPr/>
              </a:pPr>
              <a:t>6/19/2020</a:t>
            </a:fld>
            <a:endParaRPr lang="en-US" altLang="en-US"/>
          </a:p>
        </p:txBody>
      </p:sp>
      <p:sp>
        <p:nvSpPr>
          <p:cNvPr id="5" name="Footer Placeholder 4">
            <a:extLst>
              <a:ext uri="{FF2B5EF4-FFF2-40B4-BE49-F238E27FC236}">
                <a16:creationId xmlns:a16="http://schemas.microsoft.com/office/drawing/2014/main" id="{6A09452C-E936-4BA5-8ECE-01B0ACBF508B}"/>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6" name="Slide Number Placeholder 5">
            <a:extLst>
              <a:ext uri="{FF2B5EF4-FFF2-40B4-BE49-F238E27FC236}">
                <a16:creationId xmlns:a16="http://schemas.microsoft.com/office/drawing/2014/main" id="{51E7B021-05BB-427D-935C-FB11F769454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FAD7EC4-7088-4EDE-BFB6-59313F6C5445}" type="slidenum">
              <a:rPr lang="en-US" altLang="en-US"/>
              <a:pPr/>
              <a:t>‹#›</a:t>
            </a:fld>
            <a:endParaRPr lang="en-US" altLang="en-US"/>
          </a:p>
        </p:txBody>
      </p:sp>
    </p:spTree>
    <p:extLst>
      <p:ext uri="{BB962C8B-B14F-4D97-AF65-F5344CB8AC3E}">
        <p14:creationId xmlns:p14="http://schemas.microsoft.com/office/powerpoint/2010/main" val="772899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F93FBB9-5931-4FCD-A0B3-3BCAAFFFF7FF}"/>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EF2305A0-D864-4135-BE59-CA2ACA6C9B30}" type="datetime1">
              <a:rPr lang="en-US" altLang="en-US"/>
              <a:pPr>
                <a:defRPr/>
              </a:pPr>
              <a:t>6/19/2020</a:t>
            </a:fld>
            <a:endParaRPr lang="en-US" altLang="en-US"/>
          </a:p>
        </p:txBody>
      </p:sp>
      <p:sp>
        <p:nvSpPr>
          <p:cNvPr id="6" name="Footer Placeholder 4">
            <a:extLst>
              <a:ext uri="{FF2B5EF4-FFF2-40B4-BE49-F238E27FC236}">
                <a16:creationId xmlns:a16="http://schemas.microsoft.com/office/drawing/2014/main" id="{605FA102-C2FF-4F01-B46E-72912F8F2AB0}"/>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7" name="Slide Number Placeholder 5">
            <a:extLst>
              <a:ext uri="{FF2B5EF4-FFF2-40B4-BE49-F238E27FC236}">
                <a16:creationId xmlns:a16="http://schemas.microsoft.com/office/drawing/2014/main" id="{C5D867CD-28F8-4FCC-BE74-BABD649629D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9614E8FF-69D1-43BB-B757-C9820DDDF39C}" type="slidenum">
              <a:rPr lang="en-US" altLang="en-US"/>
              <a:pPr/>
              <a:t>‹#›</a:t>
            </a:fld>
            <a:endParaRPr lang="en-US" altLang="en-US"/>
          </a:p>
        </p:txBody>
      </p:sp>
    </p:spTree>
    <p:extLst>
      <p:ext uri="{BB962C8B-B14F-4D97-AF65-F5344CB8AC3E}">
        <p14:creationId xmlns:p14="http://schemas.microsoft.com/office/powerpoint/2010/main" val="1435831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AAB0118-4838-40E5-9EC1-19BBF69B4B6A}"/>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E943053-DFE8-4303-8792-0529D5C5B70A}" type="datetime1">
              <a:rPr lang="en-US" altLang="en-US"/>
              <a:pPr>
                <a:defRPr/>
              </a:pPr>
              <a:t>6/19/2020</a:t>
            </a:fld>
            <a:endParaRPr lang="en-US" altLang="en-US"/>
          </a:p>
        </p:txBody>
      </p:sp>
      <p:sp>
        <p:nvSpPr>
          <p:cNvPr id="8" name="Footer Placeholder 4">
            <a:extLst>
              <a:ext uri="{FF2B5EF4-FFF2-40B4-BE49-F238E27FC236}">
                <a16:creationId xmlns:a16="http://schemas.microsoft.com/office/drawing/2014/main" id="{BC41FA02-5D93-4C9D-BF67-8D7D49404335}"/>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9" name="Slide Number Placeholder 5">
            <a:extLst>
              <a:ext uri="{FF2B5EF4-FFF2-40B4-BE49-F238E27FC236}">
                <a16:creationId xmlns:a16="http://schemas.microsoft.com/office/drawing/2014/main" id="{6C8D073E-E733-47CA-9D2B-498DD2AF1287}"/>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DBA04B0-7921-4550-82AF-B0509C7466E1}" type="slidenum">
              <a:rPr lang="en-US" altLang="en-US"/>
              <a:pPr/>
              <a:t>‹#›</a:t>
            </a:fld>
            <a:endParaRPr lang="en-US" altLang="en-US"/>
          </a:p>
        </p:txBody>
      </p:sp>
    </p:spTree>
    <p:extLst>
      <p:ext uri="{BB962C8B-B14F-4D97-AF65-F5344CB8AC3E}">
        <p14:creationId xmlns:p14="http://schemas.microsoft.com/office/powerpoint/2010/main" val="121217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E1FAE42-085D-459C-A872-F02E13D9B858}"/>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FAB5A937-8273-4FEA-B650-6C7E9AF76E9E}" type="datetime1">
              <a:rPr lang="en-US" altLang="en-US"/>
              <a:pPr>
                <a:defRPr/>
              </a:pPr>
              <a:t>6/19/2020</a:t>
            </a:fld>
            <a:endParaRPr lang="en-US" altLang="en-US"/>
          </a:p>
        </p:txBody>
      </p:sp>
      <p:sp>
        <p:nvSpPr>
          <p:cNvPr id="4" name="Footer Placeholder 4">
            <a:extLst>
              <a:ext uri="{FF2B5EF4-FFF2-40B4-BE49-F238E27FC236}">
                <a16:creationId xmlns:a16="http://schemas.microsoft.com/office/drawing/2014/main" id="{4E217CC7-15AB-44C4-B491-B0E1757D673A}"/>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5" name="Slide Number Placeholder 5">
            <a:extLst>
              <a:ext uri="{FF2B5EF4-FFF2-40B4-BE49-F238E27FC236}">
                <a16:creationId xmlns:a16="http://schemas.microsoft.com/office/drawing/2014/main" id="{78FF4CC6-095F-43C4-B88C-1581FCD3FA4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DB619DB-000B-4960-BF1A-7EF9E25E426A}" type="slidenum">
              <a:rPr lang="en-US" altLang="en-US"/>
              <a:pPr/>
              <a:t>‹#›</a:t>
            </a:fld>
            <a:endParaRPr lang="en-US" altLang="en-US"/>
          </a:p>
        </p:txBody>
      </p:sp>
    </p:spTree>
    <p:extLst>
      <p:ext uri="{BB962C8B-B14F-4D97-AF65-F5344CB8AC3E}">
        <p14:creationId xmlns:p14="http://schemas.microsoft.com/office/powerpoint/2010/main" val="2426215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120F314-FDDF-4755-B034-3E9F2FC8BC06}"/>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F14B5A98-545E-4178-B513-1208C4DAAB73}" type="datetime1">
              <a:rPr lang="en-US" altLang="en-US"/>
              <a:pPr>
                <a:defRPr/>
              </a:pPr>
              <a:t>6/19/2020</a:t>
            </a:fld>
            <a:endParaRPr lang="en-US" altLang="en-US"/>
          </a:p>
        </p:txBody>
      </p:sp>
      <p:sp>
        <p:nvSpPr>
          <p:cNvPr id="3" name="Footer Placeholder 4">
            <a:extLst>
              <a:ext uri="{FF2B5EF4-FFF2-40B4-BE49-F238E27FC236}">
                <a16:creationId xmlns:a16="http://schemas.microsoft.com/office/drawing/2014/main" id="{86E30FE8-4301-46D8-9D64-5D6F5E5B31D7}"/>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4" name="Slide Number Placeholder 5">
            <a:extLst>
              <a:ext uri="{FF2B5EF4-FFF2-40B4-BE49-F238E27FC236}">
                <a16:creationId xmlns:a16="http://schemas.microsoft.com/office/drawing/2014/main" id="{F7166DBB-E0EA-4508-855B-93064776BA4D}"/>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1B2E9130-4855-45C7-BEA1-BA1F963F9477}" type="slidenum">
              <a:rPr lang="en-US" altLang="en-US"/>
              <a:pPr/>
              <a:t>‹#›</a:t>
            </a:fld>
            <a:endParaRPr lang="en-US" altLang="en-US"/>
          </a:p>
        </p:txBody>
      </p:sp>
    </p:spTree>
    <p:extLst>
      <p:ext uri="{BB962C8B-B14F-4D97-AF65-F5344CB8AC3E}">
        <p14:creationId xmlns:p14="http://schemas.microsoft.com/office/powerpoint/2010/main" val="3219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D6FFF9D-FE61-4DA6-AE35-0BA41941BD62}"/>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31C692BB-375F-400C-BE1F-21D0D38C88BE}" type="datetime1">
              <a:rPr lang="en-US" altLang="en-US"/>
              <a:pPr>
                <a:defRPr/>
              </a:pPr>
              <a:t>6/19/2020</a:t>
            </a:fld>
            <a:endParaRPr lang="en-US" altLang="en-US"/>
          </a:p>
        </p:txBody>
      </p:sp>
      <p:sp>
        <p:nvSpPr>
          <p:cNvPr id="6" name="Footer Placeholder 4">
            <a:extLst>
              <a:ext uri="{FF2B5EF4-FFF2-40B4-BE49-F238E27FC236}">
                <a16:creationId xmlns:a16="http://schemas.microsoft.com/office/drawing/2014/main" id="{6D96C260-F1E6-43C8-90BD-E11A5219184C}"/>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7" name="Slide Number Placeholder 5">
            <a:extLst>
              <a:ext uri="{FF2B5EF4-FFF2-40B4-BE49-F238E27FC236}">
                <a16:creationId xmlns:a16="http://schemas.microsoft.com/office/drawing/2014/main" id="{D04D1F08-2E3E-4BE3-BF0B-42B709978B9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D4A2B65F-0C0A-4190-AD38-2F61001B4F89}" type="slidenum">
              <a:rPr lang="en-US" altLang="en-US"/>
              <a:pPr/>
              <a:t>‹#›</a:t>
            </a:fld>
            <a:endParaRPr lang="en-US" altLang="en-US"/>
          </a:p>
        </p:txBody>
      </p:sp>
    </p:spTree>
    <p:extLst>
      <p:ext uri="{BB962C8B-B14F-4D97-AF65-F5344CB8AC3E}">
        <p14:creationId xmlns:p14="http://schemas.microsoft.com/office/powerpoint/2010/main" val="63523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92318D9-754D-4221-9E42-50A0F8E04D2C}"/>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DAECA97-A041-41AE-9887-29D4EBEBC03B}" type="datetime1">
              <a:rPr lang="en-US" altLang="en-US"/>
              <a:pPr>
                <a:defRPr/>
              </a:pPr>
              <a:t>6/19/2020</a:t>
            </a:fld>
            <a:endParaRPr lang="en-US" altLang="en-US"/>
          </a:p>
        </p:txBody>
      </p:sp>
      <p:sp>
        <p:nvSpPr>
          <p:cNvPr id="6" name="Footer Placeholder 4">
            <a:extLst>
              <a:ext uri="{FF2B5EF4-FFF2-40B4-BE49-F238E27FC236}">
                <a16:creationId xmlns:a16="http://schemas.microsoft.com/office/drawing/2014/main" id="{1686B9C0-7B23-480F-9D78-5F066F426DAC}"/>
              </a:ext>
            </a:extLst>
          </p:cNvPr>
          <p:cNvSpPr>
            <a:spLocks noGrp="1"/>
          </p:cNvSpPr>
          <p:nvPr>
            <p:ph type="ftr" sz="quarter" idx="11"/>
          </p:nvPr>
        </p:nvSpPr>
        <p:spPr/>
        <p:txBody>
          <a:bodyPr/>
          <a:lstStyle>
            <a:lvl1pPr>
              <a:defRPr/>
            </a:lvl1pPr>
          </a:lstStyle>
          <a:p>
            <a:pPr>
              <a:defRPr/>
            </a:pPr>
            <a:r>
              <a:rPr lang="en-US" altLang="en-US"/>
              <a:t>Copyright © 2017 John Wiley &amp; Sons, Inc. All rights reserved.</a:t>
            </a:r>
          </a:p>
        </p:txBody>
      </p:sp>
      <p:sp>
        <p:nvSpPr>
          <p:cNvPr id="7" name="Slide Number Placeholder 5">
            <a:extLst>
              <a:ext uri="{FF2B5EF4-FFF2-40B4-BE49-F238E27FC236}">
                <a16:creationId xmlns:a16="http://schemas.microsoft.com/office/drawing/2014/main" id="{D560DD74-B665-4D07-9B2D-A0D3B018E88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D437A762-DB34-4783-8036-919C4A4A6AB0}" type="slidenum">
              <a:rPr lang="en-US" altLang="en-US"/>
              <a:pPr/>
              <a:t>‹#›</a:t>
            </a:fld>
            <a:endParaRPr lang="en-US" altLang="en-US"/>
          </a:p>
        </p:txBody>
      </p:sp>
    </p:spTree>
    <p:extLst>
      <p:ext uri="{BB962C8B-B14F-4D97-AF65-F5344CB8AC3E}">
        <p14:creationId xmlns:p14="http://schemas.microsoft.com/office/powerpoint/2010/main" val="253358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E6B2FF4-3EBC-4A40-A72B-852CCEA34071}"/>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F4BE67B-63D3-4B2E-B0C8-C90F2921A88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4244BA45-AD2B-449A-9C70-042B58CD2CD3}"/>
              </a:ext>
            </a:extLst>
          </p:cNvPr>
          <p:cNvSpPr>
            <a:spLocks noGrp="1"/>
          </p:cNvSpPr>
          <p:nvPr>
            <p:ph type="ftr" sz="quarter" idx="3"/>
          </p:nvPr>
        </p:nvSpPr>
        <p:spPr>
          <a:xfrm>
            <a:off x="1963738" y="6492875"/>
            <a:ext cx="52165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panose="020F0502020204030204" pitchFamily="34" charset="0"/>
              </a:defRPr>
            </a:lvl1pPr>
          </a:lstStyle>
          <a:p>
            <a:pPr>
              <a:defRPr/>
            </a:pPr>
            <a:r>
              <a:rPr lang="en-US" altLang="en-US"/>
              <a:t>Copyright © 2017 John Wiley &amp; Sons, Inc. All rights reserved.</a:t>
            </a: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Lst>
  <p:hf sldNum="0" hdr="0" dt="0"/>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128"/>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128"/>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128"/>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128"/>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4.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20.png"/><Relationship Id="rId18" Type="http://schemas.openxmlformats.org/officeDocument/2006/relationships/customXml" Target="../ink/ink10.xml"/><Relationship Id="rId26" Type="http://schemas.openxmlformats.org/officeDocument/2006/relationships/customXml" Target="../ink/ink14.xml"/><Relationship Id="rId3" Type="http://schemas.openxmlformats.org/officeDocument/2006/relationships/image" Target="../media/image15.png"/><Relationship Id="rId21"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customXml" Target="../ink/ink7.xml"/><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notesSlide" Target="../notesSlides/notesSlide16.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9.png"/><Relationship Id="rId24" Type="http://schemas.openxmlformats.org/officeDocument/2006/relationships/customXml" Target="../ink/ink13.xml"/><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10" Type="http://schemas.openxmlformats.org/officeDocument/2006/relationships/customXml" Target="../ink/ink6.xml"/><Relationship Id="rId19" Type="http://schemas.openxmlformats.org/officeDocument/2006/relationships/image" Target="../media/image23.png"/><Relationship Id="rId4" Type="http://schemas.openxmlformats.org/officeDocument/2006/relationships/customXml" Target="../ink/ink3.xml"/><Relationship Id="rId9" Type="http://schemas.openxmlformats.org/officeDocument/2006/relationships/image" Target="../media/image18.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45.png"/><Relationship Id="rId18" Type="http://schemas.openxmlformats.org/officeDocument/2006/relationships/customXml" Target="../ink/ink23.xml"/><Relationship Id="rId3" Type="http://schemas.openxmlformats.org/officeDocument/2006/relationships/image" Target="../media/image40.jpeg"/><Relationship Id="rId21" Type="http://schemas.openxmlformats.org/officeDocument/2006/relationships/image" Target="../media/image49.png"/><Relationship Id="rId7" Type="http://schemas.openxmlformats.org/officeDocument/2006/relationships/image" Target="../media/image42.png"/><Relationship Id="rId12" Type="http://schemas.openxmlformats.org/officeDocument/2006/relationships/customXml" Target="../ink/ink20.xml"/><Relationship Id="rId17" Type="http://schemas.openxmlformats.org/officeDocument/2006/relationships/image" Target="../media/image47.png"/><Relationship Id="rId2" Type="http://schemas.openxmlformats.org/officeDocument/2006/relationships/notesSlide" Target="../notesSlides/notesSlide30.xml"/><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12.xml"/><Relationship Id="rId6" Type="http://schemas.openxmlformats.org/officeDocument/2006/relationships/customXml" Target="../ink/ink17.xml"/><Relationship Id="rId11" Type="http://schemas.openxmlformats.org/officeDocument/2006/relationships/image" Target="../media/image44.png"/><Relationship Id="rId5" Type="http://schemas.openxmlformats.org/officeDocument/2006/relationships/image" Target="../media/image41.png"/><Relationship Id="rId15" Type="http://schemas.openxmlformats.org/officeDocument/2006/relationships/image" Target="../media/image46.png"/><Relationship Id="rId10" Type="http://schemas.openxmlformats.org/officeDocument/2006/relationships/customXml" Target="../ink/ink19.xml"/><Relationship Id="rId19" Type="http://schemas.openxmlformats.org/officeDocument/2006/relationships/image" Target="../media/image48.png"/><Relationship Id="rId4" Type="http://schemas.openxmlformats.org/officeDocument/2006/relationships/customXml" Target="../ink/ink16.xml"/><Relationship Id="rId9" Type="http://schemas.openxmlformats.org/officeDocument/2006/relationships/image" Target="../media/image43.png"/><Relationship Id="rId14" Type="http://schemas.openxmlformats.org/officeDocument/2006/relationships/customXml" Target="../ink/ink21.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86A872C5-C36F-4A9F-97BC-77D5356C025B}"/>
              </a:ext>
            </a:extLst>
          </p:cNvPr>
          <p:cNvSpPr>
            <a:spLocks noGrp="1" noChangeArrowheads="1"/>
          </p:cNvSpPr>
          <p:nvPr>
            <p:ph type="subTitle" idx="1"/>
          </p:nvPr>
        </p:nvSpPr>
        <p:spPr>
          <a:xfrm>
            <a:off x="927100" y="1284288"/>
            <a:ext cx="7607300" cy="1219200"/>
          </a:xfrm>
        </p:spPr>
        <p:txBody>
          <a:bodyPr/>
          <a:lstStyle/>
          <a:p>
            <a:pPr eaLnBrk="1" hangingPunct="1"/>
            <a:r>
              <a:rPr lang="en-US" altLang="en-US" sz="3600" b="1">
                <a:solidFill>
                  <a:schemeClr val="tx1"/>
                </a:solidFill>
              </a:rPr>
              <a:t>Cellular Membrane</a:t>
            </a:r>
            <a:endParaRPr lang="en-US" altLang="en-US" sz="2400" b="1">
              <a:solidFill>
                <a:schemeClr val="tx1"/>
              </a:solidFill>
            </a:endParaRPr>
          </a:p>
        </p:txBody>
      </p:sp>
      <p:sp>
        <p:nvSpPr>
          <p:cNvPr id="15363" name="Footer Placeholder 6">
            <a:extLst>
              <a:ext uri="{FF2B5EF4-FFF2-40B4-BE49-F238E27FC236}">
                <a16:creationId xmlns:a16="http://schemas.microsoft.com/office/drawing/2014/main" id="{B70D6996-8643-49A1-93EF-82B552F2AD3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15364" name="Rectangle 4">
            <a:extLst>
              <a:ext uri="{FF2B5EF4-FFF2-40B4-BE49-F238E27FC236}">
                <a16:creationId xmlns:a16="http://schemas.microsoft.com/office/drawing/2014/main" id="{F1523508-983A-48FF-B1DF-B6532CA755E3}"/>
              </a:ext>
            </a:extLst>
          </p:cNvPr>
          <p:cNvSpPr txBox="1">
            <a:spLocks noChangeArrowheads="1"/>
          </p:cNvSpPr>
          <p:nvPr/>
        </p:nvSpPr>
        <p:spPr bwMode="auto">
          <a:xfrm>
            <a:off x="423863" y="1412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4400">
                <a:solidFill>
                  <a:srgbClr val="C00000"/>
                </a:solidFill>
              </a:rPr>
              <a:t>CHAPTER  8</a:t>
            </a:r>
          </a:p>
        </p:txBody>
      </p:sp>
      <p:pic>
        <p:nvPicPr>
          <p:cNvPr id="15365" name="Picture 1">
            <a:extLst>
              <a:ext uri="{FF2B5EF4-FFF2-40B4-BE49-F238E27FC236}">
                <a16:creationId xmlns:a16="http://schemas.microsoft.com/office/drawing/2014/main" id="{1529A16D-6524-4BB5-A78A-0D79CCBEF8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3400" y="2362200"/>
            <a:ext cx="293052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B44B5CCB-E722-4FEC-9AF8-A15FB5A038DB}"/>
              </a:ext>
            </a:extLst>
          </p:cNvPr>
          <p:cNvSpPr txBox="1">
            <a:spLocks noChangeArrowheads="1"/>
          </p:cNvSpPr>
          <p:nvPr/>
        </p:nvSpPr>
        <p:spPr bwMode="auto">
          <a:xfrm>
            <a:off x="1081088" y="2227263"/>
            <a:ext cx="716915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BoldMT" charset="0"/>
              </a:rPr>
              <a:t>Membrane lipids are </a:t>
            </a:r>
            <a:r>
              <a:rPr lang="en-US" altLang="en-US" sz="1800" b="1">
                <a:latin typeface="Arial-BoldMT" charset="0"/>
              </a:rPr>
              <a:t>amphipathic</a:t>
            </a:r>
            <a:r>
              <a:rPr lang="en-US" altLang="en-US" sz="1800">
                <a:latin typeface="Arial-BoldMT" charset="0"/>
              </a:rPr>
              <a:t>  with three main types:</a:t>
            </a:r>
          </a:p>
          <a:p>
            <a:pPr eaLnBrk="1" hangingPunct="1">
              <a:spcBef>
                <a:spcPct val="0"/>
              </a:spcBef>
              <a:buFontTx/>
              <a:buNone/>
            </a:pPr>
            <a:endParaRPr lang="en-US" altLang="en-US" sz="1800" b="1">
              <a:latin typeface="Arial-BoldMT" charset="0"/>
            </a:endParaRPr>
          </a:p>
          <a:p>
            <a:pPr eaLnBrk="1" hangingPunct="1">
              <a:spcBef>
                <a:spcPct val="0"/>
              </a:spcBef>
              <a:buFontTx/>
              <a:buNone/>
            </a:pPr>
            <a:r>
              <a:rPr lang="en-US" altLang="en-US" sz="1800" b="1">
                <a:latin typeface="Arial-BoldMT" charset="0"/>
              </a:rPr>
              <a:t>Phosphoglycerides</a:t>
            </a:r>
            <a:r>
              <a:rPr lang="en-US" altLang="en-US" sz="1800">
                <a:latin typeface="Arial-BoldMT" charset="0"/>
              </a:rPr>
              <a:t> are diacylglycerides with small functional head groups linked to the glycerol backbone by phosphate ester bonds.</a:t>
            </a:r>
          </a:p>
          <a:p>
            <a:pPr eaLnBrk="1" hangingPunct="1">
              <a:spcBef>
                <a:spcPct val="0"/>
              </a:spcBef>
              <a:buFontTx/>
              <a:buNone/>
            </a:pPr>
            <a:endParaRPr lang="en-US" altLang="en-US" sz="1800" b="1">
              <a:latin typeface="Arial-BoldMT" charset="0"/>
            </a:endParaRPr>
          </a:p>
          <a:p>
            <a:pPr eaLnBrk="1" hangingPunct="1">
              <a:spcBef>
                <a:spcPct val="0"/>
              </a:spcBef>
              <a:buFontTx/>
              <a:buNone/>
            </a:pPr>
            <a:r>
              <a:rPr lang="en-US" altLang="en-US" sz="1800" b="1">
                <a:latin typeface="Arial-BoldMT" charset="0"/>
              </a:rPr>
              <a:t>Sphingolipids</a:t>
            </a:r>
            <a:r>
              <a:rPr lang="en-US" altLang="en-US" sz="1800">
                <a:latin typeface="Arial-BoldMT" charset="0"/>
              </a:rPr>
              <a:t> are ceramides formed by the attachment of sphingosine to fatty acids.</a:t>
            </a:r>
          </a:p>
          <a:p>
            <a:pPr eaLnBrk="1" hangingPunct="1">
              <a:spcBef>
                <a:spcPct val="0"/>
              </a:spcBef>
              <a:buFontTx/>
              <a:buNone/>
            </a:pPr>
            <a:endParaRPr lang="en-US" altLang="en-US" sz="1800" b="1">
              <a:latin typeface="Arial-BoldMT" charset="0"/>
            </a:endParaRPr>
          </a:p>
          <a:p>
            <a:pPr eaLnBrk="1" hangingPunct="1">
              <a:spcBef>
                <a:spcPct val="0"/>
              </a:spcBef>
              <a:buFontTx/>
              <a:buNone/>
            </a:pPr>
            <a:r>
              <a:rPr lang="en-US" altLang="en-US" sz="1800" b="1">
                <a:latin typeface="Arial-BoldMT" charset="0"/>
              </a:rPr>
              <a:t>Cholesterol</a:t>
            </a:r>
            <a:r>
              <a:rPr lang="en-US" altLang="en-US" sz="1800">
                <a:latin typeface="Arial-BoldMT" charset="0"/>
              </a:rPr>
              <a:t> is a smaller and less amphipathic lipid that is only found in animals.</a:t>
            </a:r>
          </a:p>
        </p:txBody>
      </p:sp>
      <p:sp>
        <p:nvSpPr>
          <p:cNvPr id="8" name="Rounded Rectangle 7">
            <a:extLst>
              <a:ext uri="{FF2B5EF4-FFF2-40B4-BE49-F238E27FC236}">
                <a16:creationId xmlns:a16="http://schemas.microsoft.com/office/drawing/2014/main" id="{E8EED11E-87D4-4658-A622-F5F3B12ED4EE}"/>
              </a:ext>
            </a:extLst>
          </p:cNvPr>
          <p:cNvSpPr/>
          <p:nvPr/>
        </p:nvSpPr>
        <p:spPr>
          <a:xfrm>
            <a:off x="792163" y="2103438"/>
            <a:ext cx="7559675" cy="296862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25604" name="Footer Placeholder 6">
            <a:extLst>
              <a:ext uri="{FF2B5EF4-FFF2-40B4-BE49-F238E27FC236}">
                <a16:creationId xmlns:a16="http://schemas.microsoft.com/office/drawing/2014/main" id="{0AD9F205-842E-47D7-B2A1-9D71FCAD92D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25605" name="Rectangle 2">
            <a:extLst>
              <a:ext uri="{FF2B5EF4-FFF2-40B4-BE49-F238E27FC236}">
                <a16:creationId xmlns:a16="http://schemas.microsoft.com/office/drawing/2014/main" id="{8AC24DE1-BEAC-4B95-9CAE-E62650A378BE}"/>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Membrane Lipids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7">
            <a:extLst>
              <a:ext uri="{FF2B5EF4-FFF2-40B4-BE49-F238E27FC236}">
                <a16:creationId xmlns:a16="http://schemas.microsoft.com/office/drawing/2014/main" id="{84FCB209-A1D5-4D23-A70A-80029F5D2E69}"/>
              </a:ext>
            </a:extLst>
          </p:cNvPr>
          <p:cNvPicPr>
            <a:picLocks noChangeAspect="1"/>
          </p:cNvPicPr>
          <p:nvPr/>
        </p:nvPicPr>
        <p:blipFill>
          <a:blip r:embed="rId3">
            <a:extLst>
              <a:ext uri="{28A0092B-C50C-407E-A947-70E740481C1C}">
                <a14:useLocalDpi xmlns:a14="http://schemas.microsoft.com/office/drawing/2010/main" val="0"/>
              </a:ext>
            </a:extLst>
          </a:blip>
          <a:srcRect r="49416"/>
          <a:stretch>
            <a:fillRect/>
          </a:stretch>
        </p:blipFill>
        <p:spPr bwMode="auto">
          <a:xfrm>
            <a:off x="5307013" y="1522413"/>
            <a:ext cx="2743200"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extLst>
              <a:ext uri="{FF2B5EF4-FFF2-40B4-BE49-F238E27FC236}">
                <a16:creationId xmlns:a16="http://schemas.microsoft.com/office/drawing/2014/main" id="{F7A76926-8805-43E3-B6B5-30A0E246AE7C}"/>
              </a:ext>
            </a:extLst>
          </p:cNvPr>
          <p:cNvSpPr/>
          <p:nvPr/>
        </p:nvSpPr>
        <p:spPr>
          <a:xfrm>
            <a:off x="433388" y="1341438"/>
            <a:ext cx="4591050" cy="5151437"/>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0" name="TextBox 9">
            <a:extLst>
              <a:ext uri="{FF2B5EF4-FFF2-40B4-BE49-F238E27FC236}">
                <a16:creationId xmlns:a16="http://schemas.microsoft.com/office/drawing/2014/main" id="{5C692E03-79E0-4702-BFFC-C6D954019F28}"/>
              </a:ext>
            </a:extLst>
          </p:cNvPr>
          <p:cNvSpPr txBox="1"/>
          <p:nvPr/>
        </p:nvSpPr>
        <p:spPr>
          <a:xfrm>
            <a:off x="6140450" y="1157288"/>
            <a:ext cx="742950" cy="368300"/>
          </a:xfrm>
          <a:prstGeom prst="rect">
            <a:avLst/>
          </a:prstGeom>
          <a:noFill/>
        </p:spPr>
        <p:txBody>
          <a:bodyPr>
            <a:spAutoFit/>
          </a:bodyPr>
          <a:lstStyle/>
          <a:p>
            <a:pPr eaLnBrk="1" hangingPunct="1">
              <a:defRPr/>
            </a:pPr>
            <a:r>
              <a:rPr lang="en-US" dirty="0">
                <a:latin typeface="+mn-lt"/>
                <a:ea typeface="+mn-ea"/>
              </a:rPr>
              <a:t>Polar</a:t>
            </a:r>
          </a:p>
        </p:txBody>
      </p:sp>
      <p:sp>
        <p:nvSpPr>
          <p:cNvPr id="11" name="TextBox 10">
            <a:extLst>
              <a:ext uri="{FF2B5EF4-FFF2-40B4-BE49-F238E27FC236}">
                <a16:creationId xmlns:a16="http://schemas.microsoft.com/office/drawing/2014/main" id="{B37101DF-9695-4EE1-8CFF-A1BA45161F16}"/>
              </a:ext>
            </a:extLst>
          </p:cNvPr>
          <p:cNvSpPr txBox="1"/>
          <p:nvPr/>
        </p:nvSpPr>
        <p:spPr>
          <a:xfrm>
            <a:off x="6802438" y="1157288"/>
            <a:ext cx="303212" cy="368300"/>
          </a:xfrm>
          <a:prstGeom prst="rect">
            <a:avLst/>
          </a:prstGeom>
          <a:noFill/>
        </p:spPr>
        <p:txBody>
          <a:bodyPr wrap="none">
            <a:spAutoFit/>
          </a:bodyPr>
          <a:lstStyle/>
          <a:p>
            <a:pPr eaLnBrk="1" hangingPunct="1">
              <a:defRPr/>
            </a:pPr>
            <a:r>
              <a:rPr lang="en-US" dirty="0">
                <a:latin typeface="+mn-lt"/>
                <a:ea typeface="+mn-ea"/>
              </a:rPr>
              <a:t>P</a:t>
            </a:r>
          </a:p>
        </p:txBody>
      </p:sp>
      <p:sp>
        <p:nvSpPr>
          <p:cNvPr id="12" name="TextBox 11">
            <a:extLst>
              <a:ext uri="{FF2B5EF4-FFF2-40B4-BE49-F238E27FC236}">
                <a16:creationId xmlns:a16="http://schemas.microsoft.com/office/drawing/2014/main" id="{C2429AC6-9DE9-4CB2-98B4-CDA6E266E15B}"/>
              </a:ext>
            </a:extLst>
          </p:cNvPr>
          <p:cNvSpPr txBox="1"/>
          <p:nvPr/>
        </p:nvSpPr>
        <p:spPr>
          <a:xfrm>
            <a:off x="6945313" y="1314450"/>
            <a:ext cx="949325" cy="369888"/>
          </a:xfrm>
          <a:prstGeom prst="rect">
            <a:avLst/>
          </a:prstGeom>
          <a:noFill/>
        </p:spPr>
        <p:txBody>
          <a:bodyPr wrap="none">
            <a:spAutoFit/>
          </a:bodyPr>
          <a:lstStyle/>
          <a:p>
            <a:pPr eaLnBrk="1" hangingPunct="1">
              <a:defRPr/>
            </a:pPr>
            <a:r>
              <a:rPr lang="en-US" dirty="0">
                <a:latin typeface="+mn-lt"/>
                <a:ea typeface="+mn-ea"/>
              </a:rPr>
              <a:t>Glycerol</a:t>
            </a:r>
          </a:p>
        </p:txBody>
      </p:sp>
      <p:sp>
        <p:nvSpPr>
          <p:cNvPr id="13" name="TextBox 12">
            <a:extLst>
              <a:ext uri="{FF2B5EF4-FFF2-40B4-BE49-F238E27FC236}">
                <a16:creationId xmlns:a16="http://schemas.microsoft.com/office/drawing/2014/main" id="{DDDD4382-3A75-47AE-8CDD-4FBA16EF7B3B}"/>
              </a:ext>
            </a:extLst>
          </p:cNvPr>
          <p:cNvSpPr txBox="1"/>
          <p:nvPr/>
        </p:nvSpPr>
        <p:spPr>
          <a:xfrm>
            <a:off x="7991475" y="1566863"/>
            <a:ext cx="1136650" cy="646112"/>
          </a:xfrm>
          <a:prstGeom prst="rect">
            <a:avLst/>
          </a:prstGeom>
          <a:noFill/>
        </p:spPr>
        <p:txBody>
          <a:bodyPr wrap="none">
            <a:spAutoFit/>
          </a:bodyPr>
          <a:lstStyle/>
          <a:p>
            <a:pPr eaLnBrk="1" hangingPunct="1">
              <a:defRPr/>
            </a:pPr>
            <a:r>
              <a:rPr lang="en-US" dirty="0">
                <a:latin typeface="+mn-lt"/>
                <a:ea typeface="+mn-ea"/>
              </a:rPr>
              <a:t>Fatty acid </a:t>
            </a:r>
          </a:p>
          <a:p>
            <a:pPr eaLnBrk="1" hangingPunct="1">
              <a:defRPr/>
            </a:pPr>
            <a:r>
              <a:rPr lang="en-US" dirty="0">
                <a:latin typeface="+mn-lt"/>
                <a:ea typeface="+mn-ea"/>
              </a:rPr>
              <a:t>chain</a:t>
            </a:r>
          </a:p>
        </p:txBody>
      </p:sp>
      <p:sp>
        <p:nvSpPr>
          <p:cNvPr id="26632" name="Footer Placeholder 6">
            <a:extLst>
              <a:ext uri="{FF2B5EF4-FFF2-40B4-BE49-F238E27FC236}">
                <a16:creationId xmlns:a16="http://schemas.microsoft.com/office/drawing/2014/main" id="{42F6C386-1085-4395-9D6C-3261B379344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26633" name="Rectangle 2">
            <a:extLst>
              <a:ext uri="{FF2B5EF4-FFF2-40B4-BE49-F238E27FC236}">
                <a16:creationId xmlns:a16="http://schemas.microsoft.com/office/drawing/2014/main" id="{3FDC0780-FA2C-405C-83D6-49EAEDCAB7E1}"/>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Membrane Lipids: Phosphoglycerides</a:t>
            </a:r>
          </a:p>
        </p:txBody>
      </p:sp>
      <p:sp>
        <p:nvSpPr>
          <p:cNvPr id="26634" name="Rectangle 1">
            <a:extLst>
              <a:ext uri="{FF2B5EF4-FFF2-40B4-BE49-F238E27FC236}">
                <a16:creationId xmlns:a16="http://schemas.microsoft.com/office/drawing/2014/main" id="{D7CBF2FB-2D33-4970-BCBF-A485369CC6C7}"/>
              </a:ext>
            </a:extLst>
          </p:cNvPr>
          <p:cNvSpPr>
            <a:spLocks noChangeArrowheads="1"/>
          </p:cNvSpPr>
          <p:nvPr/>
        </p:nvSpPr>
        <p:spPr bwMode="auto">
          <a:xfrm>
            <a:off x="588963" y="1485900"/>
            <a:ext cx="448627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Lipids with a phosphate group are </a:t>
            </a:r>
            <a:r>
              <a:rPr lang="en-US" altLang="en-US" sz="1800" b="1">
                <a:latin typeface="Arial" panose="020B0604020202020204" pitchFamily="34" charset="0"/>
              </a:rPr>
              <a:t>phospholipids</a:t>
            </a:r>
            <a:r>
              <a:rPr lang="en-US" altLang="en-US" sz="1800">
                <a:latin typeface="Arial" panose="020B0604020202020204" pitchFamily="34" charset="0"/>
              </a:rPr>
              <a:t>. Phospholipids built on a glycerol backbone are called </a:t>
            </a:r>
            <a:r>
              <a:rPr lang="en-US" altLang="en-US" sz="1800" b="1">
                <a:latin typeface="Arial" panose="020B0604020202020204" pitchFamily="34" charset="0"/>
              </a:rPr>
              <a:t>phosphoglycerides</a:t>
            </a:r>
            <a:r>
              <a:rPr lang="en-US" altLang="en-US" sz="1800">
                <a:latin typeface="Arial" panose="020B0604020202020204" pitchFamily="34" charset="0"/>
              </a:rPr>
              <a:t>. </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Membrane glycerides are diglycerides; two hydroxyl groups of glycerol are esterified to fatty acids; the third is esterified to a hydrophilic phosphate group. </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Most phosphoglycerides have a small hydrophilic group linked to phosphate: choline, ethanolamine, serine or inositol. </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This group, together with the negatively charged phosphate, forms a highly water-soluble domain, called the </a:t>
            </a:r>
            <a:r>
              <a:rPr lang="en-US" altLang="en-US" sz="1800" b="1">
                <a:latin typeface="Arial" panose="020B0604020202020204" pitchFamily="34" charset="0"/>
              </a:rPr>
              <a:t>head group.</a:t>
            </a:r>
            <a:endParaRPr lang="en-US" altLang="en-US" sz="1800">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7">
            <a:extLst>
              <a:ext uri="{FF2B5EF4-FFF2-40B4-BE49-F238E27FC236}">
                <a16:creationId xmlns:a16="http://schemas.microsoft.com/office/drawing/2014/main" id="{CAA20902-AD3F-41A9-B056-7864B99659FE}"/>
              </a:ext>
            </a:extLst>
          </p:cNvPr>
          <p:cNvPicPr>
            <a:picLocks noChangeAspect="1"/>
          </p:cNvPicPr>
          <p:nvPr/>
        </p:nvPicPr>
        <p:blipFill>
          <a:blip r:embed="rId3">
            <a:extLst>
              <a:ext uri="{28A0092B-C50C-407E-A947-70E740481C1C}">
                <a14:useLocalDpi xmlns:a14="http://schemas.microsoft.com/office/drawing/2010/main" val="0"/>
              </a:ext>
            </a:extLst>
          </a:blip>
          <a:srcRect r="49416"/>
          <a:stretch>
            <a:fillRect/>
          </a:stretch>
        </p:blipFill>
        <p:spPr bwMode="auto">
          <a:xfrm>
            <a:off x="5170488" y="1522413"/>
            <a:ext cx="2743200"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extLst>
              <a:ext uri="{FF2B5EF4-FFF2-40B4-BE49-F238E27FC236}">
                <a16:creationId xmlns:a16="http://schemas.microsoft.com/office/drawing/2014/main" id="{DBB2E26A-DA19-407A-9BD3-0DF17D4708B5}"/>
              </a:ext>
            </a:extLst>
          </p:cNvPr>
          <p:cNvSpPr/>
          <p:nvPr/>
        </p:nvSpPr>
        <p:spPr>
          <a:xfrm>
            <a:off x="531813" y="1566863"/>
            <a:ext cx="4371975" cy="46482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0" name="TextBox 9">
            <a:extLst>
              <a:ext uri="{FF2B5EF4-FFF2-40B4-BE49-F238E27FC236}">
                <a16:creationId xmlns:a16="http://schemas.microsoft.com/office/drawing/2014/main" id="{529AC90B-A79C-4EC3-A77E-3F36510323EE}"/>
              </a:ext>
            </a:extLst>
          </p:cNvPr>
          <p:cNvSpPr txBox="1"/>
          <p:nvPr/>
        </p:nvSpPr>
        <p:spPr>
          <a:xfrm>
            <a:off x="6003925" y="1157288"/>
            <a:ext cx="742950" cy="368300"/>
          </a:xfrm>
          <a:prstGeom prst="rect">
            <a:avLst/>
          </a:prstGeom>
          <a:noFill/>
        </p:spPr>
        <p:txBody>
          <a:bodyPr>
            <a:spAutoFit/>
          </a:bodyPr>
          <a:lstStyle/>
          <a:p>
            <a:pPr eaLnBrk="1" hangingPunct="1">
              <a:defRPr/>
            </a:pPr>
            <a:r>
              <a:rPr lang="en-US" dirty="0">
                <a:latin typeface="+mn-lt"/>
                <a:ea typeface="+mn-ea"/>
              </a:rPr>
              <a:t>Polar</a:t>
            </a:r>
          </a:p>
        </p:txBody>
      </p:sp>
      <p:sp>
        <p:nvSpPr>
          <p:cNvPr id="11" name="TextBox 10">
            <a:extLst>
              <a:ext uri="{FF2B5EF4-FFF2-40B4-BE49-F238E27FC236}">
                <a16:creationId xmlns:a16="http://schemas.microsoft.com/office/drawing/2014/main" id="{A7E2706A-6789-4C45-A9D8-378255B1B6D1}"/>
              </a:ext>
            </a:extLst>
          </p:cNvPr>
          <p:cNvSpPr txBox="1"/>
          <p:nvPr/>
        </p:nvSpPr>
        <p:spPr>
          <a:xfrm>
            <a:off x="6665913" y="1157288"/>
            <a:ext cx="303212" cy="368300"/>
          </a:xfrm>
          <a:prstGeom prst="rect">
            <a:avLst/>
          </a:prstGeom>
          <a:noFill/>
        </p:spPr>
        <p:txBody>
          <a:bodyPr wrap="none">
            <a:spAutoFit/>
          </a:bodyPr>
          <a:lstStyle/>
          <a:p>
            <a:pPr eaLnBrk="1" hangingPunct="1">
              <a:defRPr/>
            </a:pPr>
            <a:r>
              <a:rPr lang="en-US" dirty="0">
                <a:latin typeface="+mn-lt"/>
                <a:ea typeface="+mn-ea"/>
              </a:rPr>
              <a:t>P</a:t>
            </a:r>
          </a:p>
        </p:txBody>
      </p:sp>
      <p:sp>
        <p:nvSpPr>
          <p:cNvPr id="12" name="TextBox 11">
            <a:extLst>
              <a:ext uri="{FF2B5EF4-FFF2-40B4-BE49-F238E27FC236}">
                <a16:creationId xmlns:a16="http://schemas.microsoft.com/office/drawing/2014/main" id="{85AE2D49-5721-4A7B-AE81-EFCFEBEE2044}"/>
              </a:ext>
            </a:extLst>
          </p:cNvPr>
          <p:cNvSpPr txBox="1"/>
          <p:nvPr/>
        </p:nvSpPr>
        <p:spPr>
          <a:xfrm>
            <a:off x="6808788" y="1314450"/>
            <a:ext cx="949325" cy="369888"/>
          </a:xfrm>
          <a:prstGeom prst="rect">
            <a:avLst/>
          </a:prstGeom>
          <a:noFill/>
        </p:spPr>
        <p:txBody>
          <a:bodyPr wrap="none">
            <a:spAutoFit/>
          </a:bodyPr>
          <a:lstStyle/>
          <a:p>
            <a:pPr eaLnBrk="1" hangingPunct="1">
              <a:defRPr/>
            </a:pPr>
            <a:r>
              <a:rPr lang="en-US" dirty="0">
                <a:latin typeface="+mn-lt"/>
                <a:ea typeface="+mn-ea"/>
              </a:rPr>
              <a:t>Glycerol</a:t>
            </a:r>
          </a:p>
        </p:txBody>
      </p:sp>
      <p:sp>
        <p:nvSpPr>
          <p:cNvPr id="13" name="TextBox 12">
            <a:extLst>
              <a:ext uri="{FF2B5EF4-FFF2-40B4-BE49-F238E27FC236}">
                <a16:creationId xmlns:a16="http://schemas.microsoft.com/office/drawing/2014/main" id="{CDB0A249-48C0-4637-BB8B-E2BE0F858C31}"/>
              </a:ext>
            </a:extLst>
          </p:cNvPr>
          <p:cNvSpPr txBox="1"/>
          <p:nvPr/>
        </p:nvSpPr>
        <p:spPr>
          <a:xfrm>
            <a:off x="7854950" y="1566863"/>
            <a:ext cx="1136650" cy="646112"/>
          </a:xfrm>
          <a:prstGeom prst="rect">
            <a:avLst/>
          </a:prstGeom>
          <a:noFill/>
        </p:spPr>
        <p:txBody>
          <a:bodyPr wrap="none">
            <a:spAutoFit/>
          </a:bodyPr>
          <a:lstStyle/>
          <a:p>
            <a:pPr eaLnBrk="1" hangingPunct="1">
              <a:defRPr/>
            </a:pPr>
            <a:r>
              <a:rPr lang="en-US" dirty="0">
                <a:latin typeface="+mn-lt"/>
                <a:ea typeface="+mn-ea"/>
              </a:rPr>
              <a:t>Fatty acid </a:t>
            </a:r>
          </a:p>
          <a:p>
            <a:pPr eaLnBrk="1" hangingPunct="1">
              <a:defRPr/>
            </a:pPr>
            <a:r>
              <a:rPr lang="en-US" dirty="0">
                <a:latin typeface="+mn-lt"/>
                <a:ea typeface="+mn-ea"/>
              </a:rPr>
              <a:t>chain</a:t>
            </a:r>
          </a:p>
        </p:txBody>
      </p:sp>
      <p:sp>
        <p:nvSpPr>
          <p:cNvPr id="27656" name="Footer Placeholder 6">
            <a:extLst>
              <a:ext uri="{FF2B5EF4-FFF2-40B4-BE49-F238E27FC236}">
                <a16:creationId xmlns:a16="http://schemas.microsoft.com/office/drawing/2014/main" id="{8CBBEAFF-DB4F-4C5E-9ABD-50D5AAD47FC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27657" name="Rectangle 2">
            <a:extLst>
              <a:ext uri="{FF2B5EF4-FFF2-40B4-BE49-F238E27FC236}">
                <a16:creationId xmlns:a16="http://schemas.microsoft.com/office/drawing/2014/main" id="{41EBCDD9-6259-4EA0-8946-AC4067CB2C7A}"/>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Membrane Lipids: Phosphoglycerides</a:t>
            </a:r>
          </a:p>
        </p:txBody>
      </p:sp>
      <p:sp>
        <p:nvSpPr>
          <p:cNvPr id="27658" name="Rectangle 2">
            <a:extLst>
              <a:ext uri="{FF2B5EF4-FFF2-40B4-BE49-F238E27FC236}">
                <a16:creationId xmlns:a16="http://schemas.microsoft.com/office/drawing/2014/main" id="{B54BFEF9-DE1D-451E-A28F-553A66E5C95F}"/>
              </a:ext>
            </a:extLst>
          </p:cNvPr>
          <p:cNvSpPr>
            <a:spLocks noChangeArrowheads="1"/>
          </p:cNvSpPr>
          <p:nvPr/>
        </p:nvSpPr>
        <p:spPr bwMode="auto">
          <a:xfrm>
            <a:off x="628650" y="1747838"/>
            <a:ext cx="43862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Fatty acyl chains are hydrophobic, unbranched hydrocarbons approximately 16 to 22 carbons in length. </a:t>
            </a:r>
          </a:p>
          <a:p>
            <a:pPr eaLnBrk="1" hangingPunct="1">
              <a:spcBef>
                <a:spcPct val="0"/>
              </a:spcBef>
              <a:buFontTx/>
              <a:buNone/>
            </a:pPr>
            <a:endParaRPr lang="en-US" altLang="en-US" sz="18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A fatty acid may be fully saturated, monounsaturated, or polyunsaturated. </a:t>
            </a:r>
          </a:p>
          <a:p>
            <a:pPr eaLnBrk="1" hangingPunct="1">
              <a:spcBef>
                <a:spcPct val="0"/>
              </a:spcBef>
              <a:buFontTx/>
              <a:buNone/>
            </a:pPr>
            <a:endParaRPr lang="en-US" altLang="en-US" sz="18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Phosphoglycerides often contain one unsaturated and one saturated fatty acyl chain. </a:t>
            </a:r>
          </a:p>
          <a:p>
            <a:pPr eaLnBrk="1" hangingPunct="1">
              <a:spcBef>
                <a:spcPct val="0"/>
              </a:spcBef>
              <a:buFontTx/>
              <a:buNone/>
            </a:pPr>
            <a:endParaRPr lang="en-US" altLang="en-US" sz="18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With fatty acid chains at one end of the molecule and a polar head group at the other end, all of the phosphoglycerides exhibit a distinct amphipathic character.</a:t>
            </a:r>
          </a:p>
          <a:p>
            <a:pPr eaLnBrk="1" hangingPunct="1">
              <a:spcBef>
                <a:spcPct val="0"/>
              </a:spcBef>
              <a:buFontTx/>
              <a:buNone/>
            </a:pPr>
            <a:endParaRPr lang="en-US" altLang="en-US" sz="1800">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C3862298-AF85-4572-BED3-52E573EB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바닥글 개체 틀 3">
            <a:extLst>
              <a:ext uri="{FF2B5EF4-FFF2-40B4-BE49-F238E27FC236}">
                <a16:creationId xmlns:a16="http://schemas.microsoft.com/office/drawing/2014/main" id="{53C25E79-6D70-440B-8366-BF1BEA804719}"/>
              </a:ext>
            </a:extLst>
          </p:cNvPr>
          <p:cNvSpPr>
            <a:spLocks noGrp="1"/>
          </p:cNvSpPr>
          <p:nvPr>
            <p:ph type="ftr" sz="quarter" idx="11"/>
          </p:nvPr>
        </p:nvSpPr>
        <p:spPr>
          <a:xfrm rot="16200000">
            <a:off x="-678942" y="1984248"/>
            <a:ext cx="2606040" cy="365125"/>
          </a:xfrm>
        </p:spPr>
        <p:txBody>
          <a:bodyPr vert="horz" lIns="91440" tIns="45720" rIns="91440" bIns="45720" rtlCol="0" anchor="ctr">
            <a:normAutofit/>
          </a:bodyPr>
          <a:lstStyle/>
          <a:p>
            <a:pPr algn="l">
              <a:lnSpc>
                <a:spcPct val="90000"/>
              </a:lnSpc>
              <a:spcAft>
                <a:spcPts val="600"/>
              </a:spcAft>
              <a:defRPr/>
            </a:pPr>
            <a:r>
              <a:rPr lang="en-US" altLang="en-US" sz="900" kern="1200">
                <a:solidFill>
                  <a:schemeClr val="tx1">
                    <a:alpha val="80000"/>
                  </a:schemeClr>
                </a:solidFill>
                <a:latin typeface="+mn-lt"/>
                <a:ea typeface="+mn-ea"/>
                <a:cs typeface="+mn-cs"/>
              </a:rPr>
              <a:t>Copyright © 2017 John Wiley &amp; Sons, Inc. All rights reserved.</a:t>
            </a:r>
          </a:p>
        </p:txBody>
      </p:sp>
      <p:sp>
        <p:nvSpPr>
          <p:cNvPr id="12" name="Freeform: Shape 11">
            <a:extLst>
              <a:ext uri="{FF2B5EF4-FFF2-40B4-BE49-F238E27FC236}">
                <a16:creationId xmlns:a16="http://schemas.microsoft.com/office/drawing/2014/main" id="{03E485DD-0C12-45BC-A361-28152A03B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8155" y="0"/>
            <a:ext cx="1854498"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그림 4" descr="텍스트, 지도이(가) 표시된 사진&#10;&#10;자동 생성된 설명">
            <a:extLst>
              <a:ext uri="{FF2B5EF4-FFF2-40B4-BE49-F238E27FC236}">
                <a16:creationId xmlns:a16="http://schemas.microsoft.com/office/drawing/2014/main" id="{BBC709DE-A7FA-45F5-99CF-BDC39F8C23BA}"/>
              </a:ext>
            </a:extLst>
          </p:cNvPr>
          <p:cNvPicPr>
            <a:picLocks noChangeAspect="1"/>
          </p:cNvPicPr>
          <p:nvPr/>
        </p:nvPicPr>
        <p:blipFill>
          <a:blip r:embed="rId3">
            <a:duotone>
              <a:prstClr val="black"/>
              <a:prstClr val="white"/>
            </a:duotone>
          </a:blip>
          <a:stretch>
            <a:fillRect/>
          </a:stretch>
        </p:blipFill>
        <p:spPr>
          <a:xfrm>
            <a:off x="2736056" y="1286748"/>
            <a:ext cx="4893469" cy="4284503"/>
          </a:xfrm>
          <a:prstGeom prst="rect">
            <a:avLst/>
          </a:prstGeom>
        </p:spPr>
      </p:pic>
      <p:sp>
        <p:nvSpPr>
          <p:cNvPr id="14" name="Freeform: Shape 13">
            <a:extLst>
              <a:ext uri="{FF2B5EF4-FFF2-40B4-BE49-F238E27FC236}">
                <a16:creationId xmlns:a16="http://schemas.microsoft.com/office/drawing/2014/main" id="{6D6B998F-CA62-4EE6-B7E7-046377D4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7278" y="1992863"/>
            <a:ext cx="111672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99739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7">
            <a:extLst>
              <a:ext uri="{FF2B5EF4-FFF2-40B4-BE49-F238E27FC236}">
                <a16:creationId xmlns:a16="http://schemas.microsoft.com/office/drawing/2014/main" id="{3942E29D-D48B-43AA-87AE-828A4FDA16B4}"/>
              </a:ext>
            </a:extLst>
          </p:cNvPr>
          <p:cNvPicPr>
            <a:picLocks noChangeAspect="1"/>
          </p:cNvPicPr>
          <p:nvPr/>
        </p:nvPicPr>
        <p:blipFill>
          <a:blip r:embed="rId3">
            <a:extLst>
              <a:ext uri="{28A0092B-C50C-407E-A947-70E740481C1C}">
                <a14:useLocalDpi xmlns:a14="http://schemas.microsoft.com/office/drawing/2010/main" val="0"/>
              </a:ext>
            </a:extLst>
          </a:blip>
          <a:srcRect l="51903" t="49185"/>
          <a:stretch>
            <a:fillRect/>
          </a:stretch>
        </p:blipFill>
        <p:spPr bwMode="auto">
          <a:xfrm>
            <a:off x="5300663" y="2009775"/>
            <a:ext cx="3367087"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extLst>
              <a:ext uri="{FF2B5EF4-FFF2-40B4-BE49-F238E27FC236}">
                <a16:creationId xmlns:a16="http://schemas.microsoft.com/office/drawing/2014/main" id="{C2BB70DE-D5F9-4B0B-AB8C-4F3D7D15CEEC}"/>
              </a:ext>
            </a:extLst>
          </p:cNvPr>
          <p:cNvSpPr/>
          <p:nvPr/>
        </p:nvSpPr>
        <p:spPr>
          <a:xfrm>
            <a:off x="355600" y="1439863"/>
            <a:ext cx="4745038" cy="4935537"/>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5" name="Rounded Rectangle 14">
            <a:extLst>
              <a:ext uri="{FF2B5EF4-FFF2-40B4-BE49-F238E27FC236}">
                <a16:creationId xmlns:a16="http://schemas.microsoft.com/office/drawing/2014/main" id="{953DF5D8-6A26-444B-A4E7-0861AF482BD4}"/>
              </a:ext>
            </a:extLst>
          </p:cNvPr>
          <p:cNvSpPr/>
          <p:nvPr/>
        </p:nvSpPr>
        <p:spPr>
          <a:xfrm>
            <a:off x="5875338" y="5314950"/>
            <a:ext cx="2438400" cy="6286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28677" name="Rectangle 15">
            <a:extLst>
              <a:ext uri="{FF2B5EF4-FFF2-40B4-BE49-F238E27FC236}">
                <a16:creationId xmlns:a16="http://schemas.microsoft.com/office/drawing/2014/main" id="{A884E773-AC09-4BD9-9B74-C36B53C0922B}"/>
              </a:ext>
            </a:extLst>
          </p:cNvPr>
          <p:cNvSpPr>
            <a:spLocks noChangeArrowheads="1"/>
          </p:cNvSpPr>
          <p:nvPr/>
        </p:nvSpPr>
        <p:spPr bwMode="auto">
          <a:xfrm>
            <a:off x="5875338" y="5314950"/>
            <a:ext cx="2438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The chemical structure of membrane lipids</a:t>
            </a:r>
          </a:p>
        </p:txBody>
      </p:sp>
      <p:sp>
        <p:nvSpPr>
          <p:cNvPr id="28678" name="Footer Placeholder 6">
            <a:extLst>
              <a:ext uri="{FF2B5EF4-FFF2-40B4-BE49-F238E27FC236}">
                <a16:creationId xmlns:a16="http://schemas.microsoft.com/office/drawing/2014/main" id="{ADA04B97-FE25-489B-ADEB-28132340D15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28679" name="Rectangle 2">
            <a:extLst>
              <a:ext uri="{FF2B5EF4-FFF2-40B4-BE49-F238E27FC236}">
                <a16:creationId xmlns:a16="http://schemas.microsoft.com/office/drawing/2014/main" id="{670C6093-A8AD-4F5D-B750-CCA6CD139F49}"/>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Membrane Lipids: Sphingolipids</a:t>
            </a:r>
          </a:p>
        </p:txBody>
      </p:sp>
      <p:sp>
        <p:nvSpPr>
          <p:cNvPr id="28680" name="Rectangle 1">
            <a:extLst>
              <a:ext uri="{FF2B5EF4-FFF2-40B4-BE49-F238E27FC236}">
                <a16:creationId xmlns:a16="http://schemas.microsoft.com/office/drawing/2014/main" id="{B0CFA53B-D76B-4581-BDB9-8C77D6F62F50}"/>
              </a:ext>
            </a:extLst>
          </p:cNvPr>
          <p:cNvSpPr>
            <a:spLocks noChangeArrowheads="1"/>
          </p:cNvSpPr>
          <p:nvPr/>
        </p:nvSpPr>
        <p:spPr bwMode="auto">
          <a:xfrm>
            <a:off x="542925" y="1560513"/>
            <a:ext cx="4418013"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Sphingolipids are derivatives of sphingosine, an amino alcohol</a:t>
            </a:r>
          </a:p>
          <a:p>
            <a:pPr eaLnBrk="1" hangingPunct="1">
              <a:spcBef>
                <a:spcPct val="0"/>
              </a:spcBef>
              <a:buFontTx/>
              <a:buNone/>
            </a:pPr>
            <a:r>
              <a:rPr lang="en-US" altLang="en-US" sz="1800" dirty="0">
                <a:latin typeface="Arial" panose="020B0604020202020204" pitchFamily="34" charset="0"/>
              </a:rPr>
              <a:t>that contains a long hydrocarbon chain. </a:t>
            </a:r>
          </a:p>
          <a:p>
            <a:pPr eaLnBrk="1" hangingPunct="1">
              <a:spcBef>
                <a:spcPct val="0"/>
              </a:spcBef>
              <a:buFontTx/>
              <a:buNone/>
            </a:pPr>
            <a:endParaRPr lang="en-US" altLang="en-US" sz="1400" dirty="0">
              <a:latin typeface="Arial" panose="020B0604020202020204" pitchFamily="34" charset="0"/>
            </a:endParaRPr>
          </a:p>
          <a:p>
            <a:pPr eaLnBrk="1" hangingPunct="1">
              <a:spcBef>
                <a:spcPct val="0"/>
              </a:spcBef>
              <a:buFontTx/>
              <a:buNone/>
            </a:pPr>
            <a:r>
              <a:rPr lang="en-US" altLang="en-US" sz="1800" dirty="0">
                <a:latin typeface="Arial" panose="020B0604020202020204" pitchFamily="34" charset="0"/>
              </a:rPr>
              <a:t>Sphingolipids consist of sphingosine linked to a fatty acid by its amino group, called a ceramide. </a:t>
            </a:r>
          </a:p>
          <a:p>
            <a:pPr eaLnBrk="1" hangingPunct="1">
              <a:spcBef>
                <a:spcPct val="0"/>
              </a:spcBef>
              <a:buFontTx/>
              <a:buNone/>
            </a:pPr>
            <a:endParaRPr lang="en-US" altLang="en-US" sz="1400" dirty="0">
              <a:latin typeface="Arial" panose="020B0604020202020204" pitchFamily="34" charset="0"/>
            </a:endParaRPr>
          </a:p>
          <a:p>
            <a:pPr eaLnBrk="1" hangingPunct="1">
              <a:spcBef>
                <a:spcPct val="0"/>
              </a:spcBef>
              <a:buFontTx/>
              <a:buNone/>
            </a:pPr>
            <a:r>
              <a:rPr lang="en-US" altLang="en-US" sz="1800" dirty="0">
                <a:latin typeface="Arial" panose="020B0604020202020204" pitchFamily="34" charset="0"/>
              </a:rPr>
              <a:t>If the substitution is phosphorylcholine, the molecule is sphingomyelin. If the substitution is a carbohydrate, the molecule is a glycolipid. </a:t>
            </a:r>
          </a:p>
          <a:p>
            <a:pPr eaLnBrk="1" hangingPunct="1">
              <a:spcBef>
                <a:spcPct val="0"/>
              </a:spcBef>
              <a:buFontTx/>
              <a:buNone/>
            </a:pPr>
            <a:endParaRPr lang="en-US" altLang="en-US" sz="1400" dirty="0">
              <a:latin typeface="Arial" panose="020B0604020202020204" pitchFamily="34" charset="0"/>
            </a:endParaRPr>
          </a:p>
          <a:p>
            <a:pPr eaLnBrk="1" hangingPunct="1">
              <a:spcBef>
                <a:spcPct val="0"/>
              </a:spcBef>
              <a:buFontTx/>
              <a:buNone/>
            </a:pPr>
            <a:r>
              <a:rPr lang="en-US" altLang="en-US" sz="1800" dirty="0">
                <a:latin typeface="Arial" panose="020B0604020202020204" pitchFamily="34" charset="0"/>
              </a:rPr>
              <a:t>If the carbohydrate is a simple sugar, the glycolipid is a </a:t>
            </a:r>
            <a:r>
              <a:rPr lang="en-US" altLang="en-US" sz="1800" i="1" dirty="0">
                <a:latin typeface="Arial" panose="020B0604020202020204" pitchFamily="34" charset="0"/>
              </a:rPr>
              <a:t>cerebroside</a:t>
            </a:r>
            <a:r>
              <a:rPr lang="en-US" altLang="en-US" sz="1800" dirty="0">
                <a:latin typeface="Arial" panose="020B0604020202020204" pitchFamily="34" charset="0"/>
              </a:rPr>
              <a:t>; if it is a small cluster of sugars that includes sialic acid, the glycolipid is a </a:t>
            </a:r>
            <a:r>
              <a:rPr lang="en-US" altLang="en-US" sz="1800" i="1" dirty="0">
                <a:latin typeface="Arial" panose="020B0604020202020204" pitchFamily="34" charset="0"/>
              </a:rPr>
              <a:t>ganglioside</a:t>
            </a:r>
            <a:r>
              <a:rPr lang="en-US" altLang="en-US" sz="1800" dirty="0">
                <a:latin typeface="Arial" panose="020B0604020202020204" pitchFamily="34"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7">
            <a:extLst>
              <a:ext uri="{FF2B5EF4-FFF2-40B4-BE49-F238E27FC236}">
                <a16:creationId xmlns:a16="http://schemas.microsoft.com/office/drawing/2014/main" id="{2AC70E79-F224-4886-94F4-564E16B25155}"/>
              </a:ext>
            </a:extLst>
          </p:cNvPr>
          <p:cNvPicPr>
            <a:picLocks noChangeAspect="1"/>
          </p:cNvPicPr>
          <p:nvPr/>
        </p:nvPicPr>
        <p:blipFill>
          <a:blip r:embed="rId3">
            <a:extLst>
              <a:ext uri="{28A0092B-C50C-407E-A947-70E740481C1C}">
                <a14:useLocalDpi xmlns:a14="http://schemas.microsoft.com/office/drawing/2010/main" val="0"/>
              </a:ext>
            </a:extLst>
          </a:blip>
          <a:srcRect l="51903" t="49185"/>
          <a:stretch>
            <a:fillRect/>
          </a:stretch>
        </p:blipFill>
        <p:spPr bwMode="auto">
          <a:xfrm>
            <a:off x="5300663" y="2009775"/>
            <a:ext cx="3367087"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extLst>
              <a:ext uri="{FF2B5EF4-FFF2-40B4-BE49-F238E27FC236}">
                <a16:creationId xmlns:a16="http://schemas.microsoft.com/office/drawing/2014/main" id="{E3BFD19C-6283-48A5-8A53-7B6520832FA2}"/>
              </a:ext>
            </a:extLst>
          </p:cNvPr>
          <p:cNvSpPr/>
          <p:nvPr/>
        </p:nvSpPr>
        <p:spPr>
          <a:xfrm>
            <a:off x="355600" y="1500188"/>
            <a:ext cx="4687888" cy="49530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5" name="Rounded Rectangle 14">
            <a:extLst>
              <a:ext uri="{FF2B5EF4-FFF2-40B4-BE49-F238E27FC236}">
                <a16:creationId xmlns:a16="http://schemas.microsoft.com/office/drawing/2014/main" id="{75A8F7A6-4BFE-4CAE-8DD4-588F61B40EA0}"/>
              </a:ext>
            </a:extLst>
          </p:cNvPr>
          <p:cNvSpPr/>
          <p:nvPr/>
        </p:nvSpPr>
        <p:spPr>
          <a:xfrm>
            <a:off x="5875338" y="5314950"/>
            <a:ext cx="2438400" cy="6286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29701" name="Rectangle 15">
            <a:extLst>
              <a:ext uri="{FF2B5EF4-FFF2-40B4-BE49-F238E27FC236}">
                <a16:creationId xmlns:a16="http://schemas.microsoft.com/office/drawing/2014/main" id="{B51D64B5-590F-4092-9E2D-97A2DEB6EA48}"/>
              </a:ext>
            </a:extLst>
          </p:cNvPr>
          <p:cNvSpPr>
            <a:spLocks noChangeArrowheads="1"/>
          </p:cNvSpPr>
          <p:nvPr/>
        </p:nvSpPr>
        <p:spPr bwMode="auto">
          <a:xfrm>
            <a:off x="5875338" y="5314950"/>
            <a:ext cx="2438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The chemical structure of membrane lipids</a:t>
            </a:r>
          </a:p>
        </p:txBody>
      </p:sp>
      <p:sp>
        <p:nvSpPr>
          <p:cNvPr id="29702" name="Footer Placeholder 6">
            <a:extLst>
              <a:ext uri="{FF2B5EF4-FFF2-40B4-BE49-F238E27FC236}">
                <a16:creationId xmlns:a16="http://schemas.microsoft.com/office/drawing/2014/main" id="{C756764E-9DA7-47E8-AF2A-2D79350464A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29703" name="Rectangle 2">
            <a:extLst>
              <a:ext uri="{FF2B5EF4-FFF2-40B4-BE49-F238E27FC236}">
                <a16:creationId xmlns:a16="http://schemas.microsoft.com/office/drawing/2014/main" id="{64FB864F-2471-4C8A-8366-F6DC37625580}"/>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Membrane Lipids: Sphingolipids</a:t>
            </a:r>
          </a:p>
        </p:txBody>
      </p:sp>
      <p:sp>
        <p:nvSpPr>
          <p:cNvPr id="29704" name="Rectangle 2">
            <a:extLst>
              <a:ext uri="{FF2B5EF4-FFF2-40B4-BE49-F238E27FC236}">
                <a16:creationId xmlns:a16="http://schemas.microsoft.com/office/drawing/2014/main" id="{4BC8BCFE-09A6-440E-A100-97CCC48682B4}"/>
              </a:ext>
            </a:extLst>
          </p:cNvPr>
          <p:cNvSpPr>
            <a:spLocks noChangeArrowheads="1"/>
          </p:cNvSpPr>
          <p:nvPr/>
        </p:nvSpPr>
        <p:spPr bwMode="auto">
          <a:xfrm>
            <a:off x="542925" y="1652588"/>
            <a:ext cx="43989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The nervous system is rich in glycolipids; myelin sheaths contain a high content of </a:t>
            </a:r>
            <a:r>
              <a:rPr lang="en-US" altLang="en-US" sz="1800" dirty="0" err="1">
                <a:latin typeface="Arial" panose="020B0604020202020204" pitchFamily="34" charset="0"/>
              </a:rPr>
              <a:t>galactocerebroside</a:t>
            </a:r>
            <a:r>
              <a:rPr lang="en-US" altLang="en-US" sz="1800" dirty="0">
                <a:latin typeface="Arial" panose="020B0604020202020204" pitchFamily="34" charset="0"/>
              </a:rPr>
              <a:t>.</a:t>
            </a:r>
          </a:p>
          <a:p>
            <a:pPr eaLnBrk="1" hangingPunct="1">
              <a:spcBef>
                <a:spcPct val="0"/>
              </a:spcBef>
              <a:buFontTx/>
              <a:buNone/>
            </a:pPr>
            <a:endParaRPr lang="en-US" altLang="en-US" sz="1400" dirty="0">
              <a:latin typeface="Arial" panose="020B0604020202020204" pitchFamily="34" charset="0"/>
            </a:endParaRPr>
          </a:p>
          <a:p>
            <a:pPr eaLnBrk="1" hangingPunct="1">
              <a:spcBef>
                <a:spcPct val="0"/>
              </a:spcBef>
              <a:buFontTx/>
              <a:buNone/>
            </a:pPr>
            <a:r>
              <a:rPr lang="en-US" altLang="en-US" sz="1800" dirty="0">
                <a:latin typeface="Arial" panose="020B0604020202020204" pitchFamily="34" charset="0"/>
              </a:rPr>
              <a:t>Mice lacking the enzyme that makes this glycolipid exhibit severe muscular tremors and eventual paralysis. Humans unable to synthesize ganglioside (GM3) suffer from a serious neurological disease characterized by severe seizures and blindness. </a:t>
            </a:r>
          </a:p>
          <a:p>
            <a:pPr eaLnBrk="1" hangingPunct="1">
              <a:spcBef>
                <a:spcPct val="0"/>
              </a:spcBef>
              <a:buFontTx/>
              <a:buNone/>
            </a:pPr>
            <a:endParaRPr lang="en-US" altLang="en-US" sz="1400" dirty="0">
              <a:latin typeface="Arial" panose="020B0604020202020204" pitchFamily="34" charset="0"/>
            </a:endParaRPr>
          </a:p>
          <a:p>
            <a:pPr eaLnBrk="1" hangingPunct="1">
              <a:spcBef>
                <a:spcPct val="0"/>
              </a:spcBef>
              <a:buFontTx/>
              <a:buNone/>
            </a:pPr>
            <a:r>
              <a:rPr lang="en-US" altLang="en-US" sz="1800" dirty="0">
                <a:latin typeface="Arial" panose="020B0604020202020204" pitchFamily="34" charset="0"/>
              </a:rPr>
              <a:t>Glycolipids play a role in infectious diseases; toxins that cause cholera and botulism both enter their target cell by first binding to cell-surface gangliosides, as does the influenza virus.</a:t>
            </a:r>
          </a:p>
        </p:txBody>
      </p:sp>
      <mc:AlternateContent xmlns:mc="http://schemas.openxmlformats.org/markup-compatibility/2006" xmlns:p14="http://schemas.microsoft.com/office/powerpoint/2010/main">
        <mc:Choice Requires="p14">
          <p:contentPart p14:bwMode="auto" r:id="rId4">
            <p14:nvContentPartPr>
              <p14:cNvPr id="2" name="잉크 1">
                <a:extLst>
                  <a:ext uri="{FF2B5EF4-FFF2-40B4-BE49-F238E27FC236}">
                    <a16:creationId xmlns:a16="http://schemas.microsoft.com/office/drawing/2014/main" id="{E6B15F30-A4DB-47A6-9F00-85A488090CFD}"/>
                  </a:ext>
                </a:extLst>
              </p14:cNvPr>
              <p14:cNvContentPartPr/>
              <p14:nvPr/>
            </p14:nvContentPartPr>
            <p14:xfrm>
              <a:off x="-1357665" y="5367693"/>
              <a:ext cx="360" cy="360"/>
            </p14:xfrm>
          </p:contentPart>
        </mc:Choice>
        <mc:Fallback xmlns="">
          <p:pic>
            <p:nvPicPr>
              <p:cNvPr id="2" name="잉크 1">
                <a:extLst>
                  <a:ext uri="{FF2B5EF4-FFF2-40B4-BE49-F238E27FC236}">
                    <a16:creationId xmlns:a16="http://schemas.microsoft.com/office/drawing/2014/main" id="{E6B15F30-A4DB-47A6-9F00-85A488090CFD}"/>
                  </a:ext>
                </a:extLst>
              </p:cNvPr>
              <p:cNvPicPr/>
              <p:nvPr/>
            </p:nvPicPr>
            <p:blipFill>
              <a:blip r:embed="rId5"/>
              <a:stretch>
                <a:fillRect/>
              </a:stretch>
            </p:blipFill>
            <p:spPr>
              <a:xfrm>
                <a:off x="-1366305" y="53586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잉크 2">
                <a:extLst>
                  <a:ext uri="{FF2B5EF4-FFF2-40B4-BE49-F238E27FC236}">
                    <a16:creationId xmlns:a16="http://schemas.microsoft.com/office/drawing/2014/main" id="{F392929C-2CB6-45FE-817D-03D3B614E331}"/>
                  </a:ext>
                </a:extLst>
              </p14:cNvPr>
              <p14:cNvContentPartPr/>
              <p14:nvPr/>
            </p14:nvContentPartPr>
            <p14:xfrm>
              <a:off x="-1357665" y="5367693"/>
              <a:ext cx="360" cy="360"/>
            </p14:xfrm>
          </p:contentPart>
        </mc:Choice>
        <mc:Fallback xmlns="">
          <p:pic>
            <p:nvPicPr>
              <p:cNvPr id="3" name="잉크 2">
                <a:extLst>
                  <a:ext uri="{FF2B5EF4-FFF2-40B4-BE49-F238E27FC236}">
                    <a16:creationId xmlns:a16="http://schemas.microsoft.com/office/drawing/2014/main" id="{F392929C-2CB6-45FE-817D-03D3B614E331}"/>
                  </a:ext>
                </a:extLst>
              </p:cNvPr>
              <p:cNvPicPr/>
              <p:nvPr/>
            </p:nvPicPr>
            <p:blipFill>
              <a:blip r:embed="rId5"/>
              <a:stretch>
                <a:fillRect/>
              </a:stretch>
            </p:blipFill>
            <p:spPr>
              <a:xfrm>
                <a:off x="-1366305" y="5358693"/>
                <a:ext cx="18000" cy="1800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BD4ED2E-59F9-4160-9BC5-D0C15FAC6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9882"/>
            <a:ext cx="7772400" cy="6498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a:extLst>
              <a:ext uri="{FF2B5EF4-FFF2-40B4-BE49-F238E27FC236}">
                <a16:creationId xmlns:a16="http://schemas.microsoft.com/office/drawing/2014/main" id="{9DB0F878-279E-4AE6-AE48-2C79EDA81408}"/>
              </a:ext>
            </a:extLst>
          </p:cNvPr>
          <p:cNvGrpSpPr/>
          <p:nvPr/>
        </p:nvGrpSpPr>
        <p:grpSpPr>
          <a:xfrm>
            <a:off x="-133305" y="5308293"/>
            <a:ext cx="1689120" cy="445320"/>
            <a:chOff x="-133305" y="5308293"/>
            <a:chExt cx="1689120" cy="445320"/>
          </a:xfrm>
        </p:grpSpPr>
        <mc:AlternateContent xmlns:mc="http://schemas.openxmlformats.org/markup-compatibility/2006" xmlns:p14="http://schemas.microsoft.com/office/powerpoint/2010/main">
          <mc:Choice Requires="p14">
            <p:contentPart p14:bwMode="auto" r:id="rId4">
              <p14:nvContentPartPr>
                <p14:cNvPr id="2" name="잉크 1">
                  <a:extLst>
                    <a:ext uri="{FF2B5EF4-FFF2-40B4-BE49-F238E27FC236}">
                      <a16:creationId xmlns:a16="http://schemas.microsoft.com/office/drawing/2014/main" id="{C81676E7-19D5-4A65-9AA4-DA622C3190A1}"/>
                    </a:ext>
                  </a:extLst>
                </p14:cNvPr>
                <p14:cNvContentPartPr/>
                <p14:nvPr/>
              </p14:nvContentPartPr>
              <p14:xfrm>
                <a:off x="899535" y="5445093"/>
                <a:ext cx="656280" cy="101880"/>
              </p14:xfrm>
            </p:contentPart>
          </mc:Choice>
          <mc:Fallback xmlns="">
            <p:pic>
              <p:nvPicPr>
                <p:cNvPr id="2" name="잉크 1">
                  <a:extLst>
                    <a:ext uri="{FF2B5EF4-FFF2-40B4-BE49-F238E27FC236}">
                      <a16:creationId xmlns:a16="http://schemas.microsoft.com/office/drawing/2014/main" id="{C81676E7-19D5-4A65-9AA4-DA622C3190A1}"/>
                    </a:ext>
                  </a:extLst>
                </p:cNvPr>
                <p:cNvPicPr/>
                <p:nvPr/>
              </p:nvPicPr>
              <p:blipFill>
                <a:blip r:embed="rId5"/>
                <a:stretch>
                  <a:fillRect/>
                </a:stretch>
              </p:blipFill>
              <p:spPr>
                <a:xfrm>
                  <a:off x="890535" y="5436093"/>
                  <a:ext cx="6739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잉크 2">
                  <a:extLst>
                    <a:ext uri="{FF2B5EF4-FFF2-40B4-BE49-F238E27FC236}">
                      <a16:creationId xmlns:a16="http://schemas.microsoft.com/office/drawing/2014/main" id="{8AF7BB1E-FB3C-48DD-93B0-737337F97703}"/>
                    </a:ext>
                  </a:extLst>
                </p14:cNvPr>
                <p14:cNvContentPartPr/>
                <p14:nvPr/>
              </p14:nvContentPartPr>
              <p14:xfrm>
                <a:off x="-10905" y="5308293"/>
                <a:ext cx="762840" cy="304560"/>
              </p14:xfrm>
            </p:contentPart>
          </mc:Choice>
          <mc:Fallback xmlns="">
            <p:pic>
              <p:nvPicPr>
                <p:cNvPr id="3" name="잉크 2">
                  <a:extLst>
                    <a:ext uri="{FF2B5EF4-FFF2-40B4-BE49-F238E27FC236}">
                      <a16:creationId xmlns:a16="http://schemas.microsoft.com/office/drawing/2014/main" id="{8AF7BB1E-FB3C-48DD-93B0-737337F97703}"/>
                    </a:ext>
                  </a:extLst>
                </p:cNvPr>
                <p:cNvPicPr/>
                <p:nvPr/>
              </p:nvPicPr>
              <p:blipFill>
                <a:blip r:embed="rId7"/>
                <a:stretch>
                  <a:fillRect/>
                </a:stretch>
              </p:blipFill>
              <p:spPr>
                <a:xfrm>
                  <a:off x="-19905" y="5299653"/>
                  <a:ext cx="7804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잉크 3">
                  <a:extLst>
                    <a:ext uri="{FF2B5EF4-FFF2-40B4-BE49-F238E27FC236}">
                      <a16:creationId xmlns:a16="http://schemas.microsoft.com/office/drawing/2014/main" id="{92C78BA2-0EBF-4C1B-95F0-CBE5A57DC5E3}"/>
                    </a:ext>
                  </a:extLst>
                </p14:cNvPr>
                <p14:cNvContentPartPr/>
                <p14:nvPr/>
              </p14:nvContentPartPr>
              <p14:xfrm>
                <a:off x="-133305" y="5397573"/>
                <a:ext cx="227160" cy="356040"/>
              </p14:xfrm>
            </p:contentPart>
          </mc:Choice>
          <mc:Fallback xmlns="">
            <p:pic>
              <p:nvPicPr>
                <p:cNvPr id="4" name="잉크 3">
                  <a:extLst>
                    <a:ext uri="{FF2B5EF4-FFF2-40B4-BE49-F238E27FC236}">
                      <a16:creationId xmlns:a16="http://schemas.microsoft.com/office/drawing/2014/main" id="{92C78BA2-0EBF-4C1B-95F0-CBE5A57DC5E3}"/>
                    </a:ext>
                  </a:extLst>
                </p:cNvPr>
                <p:cNvPicPr/>
                <p:nvPr/>
              </p:nvPicPr>
              <p:blipFill>
                <a:blip r:embed="rId9"/>
                <a:stretch>
                  <a:fillRect/>
                </a:stretch>
              </p:blipFill>
              <p:spPr>
                <a:xfrm>
                  <a:off x="-141945" y="5388933"/>
                  <a:ext cx="244800" cy="37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5" name="잉크 4">
                <a:extLst>
                  <a:ext uri="{FF2B5EF4-FFF2-40B4-BE49-F238E27FC236}">
                    <a16:creationId xmlns:a16="http://schemas.microsoft.com/office/drawing/2014/main" id="{9B9CD8A5-A055-4212-A126-E9FEA8D22735}"/>
                  </a:ext>
                </a:extLst>
              </p14:cNvPr>
              <p14:cNvContentPartPr/>
              <p14:nvPr/>
            </p14:nvContentPartPr>
            <p14:xfrm>
              <a:off x="-2124105" y="5264373"/>
              <a:ext cx="25920" cy="360"/>
            </p14:xfrm>
          </p:contentPart>
        </mc:Choice>
        <mc:Fallback xmlns="">
          <p:pic>
            <p:nvPicPr>
              <p:cNvPr id="5" name="잉크 4">
                <a:extLst>
                  <a:ext uri="{FF2B5EF4-FFF2-40B4-BE49-F238E27FC236}">
                    <a16:creationId xmlns:a16="http://schemas.microsoft.com/office/drawing/2014/main" id="{9B9CD8A5-A055-4212-A126-E9FEA8D22735}"/>
                  </a:ext>
                </a:extLst>
              </p:cNvPr>
              <p:cNvPicPr/>
              <p:nvPr/>
            </p:nvPicPr>
            <p:blipFill>
              <a:blip r:embed="rId11"/>
              <a:stretch>
                <a:fillRect/>
              </a:stretch>
            </p:blipFill>
            <p:spPr>
              <a:xfrm>
                <a:off x="-2132745" y="5255733"/>
                <a:ext cx="43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잉크 5">
                <a:extLst>
                  <a:ext uri="{FF2B5EF4-FFF2-40B4-BE49-F238E27FC236}">
                    <a16:creationId xmlns:a16="http://schemas.microsoft.com/office/drawing/2014/main" id="{471FCBCD-8B3A-49AB-ADC3-894BBE92B956}"/>
                  </a:ext>
                </a:extLst>
              </p14:cNvPr>
              <p14:cNvContentPartPr/>
              <p14:nvPr/>
            </p14:nvContentPartPr>
            <p14:xfrm>
              <a:off x="-2257665" y="5279133"/>
              <a:ext cx="185040" cy="225360"/>
            </p14:xfrm>
          </p:contentPart>
        </mc:Choice>
        <mc:Fallback xmlns="">
          <p:pic>
            <p:nvPicPr>
              <p:cNvPr id="6" name="잉크 5">
                <a:extLst>
                  <a:ext uri="{FF2B5EF4-FFF2-40B4-BE49-F238E27FC236}">
                    <a16:creationId xmlns:a16="http://schemas.microsoft.com/office/drawing/2014/main" id="{471FCBCD-8B3A-49AB-ADC3-894BBE92B956}"/>
                  </a:ext>
                </a:extLst>
              </p:cNvPr>
              <p:cNvPicPr/>
              <p:nvPr/>
            </p:nvPicPr>
            <p:blipFill>
              <a:blip r:embed="rId13"/>
              <a:stretch>
                <a:fillRect/>
              </a:stretch>
            </p:blipFill>
            <p:spPr>
              <a:xfrm>
                <a:off x="-2266665" y="5270493"/>
                <a:ext cx="202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잉크 6">
                <a:extLst>
                  <a:ext uri="{FF2B5EF4-FFF2-40B4-BE49-F238E27FC236}">
                    <a16:creationId xmlns:a16="http://schemas.microsoft.com/office/drawing/2014/main" id="{EC227442-C167-4B5A-A1AE-B85FA134FA60}"/>
                  </a:ext>
                </a:extLst>
              </p14:cNvPr>
              <p14:cNvContentPartPr/>
              <p14:nvPr/>
            </p14:nvContentPartPr>
            <p14:xfrm>
              <a:off x="-2065425" y="5220813"/>
              <a:ext cx="198360" cy="357480"/>
            </p14:xfrm>
          </p:contentPart>
        </mc:Choice>
        <mc:Fallback xmlns="">
          <p:pic>
            <p:nvPicPr>
              <p:cNvPr id="7" name="잉크 6">
                <a:extLst>
                  <a:ext uri="{FF2B5EF4-FFF2-40B4-BE49-F238E27FC236}">
                    <a16:creationId xmlns:a16="http://schemas.microsoft.com/office/drawing/2014/main" id="{EC227442-C167-4B5A-A1AE-B85FA134FA60}"/>
                  </a:ext>
                </a:extLst>
              </p:cNvPr>
              <p:cNvPicPr/>
              <p:nvPr/>
            </p:nvPicPr>
            <p:blipFill>
              <a:blip r:embed="rId15"/>
              <a:stretch>
                <a:fillRect/>
              </a:stretch>
            </p:blipFill>
            <p:spPr>
              <a:xfrm>
                <a:off x="-2074065" y="5211813"/>
                <a:ext cx="21600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잉크 7">
                <a:extLst>
                  <a:ext uri="{FF2B5EF4-FFF2-40B4-BE49-F238E27FC236}">
                    <a16:creationId xmlns:a16="http://schemas.microsoft.com/office/drawing/2014/main" id="{CEBC245D-56E6-4343-8201-922CA8C2BAF0}"/>
                  </a:ext>
                </a:extLst>
              </p14:cNvPr>
              <p14:cNvContentPartPr/>
              <p14:nvPr/>
            </p14:nvContentPartPr>
            <p14:xfrm>
              <a:off x="-2256945" y="5264373"/>
              <a:ext cx="172440" cy="15480"/>
            </p14:xfrm>
          </p:contentPart>
        </mc:Choice>
        <mc:Fallback xmlns="">
          <p:pic>
            <p:nvPicPr>
              <p:cNvPr id="8" name="잉크 7">
                <a:extLst>
                  <a:ext uri="{FF2B5EF4-FFF2-40B4-BE49-F238E27FC236}">
                    <a16:creationId xmlns:a16="http://schemas.microsoft.com/office/drawing/2014/main" id="{CEBC245D-56E6-4343-8201-922CA8C2BAF0}"/>
                  </a:ext>
                </a:extLst>
              </p:cNvPr>
              <p:cNvPicPr/>
              <p:nvPr/>
            </p:nvPicPr>
            <p:blipFill>
              <a:blip r:embed="rId17"/>
              <a:stretch>
                <a:fillRect/>
              </a:stretch>
            </p:blipFill>
            <p:spPr>
              <a:xfrm>
                <a:off x="-2265945" y="5255733"/>
                <a:ext cx="190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잉크 8">
                <a:extLst>
                  <a:ext uri="{FF2B5EF4-FFF2-40B4-BE49-F238E27FC236}">
                    <a16:creationId xmlns:a16="http://schemas.microsoft.com/office/drawing/2014/main" id="{8BE15557-8B1F-4786-A1F3-8CD3D3C84772}"/>
                  </a:ext>
                </a:extLst>
              </p14:cNvPr>
              <p14:cNvContentPartPr/>
              <p14:nvPr/>
            </p14:nvContentPartPr>
            <p14:xfrm>
              <a:off x="-1767345" y="5190573"/>
              <a:ext cx="249120" cy="135000"/>
            </p14:xfrm>
          </p:contentPart>
        </mc:Choice>
        <mc:Fallback xmlns="">
          <p:pic>
            <p:nvPicPr>
              <p:cNvPr id="9" name="잉크 8">
                <a:extLst>
                  <a:ext uri="{FF2B5EF4-FFF2-40B4-BE49-F238E27FC236}">
                    <a16:creationId xmlns:a16="http://schemas.microsoft.com/office/drawing/2014/main" id="{8BE15557-8B1F-4786-A1F3-8CD3D3C84772}"/>
                  </a:ext>
                </a:extLst>
              </p:cNvPr>
              <p:cNvPicPr/>
              <p:nvPr/>
            </p:nvPicPr>
            <p:blipFill>
              <a:blip r:embed="rId19"/>
              <a:stretch>
                <a:fillRect/>
              </a:stretch>
            </p:blipFill>
            <p:spPr>
              <a:xfrm>
                <a:off x="-1775985" y="5181933"/>
                <a:ext cx="266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잉크 9">
                <a:extLst>
                  <a:ext uri="{FF2B5EF4-FFF2-40B4-BE49-F238E27FC236}">
                    <a16:creationId xmlns:a16="http://schemas.microsoft.com/office/drawing/2014/main" id="{7D11DE2D-038D-4746-BD64-F7D52BAE4CA5}"/>
                  </a:ext>
                </a:extLst>
              </p14:cNvPr>
              <p14:cNvContentPartPr/>
              <p14:nvPr/>
            </p14:nvContentPartPr>
            <p14:xfrm>
              <a:off x="-1814505" y="5382813"/>
              <a:ext cx="338400" cy="360"/>
            </p14:xfrm>
          </p:contentPart>
        </mc:Choice>
        <mc:Fallback xmlns="">
          <p:pic>
            <p:nvPicPr>
              <p:cNvPr id="10" name="잉크 9">
                <a:extLst>
                  <a:ext uri="{FF2B5EF4-FFF2-40B4-BE49-F238E27FC236}">
                    <a16:creationId xmlns:a16="http://schemas.microsoft.com/office/drawing/2014/main" id="{7D11DE2D-038D-4746-BD64-F7D52BAE4CA5}"/>
                  </a:ext>
                </a:extLst>
              </p:cNvPr>
              <p:cNvPicPr/>
              <p:nvPr/>
            </p:nvPicPr>
            <p:blipFill>
              <a:blip r:embed="rId21"/>
              <a:stretch>
                <a:fillRect/>
              </a:stretch>
            </p:blipFill>
            <p:spPr>
              <a:xfrm>
                <a:off x="-1823505" y="5374173"/>
                <a:ext cx="35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잉크 10">
                <a:extLst>
                  <a:ext uri="{FF2B5EF4-FFF2-40B4-BE49-F238E27FC236}">
                    <a16:creationId xmlns:a16="http://schemas.microsoft.com/office/drawing/2014/main" id="{30111782-47C6-42AE-BE4B-4C7F3643E240}"/>
                  </a:ext>
                </a:extLst>
              </p14:cNvPr>
              <p14:cNvContentPartPr/>
              <p14:nvPr/>
            </p14:nvContentPartPr>
            <p14:xfrm>
              <a:off x="-1804065" y="5484333"/>
              <a:ext cx="339480" cy="137520"/>
            </p14:xfrm>
          </p:contentPart>
        </mc:Choice>
        <mc:Fallback xmlns="">
          <p:pic>
            <p:nvPicPr>
              <p:cNvPr id="11" name="잉크 10">
                <a:extLst>
                  <a:ext uri="{FF2B5EF4-FFF2-40B4-BE49-F238E27FC236}">
                    <a16:creationId xmlns:a16="http://schemas.microsoft.com/office/drawing/2014/main" id="{30111782-47C6-42AE-BE4B-4C7F3643E240}"/>
                  </a:ext>
                </a:extLst>
              </p:cNvPr>
              <p:cNvPicPr/>
              <p:nvPr/>
            </p:nvPicPr>
            <p:blipFill>
              <a:blip r:embed="rId23"/>
              <a:stretch>
                <a:fillRect/>
              </a:stretch>
            </p:blipFill>
            <p:spPr>
              <a:xfrm>
                <a:off x="-1813065" y="5475333"/>
                <a:ext cx="357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잉크 11">
                <a:extLst>
                  <a:ext uri="{FF2B5EF4-FFF2-40B4-BE49-F238E27FC236}">
                    <a16:creationId xmlns:a16="http://schemas.microsoft.com/office/drawing/2014/main" id="{5693AB4B-2AA5-440C-805B-985CF6B464BC}"/>
                  </a:ext>
                </a:extLst>
              </p14:cNvPr>
              <p14:cNvContentPartPr/>
              <p14:nvPr/>
            </p14:nvContentPartPr>
            <p14:xfrm>
              <a:off x="-1440465" y="5205693"/>
              <a:ext cx="224640" cy="252360"/>
            </p14:xfrm>
          </p:contentPart>
        </mc:Choice>
        <mc:Fallback xmlns="">
          <p:pic>
            <p:nvPicPr>
              <p:cNvPr id="12" name="잉크 11">
                <a:extLst>
                  <a:ext uri="{FF2B5EF4-FFF2-40B4-BE49-F238E27FC236}">
                    <a16:creationId xmlns:a16="http://schemas.microsoft.com/office/drawing/2014/main" id="{5693AB4B-2AA5-440C-805B-985CF6B464BC}"/>
                  </a:ext>
                </a:extLst>
              </p:cNvPr>
              <p:cNvPicPr/>
              <p:nvPr/>
            </p:nvPicPr>
            <p:blipFill>
              <a:blip r:embed="rId25"/>
              <a:stretch>
                <a:fillRect/>
              </a:stretch>
            </p:blipFill>
            <p:spPr>
              <a:xfrm>
                <a:off x="-1449465" y="5196693"/>
                <a:ext cx="242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잉크 12">
                <a:extLst>
                  <a:ext uri="{FF2B5EF4-FFF2-40B4-BE49-F238E27FC236}">
                    <a16:creationId xmlns:a16="http://schemas.microsoft.com/office/drawing/2014/main" id="{CC149E2E-F87D-414C-8851-1F60E0FCA1D2}"/>
                  </a:ext>
                </a:extLst>
              </p14:cNvPr>
              <p14:cNvContentPartPr/>
              <p14:nvPr/>
            </p14:nvContentPartPr>
            <p14:xfrm>
              <a:off x="-1254345" y="5235213"/>
              <a:ext cx="325800" cy="501120"/>
            </p14:xfrm>
          </p:contentPart>
        </mc:Choice>
        <mc:Fallback xmlns="">
          <p:pic>
            <p:nvPicPr>
              <p:cNvPr id="13" name="잉크 12">
                <a:extLst>
                  <a:ext uri="{FF2B5EF4-FFF2-40B4-BE49-F238E27FC236}">
                    <a16:creationId xmlns:a16="http://schemas.microsoft.com/office/drawing/2014/main" id="{CC149E2E-F87D-414C-8851-1F60E0FCA1D2}"/>
                  </a:ext>
                </a:extLst>
              </p:cNvPr>
              <p:cNvPicPr/>
              <p:nvPr/>
            </p:nvPicPr>
            <p:blipFill>
              <a:blip r:embed="rId27"/>
              <a:stretch>
                <a:fillRect/>
              </a:stretch>
            </p:blipFill>
            <p:spPr>
              <a:xfrm>
                <a:off x="-1262985" y="5226573"/>
                <a:ext cx="343440" cy="518760"/>
              </a:xfrm>
              <a:prstGeom prst="rect">
                <a:avLst/>
              </a:prstGeom>
            </p:spPr>
          </p:pic>
        </mc:Fallback>
      </mc:AlternateContent>
    </p:spTree>
    <p:extLst>
      <p:ext uri="{BB962C8B-B14F-4D97-AF65-F5344CB8AC3E}">
        <p14:creationId xmlns:p14="http://schemas.microsoft.com/office/powerpoint/2010/main" val="421127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73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iosynthesis of sphingosine-1-phosphate">
            <a:extLst>
              <a:ext uri="{FF2B5EF4-FFF2-40B4-BE49-F238E27FC236}">
                <a16:creationId xmlns:a16="http://schemas.microsoft.com/office/drawing/2014/main" id="{0844C1DE-CE78-4854-B394-15BF27A3B1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2707" y="643467"/>
            <a:ext cx="7118585" cy="55710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잉크 1">
                <a:extLst>
                  <a:ext uri="{FF2B5EF4-FFF2-40B4-BE49-F238E27FC236}">
                    <a16:creationId xmlns:a16="http://schemas.microsoft.com/office/drawing/2014/main" id="{E4EDCDB7-5994-4DB5-B2BD-194840B8FBC0}"/>
                  </a:ext>
                </a:extLst>
              </p14:cNvPr>
              <p14:cNvContentPartPr/>
              <p14:nvPr/>
            </p14:nvContentPartPr>
            <p14:xfrm>
              <a:off x="-2477985" y="1769493"/>
              <a:ext cx="360" cy="360"/>
            </p14:xfrm>
          </p:contentPart>
        </mc:Choice>
        <mc:Fallback xmlns="">
          <p:pic>
            <p:nvPicPr>
              <p:cNvPr id="2" name="잉크 1">
                <a:extLst>
                  <a:ext uri="{FF2B5EF4-FFF2-40B4-BE49-F238E27FC236}">
                    <a16:creationId xmlns:a16="http://schemas.microsoft.com/office/drawing/2014/main" id="{E4EDCDB7-5994-4DB5-B2BD-194840B8FBC0}"/>
                  </a:ext>
                </a:extLst>
              </p:cNvPr>
              <p:cNvPicPr/>
              <p:nvPr/>
            </p:nvPicPr>
            <p:blipFill>
              <a:blip r:embed="rId5"/>
              <a:stretch>
                <a:fillRect/>
              </a:stretch>
            </p:blipFill>
            <p:spPr>
              <a:xfrm>
                <a:off x="-2486625" y="1760853"/>
                <a:ext cx="18000" cy="18000"/>
              </a:xfrm>
              <a:prstGeom prst="rect">
                <a:avLst/>
              </a:prstGeom>
            </p:spPr>
          </p:pic>
        </mc:Fallback>
      </mc:AlternateContent>
    </p:spTree>
    <p:extLst>
      <p:ext uri="{BB962C8B-B14F-4D97-AF65-F5344CB8AC3E}">
        <p14:creationId xmlns:p14="http://schemas.microsoft.com/office/powerpoint/2010/main" val="259107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9B97AFB-C4E0-4D03-A54F-3017E9CCB9DF}"/>
              </a:ext>
            </a:extLst>
          </p:cNvPr>
          <p:cNvSpPr/>
          <p:nvPr/>
        </p:nvSpPr>
        <p:spPr>
          <a:xfrm>
            <a:off x="628650" y="1882775"/>
            <a:ext cx="3657600" cy="3925888"/>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30723" name="Rectangle 3">
            <a:extLst>
              <a:ext uri="{FF2B5EF4-FFF2-40B4-BE49-F238E27FC236}">
                <a16:creationId xmlns:a16="http://schemas.microsoft.com/office/drawing/2014/main" id="{720C6B78-7B02-4165-9912-0EAA41923F33}"/>
              </a:ext>
            </a:extLst>
          </p:cNvPr>
          <p:cNvSpPr txBox="1">
            <a:spLocks noChangeArrowheads="1"/>
          </p:cNvSpPr>
          <p:nvPr/>
        </p:nvSpPr>
        <p:spPr bwMode="auto">
          <a:xfrm>
            <a:off x="717550" y="2060575"/>
            <a:ext cx="35687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7475">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lvl="2" eaLnBrk="1" hangingPunct="1">
              <a:spcBef>
                <a:spcPct val="0"/>
              </a:spcBef>
              <a:buFontTx/>
              <a:buNone/>
            </a:pPr>
            <a:r>
              <a:rPr lang="en-US" altLang="en-US" sz="1800" b="1">
                <a:latin typeface="Arial-BoldMT" charset="0"/>
              </a:rPr>
              <a:t>Cholesterol</a:t>
            </a:r>
            <a:r>
              <a:rPr lang="en-US" altLang="en-US" sz="1800">
                <a:latin typeface="Arial-BoldMT" charset="0"/>
              </a:rPr>
              <a:t> is a smaller and less amphipathic lipid that is only found in animals.</a:t>
            </a:r>
          </a:p>
          <a:p>
            <a:pPr lvl="2" eaLnBrk="1" hangingPunct="1">
              <a:spcBef>
                <a:spcPct val="0"/>
              </a:spcBef>
              <a:buFontTx/>
              <a:buNone/>
            </a:pPr>
            <a:endParaRPr lang="en-US" altLang="en-US" sz="1800">
              <a:latin typeface="Arial-BoldMT" charset="0"/>
            </a:endParaRPr>
          </a:p>
          <a:p>
            <a:pPr lvl="2" eaLnBrk="1" hangingPunct="1">
              <a:spcBef>
                <a:spcPct val="0"/>
              </a:spcBef>
              <a:buFontTx/>
              <a:buNone/>
            </a:pPr>
            <a:r>
              <a:rPr lang="en-US" altLang="en-US" sz="1800">
                <a:latin typeface="Arial-BoldMT" charset="0"/>
              </a:rPr>
              <a:t>A sterol that makes up to 50% of animal membrane lipids.</a:t>
            </a:r>
          </a:p>
          <a:p>
            <a:pPr lvl="2" eaLnBrk="1" hangingPunct="1">
              <a:spcBef>
                <a:spcPct val="0"/>
              </a:spcBef>
              <a:buFontTx/>
              <a:buNone/>
            </a:pPr>
            <a:endParaRPr lang="en-US" altLang="en-US" sz="1800">
              <a:latin typeface="Arial-BoldMT" charset="0"/>
            </a:endParaRPr>
          </a:p>
          <a:p>
            <a:pPr lvl="2" eaLnBrk="1" hangingPunct="1">
              <a:spcBef>
                <a:spcPct val="0"/>
              </a:spcBef>
              <a:buFontTx/>
              <a:buNone/>
            </a:pPr>
            <a:r>
              <a:rPr lang="en-US" altLang="en-US" sz="1800">
                <a:latin typeface="Arial-BoldMT" charset="0"/>
              </a:rPr>
              <a:t>The -OH group is oriented toward membrane surface.</a:t>
            </a:r>
          </a:p>
          <a:p>
            <a:pPr lvl="2" eaLnBrk="1" hangingPunct="1">
              <a:spcBef>
                <a:spcPct val="0"/>
              </a:spcBef>
              <a:buFontTx/>
              <a:buNone/>
            </a:pPr>
            <a:endParaRPr lang="en-US" altLang="en-US" sz="1800">
              <a:latin typeface="Arial-BoldMT" charset="0"/>
            </a:endParaRPr>
          </a:p>
          <a:p>
            <a:pPr lvl="2" eaLnBrk="1" hangingPunct="1">
              <a:spcBef>
                <a:spcPct val="0"/>
              </a:spcBef>
              <a:buFontTx/>
              <a:buNone/>
            </a:pPr>
            <a:r>
              <a:rPr lang="en-US" altLang="en-US" sz="1800">
                <a:latin typeface="Arial-BoldMT" charset="0"/>
              </a:rPr>
              <a:t>Carbon rings are flat and rigid; interfere with movement of phospholipid fatty acid tails</a:t>
            </a:r>
          </a:p>
          <a:p>
            <a:pPr lvl="2" eaLnBrk="1" hangingPunct="1">
              <a:spcBef>
                <a:spcPct val="0"/>
              </a:spcBef>
              <a:buFontTx/>
              <a:buNone/>
            </a:pPr>
            <a:endParaRPr lang="en-US" altLang="en-US" sz="1800">
              <a:latin typeface="Arial-BoldMT" charset="0"/>
            </a:endParaRPr>
          </a:p>
        </p:txBody>
      </p:sp>
      <p:sp>
        <p:nvSpPr>
          <p:cNvPr id="10" name="Rounded Rectangle 9">
            <a:extLst>
              <a:ext uri="{FF2B5EF4-FFF2-40B4-BE49-F238E27FC236}">
                <a16:creationId xmlns:a16="http://schemas.microsoft.com/office/drawing/2014/main" id="{03941FBD-8926-47E5-8417-5A8E46E51896}"/>
              </a:ext>
            </a:extLst>
          </p:cNvPr>
          <p:cNvSpPr/>
          <p:nvPr/>
        </p:nvSpPr>
        <p:spPr>
          <a:xfrm>
            <a:off x="4948238" y="5329238"/>
            <a:ext cx="3810000" cy="83026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30725" name="Rectangle 10">
            <a:extLst>
              <a:ext uri="{FF2B5EF4-FFF2-40B4-BE49-F238E27FC236}">
                <a16:creationId xmlns:a16="http://schemas.microsoft.com/office/drawing/2014/main" id="{4F631FE4-8DC2-4C11-834B-E25E61B78F38}"/>
              </a:ext>
            </a:extLst>
          </p:cNvPr>
          <p:cNvSpPr>
            <a:spLocks noChangeArrowheads="1"/>
          </p:cNvSpPr>
          <p:nvPr/>
        </p:nvSpPr>
        <p:spPr bwMode="auto">
          <a:xfrm>
            <a:off x="4948238" y="5329238"/>
            <a:ext cx="3810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Cholesterol molecules </a:t>
            </a:r>
            <a:r>
              <a:rPr lang="en-US" altLang="en-US" sz="1600">
                <a:latin typeface="Arial-BoldMT" charset="0"/>
              </a:rPr>
              <a:t> (green) oriented with their small hydrophilic end facing the external surface of the bilayer</a:t>
            </a:r>
          </a:p>
        </p:txBody>
      </p:sp>
      <p:pic>
        <p:nvPicPr>
          <p:cNvPr id="30726" name="Picture 13">
            <a:extLst>
              <a:ext uri="{FF2B5EF4-FFF2-40B4-BE49-F238E27FC236}">
                <a16:creationId xmlns:a16="http://schemas.microsoft.com/office/drawing/2014/main" id="{0926CA59-8348-4724-977E-1697471FD6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9225" y="1924050"/>
            <a:ext cx="3348038"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Footer Placeholder 6">
            <a:extLst>
              <a:ext uri="{FF2B5EF4-FFF2-40B4-BE49-F238E27FC236}">
                <a16:creationId xmlns:a16="http://schemas.microsoft.com/office/drawing/2014/main" id="{A19E51B7-6D56-4E10-8904-61D06CCCFEF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30728" name="Rectangle 2">
            <a:extLst>
              <a:ext uri="{FF2B5EF4-FFF2-40B4-BE49-F238E27FC236}">
                <a16:creationId xmlns:a16="http://schemas.microsoft.com/office/drawing/2014/main" id="{0BABC52A-EE53-4D39-B237-B2B5F5FE8421}"/>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Membrane Lipids: Cholesterol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043BED4-1CBD-4FE6-B50B-C0B1A8957C79}"/>
              </a:ext>
            </a:extLst>
          </p:cNvPr>
          <p:cNvSpPr/>
          <p:nvPr/>
        </p:nvSpPr>
        <p:spPr>
          <a:xfrm>
            <a:off x="481013" y="4152900"/>
            <a:ext cx="8153400" cy="2278063"/>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31747" name="Footer Placeholder 6">
            <a:extLst>
              <a:ext uri="{FF2B5EF4-FFF2-40B4-BE49-F238E27FC236}">
                <a16:creationId xmlns:a16="http://schemas.microsoft.com/office/drawing/2014/main" id="{51A3D005-9522-4264-B380-CEEBB2DBFD7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31748" name="Rectangle 2">
            <a:extLst>
              <a:ext uri="{FF2B5EF4-FFF2-40B4-BE49-F238E27FC236}">
                <a16:creationId xmlns:a16="http://schemas.microsoft.com/office/drawing/2014/main" id="{17F4E361-02AA-4FAC-97F9-927945E605E2}"/>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Nature and Importance of the Lipid Bilayer</a:t>
            </a:r>
          </a:p>
        </p:txBody>
      </p:sp>
      <p:sp>
        <p:nvSpPr>
          <p:cNvPr id="31749" name="Rectangle 2">
            <a:extLst>
              <a:ext uri="{FF2B5EF4-FFF2-40B4-BE49-F238E27FC236}">
                <a16:creationId xmlns:a16="http://schemas.microsoft.com/office/drawing/2014/main" id="{A8F0C142-8108-4F40-9D18-ADCB7CF82F5A}"/>
              </a:ext>
            </a:extLst>
          </p:cNvPr>
          <p:cNvSpPr>
            <a:spLocks noChangeArrowheads="1"/>
          </p:cNvSpPr>
          <p:nvPr/>
        </p:nvSpPr>
        <p:spPr bwMode="auto">
          <a:xfrm>
            <a:off x="600075" y="4152900"/>
            <a:ext cx="803433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Cells membranes have distinct lipid </a:t>
            </a:r>
            <a:r>
              <a:rPr lang="en-US" altLang="en-US" sz="1800" dirty="0">
                <a:latin typeface="Arial-BoldMT" charset="0"/>
              </a:rPr>
              <a:t>compositions</a:t>
            </a:r>
            <a:r>
              <a:rPr lang="en-US" altLang="en-US" sz="1800" dirty="0">
                <a:latin typeface="Arial" panose="020B0604020202020204" pitchFamily="34" charset="0"/>
              </a:rPr>
              <a:t>, differing in lipid types, head groups, and species of fatty acyl chain(s).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Membranes contain hundreds of chemically distinct species of phospholipids.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Lipid composition can determine the physical state of the membrane and influence membrane protein activity. Membrane lipids can be precursors for highly active chemical messengers that regulate cellular function.</a:t>
            </a:r>
          </a:p>
        </p:txBody>
      </p:sp>
      <p:pic>
        <p:nvPicPr>
          <p:cNvPr id="31750" name="Picture 1">
            <a:extLst>
              <a:ext uri="{FF2B5EF4-FFF2-40B4-BE49-F238E27FC236}">
                <a16:creationId xmlns:a16="http://schemas.microsoft.com/office/drawing/2014/main" id="{C2AD3662-3AAD-43A0-86BC-47BFBE264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316038"/>
            <a:ext cx="9002713"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ABCA889-5B6E-47AB-B272-5AC5B0C84971}"/>
              </a:ext>
            </a:extLst>
          </p:cNvPr>
          <p:cNvSpPr/>
          <p:nvPr/>
        </p:nvSpPr>
        <p:spPr>
          <a:xfrm>
            <a:off x="460375" y="3689350"/>
            <a:ext cx="8221663" cy="280352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7411" name="Rectangle 3">
            <a:extLst>
              <a:ext uri="{FF2B5EF4-FFF2-40B4-BE49-F238E27FC236}">
                <a16:creationId xmlns:a16="http://schemas.microsoft.com/office/drawing/2014/main" id="{5F864CE9-9154-443A-8F2A-1930E1F8F5F0}"/>
              </a:ext>
            </a:extLst>
          </p:cNvPr>
          <p:cNvSpPr txBox="1">
            <a:spLocks noChangeArrowheads="1"/>
          </p:cNvSpPr>
          <p:nvPr/>
        </p:nvSpPr>
        <p:spPr bwMode="auto">
          <a:xfrm>
            <a:off x="765175" y="3741738"/>
            <a:ext cx="786288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b="1">
                <a:latin typeface="Arial-BoldMT" charset="0"/>
              </a:rPr>
              <a:t>Plasma membrane</a:t>
            </a:r>
            <a:r>
              <a:rPr lang="en-US" altLang="en-US" sz="1800">
                <a:latin typeface="Arial-BoldMT" charset="0"/>
              </a:rPr>
              <a:t>: The outer boundary of the cell that separates it from the world is a thin, fragile structure about 5 – 10 nm thick.</a:t>
            </a:r>
          </a:p>
          <a:p>
            <a:pPr eaLnBrk="1" hangingPunct="1">
              <a:spcBef>
                <a:spcPct val="0"/>
              </a:spcBef>
              <a:buFontTx/>
              <a:buNone/>
            </a:pPr>
            <a:endParaRPr lang="en-US" altLang="en-US" sz="1400">
              <a:latin typeface="Arial-BoldMT" charset="0"/>
            </a:endParaRPr>
          </a:p>
          <a:p>
            <a:pPr>
              <a:spcBef>
                <a:spcPct val="0"/>
              </a:spcBef>
              <a:buFontTx/>
              <a:buNone/>
            </a:pPr>
            <a:r>
              <a:rPr lang="en-US" altLang="en-US" sz="1800">
                <a:latin typeface="Arial-BoldMT" charset="0"/>
              </a:rPr>
              <a:t>Not detectable with light microscope need electron microscope.</a:t>
            </a:r>
          </a:p>
          <a:p>
            <a:pPr>
              <a:spcBef>
                <a:spcPct val="0"/>
              </a:spcBef>
              <a:buFontTx/>
              <a:buNone/>
            </a:pPr>
            <a:endParaRPr lang="en-US" altLang="en-US" sz="1400">
              <a:latin typeface="Arial-BoldMT" charset="0"/>
            </a:endParaRPr>
          </a:p>
          <a:p>
            <a:pPr>
              <a:spcBef>
                <a:spcPct val="0"/>
              </a:spcBef>
              <a:buFontTx/>
              <a:buNone/>
            </a:pPr>
            <a:r>
              <a:rPr lang="en-US" altLang="en-US" sz="1800">
                <a:latin typeface="Arial-BoldMT" charset="0"/>
              </a:rPr>
              <a:t>The 2 dark-staining layers in the electron micrographs correspond primarily to the inner &amp; outer polar surfaces of the bilayer.</a:t>
            </a:r>
          </a:p>
          <a:p>
            <a:pPr>
              <a:spcBef>
                <a:spcPct val="0"/>
              </a:spcBef>
              <a:buFontTx/>
              <a:buNone/>
            </a:pPr>
            <a:endParaRPr lang="en-US" altLang="en-US" sz="1400">
              <a:latin typeface="Arial-BoldMT" charset="0"/>
            </a:endParaRPr>
          </a:p>
          <a:p>
            <a:pPr>
              <a:spcBef>
                <a:spcPct val="0"/>
              </a:spcBef>
              <a:buFontTx/>
              <a:buNone/>
            </a:pPr>
            <a:r>
              <a:rPr lang="en-US" altLang="en-US" sz="1800">
                <a:latin typeface="Arial-BoldMT" charset="0"/>
              </a:rPr>
              <a:t>All membranes examined closely (plasma, nuclear or cytoplasmic) from plants, animals or microorganisms have the same ultrastructure.</a:t>
            </a:r>
          </a:p>
          <a:p>
            <a:pPr>
              <a:spcBef>
                <a:spcPct val="0"/>
              </a:spcBef>
              <a:buFontTx/>
              <a:buNone/>
            </a:pPr>
            <a:endParaRPr lang="en-US" altLang="en-US" sz="1800">
              <a:latin typeface="Arial-BoldMT" charset="0"/>
            </a:endParaRPr>
          </a:p>
          <a:p>
            <a:pPr eaLnBrk="1" hangingPunct="1">
              <a:spcBef>
                <a:spcPct val="0"/>
              </a:spcBef>
              <a:buFontTx/>
              <a:buNone/>
            </a:pPr>
            <a:endParaRPr lang="en-US" altLang="en-US" sz="1800">
              <a:latin typeface="Arial-BoldMT" charset="0"/>
            </a:endParaRPr>
          </a:p>
          <a:p>
            <a:pPr eaLnBrk="1" hangingPunct="1">
              <a:spcBef>
                <a:spcPct val="0"/>
              </a:spcBef>
              <a:buFontTx/>
              <a:buNone/>
            </a:pPr>
            <a:endParaRPr lang="en-US" altLang="en-US" sz="1800">
              <a:latin typeface="Arial-BoldMT" charset="0"/>
            </a:endParaRPr>
          </a:p>
        </p:txBody>
      </p:sp>
      <p:sp>
        <p:nvSpPr>
          <p:cNvPr id="8" name="Rounded Rectangle 7">
            <a:extLst>
              <a:ext uri="{FF2B5EF4-FFF2-40B4-BE49-F238E27FC236}">
                <a16:creationId xmlns:a16="http://schemas.microsoft.com/office/drawing/2014/main" id="{D7685C28-3888-4237-A238-2A2849547D55}"/>
              </a:ext>
            </a:extLst>
          </p:cNvPr>
          <p:cNvSpPr/>
          <p:nvPr/>
        </p:nvSpPr>
        <p:spPr>
          <a:xfrm>
            <a:off x="3925888" y="2706688"/>
            <a:ext cx="4457700" cy="8255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17413" name="Rectangle 1">
            <a:extLst>
              <a:ext uri="{FF2B5EF4-FFF2-40B4-BE49-F238E27FC236}">
                <a16:creationId xmlns:a16="http://schemas.microsoft.com/office/drawing/2014/main" id="{CEDA1211-3196-4D04-9605-238436D7E6E0}"/>
              </a:ext>
            </a:extLst>
          </p:cNvPr>
          <p:cNvSpPr>
            <a:spLocks noChangeArrowheads="1"/>
          </p:cNvSpPr>
          <p:nvPr/>
        </p:nvSpPr>
        <p:spPr bwMode="auto">
          <a:xfrm>
            <a:off x="3870325" y="2701925"/>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The trilaminar appearance of membranes as revealed by electron micrograph of the plasma membrane and sarcoplasmic reticulum.</a:t>
            </a:r>
          </a:p>
        </p:txBody>
      </p:sp>
      <p:pic>
        <p:nvPicPr>
          <p:cNvPr id="17414" name="Picture 12">
            <a:extLst>
              <a:ext uri="{FF2B5EF4-FFF2-40B4-BE49-F238E27FC236}">
                <a16:creationId xmlns:a16="http://schemas.microsoft.com/office/drawing/2014/main" id="{5FD9C0F7-AF1E-479F-8CBB-371093E993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3288" y="1355725"/>
            <a:ext cx="25400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3">
            <a:extLst>
              <a:ext uri="{FF2B5EF4-FFF2-40B4-BE49-F238E27FC236}">
                <a16:creationId xmlns:a16="http://schemas.microsoft.com/office/drawing/2014/main" id="{D244A4AA-5FAA-4B00-9561-DDC73B620A8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4288" y="1395413"/>
            <a:ext cx="4559300"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Footer Placeholder 6">
            <a:extLst>
              <a:ext uri="{FF2B5EF4-FFF2-40B4-BE49-F238E27FC236}">
                <a16:creationId xmlns:a16="http://schemas.microsoft.com/office/drawing/2014/main" id="{309387D0-6C0F-4D16-8621-04A3CC6B51E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17417" name="Rectangle 2">
            <a:extLst>
              <a:ext uri="{FF2B5EF4-FFF2-40B4-BE49-F238E27FC236}">
                <a16:creationId xmlns:a16="http://schemas.microsoft.com/office/drawing/2014/main" id="{8DA84F09-D387-491E-9E58-877FE4777579}"/>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Introduction to the Plasma Membrane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2EAC0D52-7F00-4CFA-90E4-DE25BD894FAB}"/>
              </a:ext>
            </a:extLst>
          </p:cNvPr>
          <p:cNvSpPr/>
          <p:nvPr/>
        </p:nvSpPr>
        <p:spPr>
          <a:xfrm>
            <a:off x="4768850" y="5594350"/>
            <a:ext cx="2119313" cy="858838"/>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32771" name="Rectangle 9">
            <a:extLst>
              <a:ext uri="{FF2B5EF4-FFF2-40B4-BE49-F238E27FC236}">
                <a16:creationId xmlns:a16="http://schemas.microsoft.com/office/drawing/2014/main" id="{F086CBF8-2B41-477B-AA6E-BB87C662EB41}"/>
              </a:ext>
            </a:extLst>
          </p:cNvPr>
          <p:cNvSpPr>
            <a:spLocks noChangeArrowheads="1"/>
          </p:cNvSpPr>
          <p:nvPr/>
        </p:nvSpPr>
        <p:spPr bwMode="auto">
          <a:xfrm>
            <a:off x="4768850" y="5621338"/>
            <a:ext cx="21193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Fusion: </a:t>
            </a:r>
            <a:r>
              <a:rPr lang="en-US" altLang="en-US" sz="1600">
                <a:latin typeface="Arial-BoldMT" charset="0"/>
              </a:rPr>
              <a:t>plasma membranes of sperm and egg unite</a:t>
            </a:r>
          </a:p>
        </p:txBody>
      </p:sp>
      <p:sp>
        <p:nvSpPr>
          <p:cNvPr id="11" name="Rounded Rectangle 10">
            <a:extLst>
              <a:ext uri="{FF2B5EF4-FFF2-40B4-BE49-F238E27FC236}">
                <a16:creationId xmlns:a16="http://schemas.microsoft.com/office/drawing/2014/main" id="{AD9D6791-0B74-46FB-9602-42EDFFE7E3BF}"/>
              </a:ext>
            </a:extLst>
          </p:cNvPr>
          <p:cNvSpPr/>
          <p:nvPr/>
        </p:nvSpPr>
        <p:spPr>
          <a:xfrm>
            <a:off x="4668838" y="1658938"/>
            <a:ext cx="2317750" cy="8572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32773" name="Rectangle 11">
            <a:extLst>
              <a:ext uri="{FF2B5EF4-FFF2-40B4-BE49-F238E27FC236}">
                <a16:creationId xmlns:a16="http://schemas.microsoft.com/office/drawing/2014/main" id="{63D1E2A6-FD8C-4BE8-9022-3290B60DA41B}"/>
              </a:ext>
            </a:extLst>
          </p:cNvPr>
          <p:cNvSpPr>
            <a:spLocks noChangeArrowheads="1"/>
          </p:cNvSpPr>
          <p:nvPr/>
        </p:nvSpPr>
        <p:spPr bwMode="auto">
          <a:xfrm>
            <a:off x="4668838" y="1685925"/>
            <a:ext cx="23177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Movement: </a:t>
            </a:r>
            <a:r>
              <a:rPr lang="en-US" altLang="en-US" sz="1600">
                <a:latin typeface="Arial-BoldMT" charset="0"/>
              </a:rPr>
              <a:t>ruffling of the plasma membrane of a migrating cell</a:t>
            </a:r>
          </a:p>
        </p:txBody>
      </p:sp>
      <p:sp>
        <p:nvSpPr>
          <p:cNvPr id="32774" name="Rectangle 12">
            <a:extLst>
              <a:ext uri="{FF2B5EF4-FFF2-40B4-BE49-F238E27FC236}">
                <a16:creationId xmlns:a16="http://schemas.microsoft.com/office/drawing/2014/main" id="{A774CD92-CB74-425A-A1BC-CF35DDB17D4D}"/>
              </a:ext>
            </a:extLst>
          </p:cNvPr>
          <p:cNvSpPr>
            <a:spLocks noChangeArrowheads="1"/>
          </p:cNvSpPr>
          <p:nvPr/>
        </p:nvSpPr>
        <p:spPr bwMode="auto">
          <a:xfrm>
            <a:off x="6967538" y="3435350"/>
            <a:ext cx="207803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Division: </a:t>
            </a:r>
            <a:r>
              <a:rPr lang="en-US" altLang="en-US" sz="1600">
                <a:latin typeface="Arial-BoldMT" charset="0"/>
              </a:rPr>
              <a:t>invagination of the plasma membrane during cell division</a:t>
            </a:r>
          </a:p>
        </p:txBody>
      </p:sp>
      <p:sp>
        <p:nvSpPr>
          <p:cNvPr id="14" name="Rounded Rectangle 13">
            <a:extLst>
              <a:ext uri="{FF2B5EF4-FFF2-40B4-BE49-F238E27FC236}">
                <a16:creationId xmlns:a16="http://schemas.microsoft.com/office/drawing/2014/main" id="{B6E069CC-D9F9-40FD-A588-E997FFE3AE0B}"/>
              </a:ext>
            </a:extLst>
          </p:cNvPr>
          <p:cNvSpPr/>
          <p:nvPr/>
        </p:nvSpPr>
        <p:spPr>
          <a:xfrm>
            <a:off x="7040563" y="3402013"/>
            <a:ext cx="1912937" cy="110331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32776" name="Picture 17">
            <a:extLst>
              <a:ext uri="{FF2B5EF4-FFF2-40B4-BE49-F238E27FC236}">
                <a16:creationId xmlns:a16="http://schemas.microsoft.com/office/drawing/2014/main" id="{0C56F919-DCA1-4855-9691-3F9A5670F9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0563" y="1239838"/>
            <a:ext cx="2005012"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19">
            <a:extLst>
              <a:ext uri="{FF2B5EF4-FFF2-40B4-BE49-F238E27FC236}">
                <a16:creationId xmlns:a16="http://schemas.microsoft.com/office/drawing/2014/main" id="{E5D7E331-B299-4DC6-A3E8-C2919866E3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2914650"/>
            <a:ext cx="2116137"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20">
            <a:extLst>
              <a:ext uri="{FF2B5EF4-FFF2-40B4-BE49-F238E27FC236}">
                <a16:creationId xmlns:a16="http://schemas.microsoft.com/office/drawing/2014/main" id="{EB5F0D50-B750-4D91-827A-3B4549908C8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67538" y="4583113"/>
            <a:ext cx="1985962"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Footer Placeholder 6">
            <a:extLst>
              <a:ext uri="{FF2B5EF4-FFF2-40B4-BE49-F238E27FC236}">
                <a16:creationId xmlns:a16="http://schemas.microsoft.com/office/drawing/2014/main" id="{8F0BD5E4-48AF-4E99-90EB-3C862BA49D6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32780" name="Rectangle 2">
            <a:extLst>
              <a:ext uri="{FF2B5EF4-FFF2-40B4-BE49-F238E27FC236}">
                <a16:creationId xmlns:a16="http://schemas.microsoft.com/office/drawing/2014/main" id="{278DE19E-AC0A-4DDE-A398-8FB3B78E138B}"/>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Nature and Importance of the Lipid Bilayer</a:t>
            </a:r>
          </a:p>
        </p:txBody>
      </p:sp>
      <p:sp>
        <p:nvSpPr>
          <p:cNvPr id="32781" name="Rectangle 1">
            <a:extLst>
              <a:ext uri="{FF2B5EF4-FFF2-40B4-BE49-F238E27FC236}">
                <a16:creationId xmlns:a16="http://schemas.microsoft.com/office/drawing/2014/main" id="{769E7F4A-BA4F-4F4D-9DB3-EAF8AB4ED01D}"/>
              </a:ext>
            </a:extLst>
          </p:cNvPr>
          <p:cNvSpPr>
            <a:spLocks noChangeArrowheads="1"/>
          </p:cNvSpPr>
          <p:nvPr/>
        </p:nvSpPr>
        <p:spPr bwMode="auto">
          <a:xfrm>
            <a:off x="588963" y="1746250"/>
            <a:ext cx="3876675"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The entire lipid bilayer is only about 60 Å (6 nm) thick.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Since hydrocarbon chains of the lipid bilayer not exposed to the aqueous environment, membranes are always continuous, unbroken structures.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Membranes form extensive inter-connected networks within the cell.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Lipid bilayers are flexible, so membranes are deformable and their shape can change, as occurs during locomotion or cell division.</a:t>
            </a:r>
          </a:p>
        </p:txBody>
      </p:sp>
      <p:sp>
        <p:nvSpPr>
          <p:cNvPr id="15" name="Rounded Rectangle 14">
            <a:extLst>
              <a:ext uri="{FF2B5EF4-FFF2-40B4-BE49-F238E27FC236}">
                <a16:creationId xmlns:a16="http://schemas.microsoft.com/office/drawing/2014/main" id="{03264767-CC73-471C-84BE-E4F5BAA19A68}"/>
              </a:ext>
            </a:extLst>
          </p:cNvPr>
          <p:cNvSpPr/>
          <p:nvPr/>
        </p:nvSpPr>
        <p:spPr>
          <a:xfrm>
            <a:off x="388938" y="1652588"/>
            <a:ext cx="4170362" cy="454342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961868EF-7287-4CD1-9869-22ECDB04ED01}"/>
              </a:ext>
            </a:extLst>
          </p:cNvPr>
          <p:cNvSpPr/>
          <p:nvPr/>
        </p:nvSpPr>
        <p:spPr>
          <a:xfrm>
            <a:off x="4768850" y="5594350"/>
            <a:ext cx="2119313" cy="858838"/>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33795" name="Rectangle 9">
            <a:extLst>
              <a:ext uri="{FF2B5EF4-FFF2-40B4-BE49-F238E27FC236}">
                <a16:creationId xmlns:a16="http://schemas.microsoft.com/office/drawing/2014/main" id="{70FA9AA3-8690-4118-8B24-207CC037F737}"/>
              </a:ext>
            </a:extLst>
          </p:cNvPr>
          <p:cNvSpPr>
            <a:spLocks noChangeArrowheads="1"/>
          </p:cNvSpPr>
          <p:nvPr/>
        </p:nvSpPr>
        <p:spPr bwMode="auto">
          <a:xfrm>
            <a:off x="4768850" y="5621338"/>
            <a:ext cx="21193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Fusion: </a:t>
            </a:r>
            <a:r>
              <a:rPr lang="en-US" altLang="en-US" sz="1600">
                <a:latin typeface="Arial-BoldMT" charset="0"/>
              </a:rPr>
              <a:t>plasma membranes of sperm and egg unite</a:t>
            </a:r>
          </a:p>
        </p:txBody>
      </p:sp>
      <p:sp>
        <p:nvSpPr>
          <p:cNvPr id="11" name="Rounded Rectangle 10">
            <a:extLst>
              <a:ext uri="{FF2B5EF4-FFF2-40B4-BE49-F238E27FC236}">
                <a16:creationId xmlns:a16="http://schemas.microsoft.com/office/drawing/2014/main" id="{7C5277E7-0A4A-456E-89F3-3BFB4A57BDB9}"/>
              </a:ext>
            </a:extLst>
          </p:cNvPr>
          <p:cNvSpPr/>
          <p:nvPr/>
        </p:nvSpPr>
        <p:spPr>
          <a:xfrm>
            <a:off x="4668838" y="1658938"/>
            <a:ext cx="2317750" cy="8572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33797" name="Rectangle 11">
            <a:extLst>
              <a:ext uri="{FF2B5EF4-FFF2-40B4-BE49-F238E27FC236}">
                <a16:creationId xmlns:a16="http://schemas.microsoft.com/office/drawing/2014/main" id="{2DDEEB7B-2FF8-43C0-84C3-1D656041187E}"/>
              </a:ext>
            </a:extLst>
          </p:cNvPr>
          <p:cNvSpPr>
            <a:spLocks noChangeArrowheads="1"/>
          </p:cNvSpPr>
          <p:nvPr/>
        </p:nvSpPr>
        <p:spPr bwMode="auto">
          <a:xfrm>
            <a:off x="4668838" y="1685925"/>
            <a:ext cx="23177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Movement: </a:t>
            </a:r>
            <a:r>
              <a:rPr lang="en-US" altLang="en-US" sz="1600">
                <a:latin typeface="Arial-BoldMT" charset="0"/>
              </a:rPr>
              <a:t>ruffling of the plasma membrane of a migrating cell</a:t>
            </a:r>
          </a:p>
        </p:txBody>
      </p:sp>
      <p:sp>
        <p:nvSpPr>
          <p:cNvPr id="33798" name="Rectangle 12">
            <a:extLst>
              <a:ext uri="{FF2B5EF4-FFF2-40B4-BE49-F238E27FC236}">
                <a16:creationId xmlns:a16="http://schemas.microsoft.com/office/drawing/2014/main" id="{4A986F95-D72A-4BDC-A664-C53B058AD923}"/>
              </a:ext>
            </a:extLst>
          </p:cNvPr>
          <p:cNvSpPr>
            <a:spLocks noChangeArrowheads="1"/>
          </p:cNvSpPr>
          <p:nvPr/>
        </p:nvSpPr>
        <p:spPr bwMode="auto">
          <a:xfrm>
            <a:off x="6967538" y="3435350"/>
            <a:ext cx="207803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Division: </a:t>
            </a:r>
            <a:r>
              <a:rPr lang="en-US" altLang="en-US" sz="1600">
                <a:latin typeface="Arial-BoldMT" charset="0"/>
              </a:rPr>
              <a:t>invagination of the plasma membrane during cell division</a:t>
            </a:r>
          </a:p>
        </p:txBody>
      </p:sp>
      <p:sp>
        <p:nvSpPr>
          <p:cNvPr id="14" name="Rounded Rectangle 13">
            <a:extLst>
              <a:ext uri="{FF2B5EF4-FFF2-40B4-BE49-F238E27FC236}">
                <a16:creationId xmlns:a16="http://schemas.microsoft.com/office/drawing/2014/main" id="{4044C8B5-DABE-411C-AA5B-22790928F9B1}"/>
              </a:ext>
            </a:extLst>
          </p:cNvPr>
          <p:cNvSpPr/>
          <p:nvPr/>
        </p:nvSpPr>
        <p:spPr>
          <a:xfrm>
            <a:off x="7040563" y="3402013"/>
            <a:ext cx="1912937" cy="110331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33800" name="Picture 17">
            <a:extLst>
              <a:ext uri="{FF2B5EF4-FFF2-40B4-BE49-F238E27FC236}">
                <a16:creationId xmlns:a16="http://schemas.microsoft.com/office/drawing/2014/main" id="{15278601-7E5B-4FF1-992D-2CFE4EED27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0563" y="1239838"/>
            <a:ext cx="2005012"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19">
            <a:extLst>
              <a:ext uri="{FF2B5EF4-FFF2-40B4-BE49-F238E27FC236}">
                <a16:creationId xmlns:a16="http://schemas.microsoft.com/office/drawing/2014/main" id="{06D5B44F-5167-4DF4-9FC8-DEFDAFE313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2914650"/>
            <a:ext cx="2116137"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20">
            <a:extLst>
              <a:ext uri="{FF2B5EF4-FFF2-40B4-BE49-F238E27FC236}">
                <a16:creationId xmlns:a16="http://schemas.microsoft.com/office/drawing/2014/main" id="{FDC0F35C-FAD1-4256-B80F-B103ACCD55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67538" y="4583113"/>
            <a:ext cx="1985962"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3" name="Footer Placeholder 6">
            <a:extLst>
              <a:ext uri="{FF2B5EF4-FFF2-40B4-BE49-F238E27FC236}">
                <a16:creationId xmlns:a16="http://schemas.microsoft.com/office/drawing/2014/main" id="{49732ED3-589A-44C6-951C-6C340B4492D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33804" name="Rectangle 2">
            <a:extLst>
              <a:ext uri="{FF2B5EF4-FFF2-40B4-BE49-F238E27FC236}">
                <a16:creationId xmlns:a16="http://schemas.microsoft.com/office/drawing/2014/main" id="{6C77AEC2-DF0F-44A9-912D-6922C5D18BDC}"/>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Nature and Importance of the Lipid Bilayer</a:t>
            </a:r>
          </a:p>
        </p:txBody>
      </p:sp>
      <p:sp>
        <p:nvSpPr>
          <p:cNvPr id="33805" name="Rectangle 1">
            <a:extLst>
              <a:ext uri="{FF2B5EF4-FFF2-40B4-BE49-F238E27FC236}">
                <a16:creationId xmlns:a16="http://schemas.microsoft.com/office/drawing/2014/main" id="{DD14D716-AB2A-4150-B387-711DD7EFB099}"/>
              </a:ext>
            </a:extLst>
          </p:cNvPr>
          <p:cNvSpPr>
            <a:spLocks noChangeArrowheads="1"/>
          </p:cNvSpPr>
          <p:nvPr/>
        </p:nvSpPr>
        <p:spPr bwMode="auto">
          <a:xfrm>
            <a:off x="714375" y="2205038"/>
            <a:ext cx="337026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The lipid bilayer facilitates the regulated fusion or budding of membranes, processes in which two separate membranes come together to become one continuous sheet. </a:t>
            </a: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The lipid bilayer helps to maintain the proper internal composition of a cell and to separate electric charges across the plasma membrane.</a:t>
            </a:r>
          </a:p>
        </p:txBody>
      </p:sp>
      <p:sp>
        <p:nvSpPr>
          <p:cNvPr id="15" name="Rounded Rectangle 14">
            <a:extLst>
              <a:ext uri="{FF2B5EF4-FFF2-40B4-BE49-F238E27FC236}">
                <a16:creationId xmlns:a16="http://schemas.microsoft.com/office/drawing/2014/main" id="{06BFEEA7-B594-42C4-928F-9A4A360C19E8}"/>
              </a:ext>
            </a:extLst>
          </p:cNvPr>
          <p:cNvSpPr/>
          <p:nvPr/>
        </p:nvSpPr>
        <p:spPr>
          <a:xfrm>
            <a:off x="592138" y="2097088"/>
            <a:ext cx="3602037" cy="36576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A49AC58-B5B0-4FB7-A481-60ED2DC66F35}"/>
              </a:ext>
            </a:extLst>
          </p:cNvPr>
          <p:cNvSpPr/>
          <p:nvPr/>
        </p:nvSpPr>
        <p:spPr>
          <a:xfrm>
            <a:off x="5619750" y="4992688"/>
            <a:ext cx="2990850" cy="35401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34819" name="Rectangle 11">
            <a:extLst>
              <a:ext uri="{FF2B5EF4-FFF2-40B4-BE49-F238E27FC236}">
                <a16:creationId xmlns:a16="http://schemas.microsoft.com/office/drawing/2014/main" id="{2DB4BC2E-5935-4C0B-8058-3458C34BD549}"/>
              </a:ext>
            </a:extLst>
          </p:cNvPr>
          <p:cNvSpPr>
            <a:spLocks noChangeArrowheads="1"/>
          </p:cNvSpPr>
          <p:nvPr/>
        </p:nvSpPr>
        <p:spPr bwMode="auto">
          <a:xfrm>
            <a:off x="5291138" y="4978400"/>
            <a:ext cx="3648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dirty="0">
                <a:latin typeface="Arial-BoldMT" charset="0"/>
              </a:rPr>
              <a:t>Liposomes: </a:t>
            </a:r>
            <a:r>
              <a:rPr lang="en-US" altLang="en-US" sz="1600" dirty="0">
                <a:latin typeface="Arial-BoldMT" charset="0"/>
              </a:rPr>
              <a:t>synthetic vesicles</a:t>
            </a:r>
          </a:p>
        </p:txBody>
      </p:sp>
      <p:pic>
        <p:nvPicPr>
          <p:cNvPr id="34820" name="Picture 15">
            <a:extLst>
              <a:ext uri="{FF2B5EF4-FFF2-40B4-BE49-F238E27FC236}">
                <a16:creationId xmlns:a16="http://schemas.microsoft.com/office/drawing/2014/main" id="{E393995A-9E0D-4F41-AA6E-258B502797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3725" y="2316163"/>
            <a:ext cx="273526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Footer Placeholder 6">
            <a:extLst>
              <a:ext uri="{FF2B5EF4-FFF2-40B4-BE49-F238E27FC236}">
                <a16:creationId xmlns:a16="http://schemas.microsoft.com/office/drawing/2014/main" id="{13528FB4-9176-46DC-BF10-AC84576766C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34822" name="Rectangle 2">
            <a:extLst>
              <a:ext uri="{FF2B5EF4-FFF2-40B4-BE49-F238E27FC236}">
                <a16:creationId xmlns:a16="http://schemas.microsoft.com/office/drawing/2014/main" id="{9A4FA47F-5227-45A2-8F19-DD90D3EB27A2}"/>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Nature and Importance of the Lipid Bilayer</a:t>
            </a:r>
          </a:p>
        </p:txBody>
      </p:sp>
      <p:sp>
        <p:nvSpPr>
          <p:cNvPr id="34823" name="Rectangle 2">
            <a:extLst>
              <a:ext uri="{FF2B5EF4-FFF2-40B4-BE49-F238E27FC236}">
                <a16:creationId xmlns:a16="http://schemas.microsoft.com/office/drawing/2014/main" id="{66FB2578-4C61-466F-9ECC-7D4124C39282}"/>
              </a:ext>
            </a:extLst>
          </p:cNvPr>
          <p:cNvSpPr>
            <a:spLocks noChangeArrowheads="1"/>
          </p:cNvSpPr>
          <p:nvPr/>
        </p:nvSpPr>
        <p:spPr bwMode="auto">
          <a:xfrm>
            <a:off x="781050" y="1746250"/>
            <a:ext cx="41814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The lipid bilayer can self-assemble, demonstrated easily </a:t>
            </a:r>
            <a:r>
              <a:rPr lang="en-US" altLang="en-US" sz="1800" i="1" dirty="0">
                <a:latin typeface="Arial" panose="020B0604020202020204" pitchFamily="34" charset="0"/>
              </a:rPr>
              <a:t>in vitro</a:t>
            </a:r>
            <a:r>
              <a:rPr lang="en-US" altLang="en-US" sz="1800" dirty="0">
                <a:latin typeface="Arial" panose="020B0604020202020204" pitchFamily="34" charset="0"/>
              </a:rPr>
              <a:t>. </a:t>
            </a:r>
          </a:p>
          <a:p>
            <a:pPr>
              <a:spcBef>
                <a:spcPct val="0"/>
              </a:spcBef>
              <a:buFontTx/>
              <a:buNone/>
            </a:pPr>
            <a:endParaRPr lang="en-US" altLang="en-US" sz="1800" dirty="0">
              <a:latin typeface="Arial" panose="020B0604020202020204" pitchFamily="34" charset="0"/>
            </a:endParaRPr>
          </a:p>
          <a:p>
            <a:pPr>
              <a:spcBef>
                <a:spcPct val="0"/>
              </a:spcBef>
              <a:buFontTx/>
              <a:buNone/>
            </a:pPr>
            <a:r>
              <a:rPr lang="en-US" altLang="en-US" sz="1800" dirty="0">
                <a:latin typeface="Arial" panose="020B0604020202020204" pitchFamily="34" charset="0"/>
              </a:rPr>
              <a:t>Phospholipid molecules assemble spontaneously to form the walls of fluid-filled spherical vesicles, called liposomes. </a:t>
            </a:r>
          </a:p>
          <a:p>
            <a:pPr>
              <a:spcBef>
                <a:spcPct val="0"/>
              </a:spcBef>
              <a:buFontTx/>
              <a:buNone/>
            </a:pPr>
            <a:endParaRPr lang="en-US" altLang="en-US" sz="1800" dirty="0">
              <a:latin typeface="Arial" panose="020B0604020202020204" pitchFamily="34" charset="0"/>
            </a:endParaRPr>
          </a:p>
          <a:p>
            <a:pPr>
              <a:spcBef>
                <a:spcPct val="0"/>
              </a:spcBef>
              <a:buFontTx/>
              <a:buNone/>
            </a:pPr>
            <a:r>
              <a:rPr lang="en-US" altLang="en-US" sz="1800" dirty="0">
                <a:latin typeface="Arial" panose="020B0604020202020204" pitchFamily="34" charset="0"/>
              </a:rPr>
              <a:t>Liposomes have proven invaluable in membrane research. </a:t>
            </a:r>
          </a:p>
          <a:p>
            <a:pPr>
              <a:spcBef>
                <a:spcPct val="0"/>
              </a:spcBef>
              <a:buFontTx/>
              <a:buNone/>
            </a:pPr>
            <a:endParaRPr lang="en-US" altLang="en-US" sz="1800" dirty="0">
              <a:latin typeface="Arial" panose="020B0604020202020204" pitchFamily="34" charset="0"/>
            </a:endParaRPr>
          </a:p>
          <a:p>
            <a:pPr>
              <a:spcBef>
                <a:spcPct val="0"/>
              </a:spcBef>
              <a:buFontTx/>
              <a:buNone/>
            </a:pPr>
            <a:r>
              <a:rPr lang="en-US" altLang="en-US" sz="1800" dirty="0">
                <a:latin typeface="Arial" panose="020B0604020202020204" pitchFamily="34" charset="0"/>
              </a:rPr>
              <a:t>Membrane proteins can be inserted into liposomes and their function studied in a much simpler environment than that of a natural membrane. </a:t>
            </a:r>
          </a:p>
          <a:p>
            <a:pPr>
              <a:spcBef>
                <a:spcPct val="0"/>
              </a:spcBef>
              <a:buFontTx/>
              <a:buNone/>
            </a:pPr>
            <a:endParaRPr lang="en-US" altLang="en-US" sz="1800" dirty="0">
              <a:latin typeface="Arial" panose="020B0604020202020204" pitchFamily="34" charset="0"/>
            </a:endParaRPr>
          </a:p>
        </p:txBody>
      </p:sp>
      <p:sp>
        <p:nvSpPr>
          <p:cNvPr id="12" name="Rounded Rectangle 11">
            <a:extLst>
              <a:ext uri="{FF2B5EF4-FFF2-40B4-BE49-F238E27FC236}">
                <a16:creationId xmlns:a16="http://schemas.microsoft.com/office/drawing/2014/main" id="{FCB08299-0216-481B-9BC3-29BABAC94895}"/>
              </a:ext>
            </a:extLst>
          </p:cNvPr>
          <p:cNvSpPr/>
          <p:nvPr/>
        </p:nvSpPr>
        <p:spPr>
          <a:xfrm>
            <a:off x="627063" y="1577975"/>
            <a:ext cx="4335462" cy="454342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07C4A92-917D-404C-8B4E-1544784CDC88}"/>
              </a:ext>
            </a:extLst>
          </p:cNvPr>
          <p:cNvSpPr/>
          <p:nvPr/>
        </p:nvSpPr>
        <p:spPr>
          <a:xfrm>
            <a:off x="5619750" y="4992688"/>
            <a:ext cx="2990850" cy="35401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35843" name="Rectangle 11">
            <a:extLst>
              <a:ext uri="{FF2B5EF4-FFF2-40B4-BE49-F238E27FC236}">
                <a16:creationId xmlns:a16="http://schemas.microsoft.com/office/drawing/2014/main" id="{9C39155F-F616-4A81-8404-982A22CDED39}"/>
              </a:ext>
            </a:extLst>
          </p:cNvPr>
          <p:cNvSpPr>
            <a:spLocks noChangeArrowheads="1"/>
          </p:cNvSpPr>
          <p:nvPr/>
        </p:nvSpPr>
        <p:spPr bwMode="auto">
          <a:xfrm>
            <a:off x="5291138" y="4978400"/>
            <a:ext cx="3648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Liposomes: </a:t>
            </a:r>
            <a:r>
              <a:rPr lang="en-US" altLang="en-US" sz="1600">
                <a:latin typeface="Arial-BoldMT" charset="0"/>
              </a:rPr>
              <a:t>synthetic vesicles</a:t>
            </a:r>
          </a:p>
        </p:txBody>
      </p:sp>
      <p:pic>
        <p:nvPicPr>
          <p:cNvPr id="35844" name="Picture 15">
            <a:extLst>
              <a:ext uri="{FF2B5EF4-FFF2-40B4-BE49-F238E27FC236}">
                <a16:creationId xmlns:a16="http://schemas.microsoft.com/office/drawing/2014/main" id="{ED935322-B653-4339-B9E0-8F9851E1EE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3725" y="2316163"/>
            <a:ext cx="273526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Footer Placeholder 6">
            <a:extLst>
              <a:ext uri="{FF2B5EF4-FFF2-40B4-BE49-F238E27FC236}">
                <a16:creationId xmlns:a16="http://schemas.microsoft.com/office/drawing/2014/main" id="{11E1DE3D-56BB-460C-BF16-F93CD281BC5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35846" name="Rectangle 2">
            <a:extLst>
              <a:ext uri="{FF2B5EF4-FFF2-40B4-BE49-F238E27FC236}">
                <a16:creationId xmlns:a16="http://schemas.microsoft.com/office/drawing/2014/main" id="{E44B6AE9-3D4A-4D60-8414-DADAFBB1E9BD}"/>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Nature and Importance of the Lipid Bilayer</a:t>
            </a:r>
          </a:p>
        </p:txBody>
      </p:sp>
      <p:sp>
        <p:nvSpPr>
          <p:cNvPr id="35847" name="Rectangle 2">
            <a:extLst>
              <a:ext uri="{FF2B5EF4-FFF2-40B4-BE49-F238E27FC236}">
                <a16:creationId xmlns:a16="http://schemas.microsoft.com/office/drawing/2014/main" id="{AB7ACBCB-63C9-4D9C-B655-B78620FCD886}"/>
              </a:ext>
            </a:extLst>
          </p:cNvPr>
          <p:cNvSpPr>
            <a:spLocks noChangeArrowheads="1"/>
          </p:cNvSpPr>
          <p:nvPr/>
        </p:nvSpPr>
        <p:spPr bwMode="auto">
          <a:xfrm>
            <a:off x="525463" y="1754188"/>
            <a:ext cx="430212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Liposomes are vehicles to deliver drugs or DNA within the body; they can be linked to the liposome wall or contained at high concentration within its lumen.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These walls are constructed to contain specific proteins for selective binding to the surfaces of particular target cells.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Stealth liposomes contain an outer polymer coating that protects the liposomes from immune destruction.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err="1">
                <a:latin typeface="Arial" panose="020B0604020202020204" pitchFamily="34" charset="0"/>
              </a:rPr>
              <a:t>Caelyx</a:t>
            </a:r>
            <a:r>
              <a:rPr lang="en-US" altLang="en-US" sz="1800" dirty="0">
                <a:latin typeface="Arial" panose="020B0604020202020204" pitchFamily="34" charset="0"/>
              </a:rPr>
              <a:t>, a stealth liposome containing doxorubicin, is an accepted therapy for treatment of metastatic breast cancer.</a:t>
            </a:r>
          </a:p>
        </p:txBody>
      </p:sp>
      <p:sp>
        <p:nvSpPr>
          <p:cNvPr id="8" name="Rounded Rectangle 7">
            <a:extLst>
              <a:ext uri="{FF2B5EF4-FFF2-40B4-BE49-F238E27FC236}">
                <a16:creationId xmlns:a16="http://schemas.microsoft.com/office/drawing/2014/main" id="{400E0967-9C9F-4752-8D29-0EC9A1448CF4}"/>
              </a:ext>
            </a:extLst>
          </p:cNvPr>
          <p:cNvSpPr/>
          <p:nvPr/>
        </p:nvSpPr>
        <p:spPr>
          <a:xfrm>
            <a:off x="401638" y="1620838"/>
            <a:ext cx="4438650" cy="4586287"/>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33E1233-A5B8-44C7-AC24-CAD70CC785AA}"/>
              </a:ext>
            </a:extLst>
          </p:cNvPr>
          <p:cNvSpPr/>
          <p:nvPr/>
        </p:nvSpPr>
        <p:spPr>
          <a:xfrm>
            <a:off x="641350" y="1741488"/>
            <a:ext cx="3903663" cy="41910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36867" name="TextBox 8">
            <a:extLst>
              <a:ext uri="{FF2B5EF4-FFF2-40B4-BE49-F238E27FC236}">
                <a16:creationId xmlns:a16="http://schemas.microsoft.com/office/drawing/2014/main" id="{9DC1CE9A-115D-401B-87C2-B089EB2DFEBF}"/>
              </a:ext>
            </a:extLst>
          </p:cNvPr>
          <p:cNvSpPr txBox="1">
            <a:spLocks noChangeArrowheads="1"/>
          </p:cNvSpPr>
          <p:nvPr/>
        </p:nvSpPr>
        <p:spPr bwMode="auto">
          <a:xfrm>
            <a:off x="5961063" y="4906963"/>
            <a:ext cx="21066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400">
                <a:latin typeface="Arial-BoldMT" charset="0"/>
              </a:rPr>
              <a:t>SM: sphingomyelin</a:t>
            </a:r>
          </a:p>
          <a:p>
            <a:pPr eaLnBrk="1" hangingPunct="1">
              <a:spcBef>
                <a:spcPct val="0"/>
              </a:spcBef>
              <a:buFontTx/>
              <a:buNone/>
            </a:pPr>
            <a:r>
              <a:rPr lang="en-US" altLang="en-US" sz="1400">
                <a:latin typeface="Arial-BoldMT" charset="0"/>
              </a:rPr>
              <a:t>PC: phosphatidylcholine</a:t>
            </a:r>
          </a:p>
          <a:p>
            <a:pPr eaLnBrk="1" hangingPunct="1">
              <a:spcBef>
                <a:spcPct val="0"/>
              </a:spcBef>
              <a:buFontTx/>
              <a:buNone/>
            </a:pPr>
            <a:r>
              <a:rPr lang="en-US" altLang="en-US" sz="1400">
                <a:latin typeface="Arial-BoldMT" charset="0"/>
              </a:rPr>
              <a:t>PS: phosphatidylserine</a:t>
            </a:r>
          </a:p>
        </p:txBody>
      </p:sp>
      <p:sp>
        <p:nvSpPr>
          <p:cNvPr id="36868" name="TextBox 9">
            <a:extLst>
              <a:ext uri="{FF2B5EF4-FFF2-40B4-BE49-F238E27FC236}">
                <a16:creationId xmlns:a16="http://schemas.microsoft.com/office/drawing/2014/main" id="{C4CEC024-5E31-4A96-80D4-D8FD159BAE59}"/>
              </a:ext>
            </a:extLst>
          </p:cNvPr>
          <p:cNvSpPr txBox="1">
            <a:spLocks noChangeArrowheads="1"/>
          </p:cNvSpPr>
          <p:nvPr/>
        </p:nvSpPr>
        <p:spPr bwMode="auto">
          <a:xfrm>
            <a:off x="5961063" y="5562600"/>
            <a:ext cx="26035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400">
                <a:latin typeface="Arial-BoldMT" charset="0"/>
              </a:rPr>
              <a:t>PE: phosphatidylethanolamine</a:t>
            </a:r>
          </a:p>
          <a:p>
            <a:pPr eaLnBrk="1" hangingPunct="1">
              <a:spcBef>
                <a:spcPct val="0"/>
              </a:spcBef>
              <a:buFontTx/>
              <a:buNone/>
            </a:pPr>
            <a:r>
              <a:rPr lang="en-US" altLang="en-US" sz="1400">
                <a:latin typeface="Arial-BoldMT" charset="0"/>
              </a:rPr>
              <a:t>PI: phosphatidylinositol</a:t>
            </a:r>
          </a:p>
          <a:p>
            <a:pPr eaLnBrk="1" hangingPunct="1">
              <a:spcBef>
                <a:spcPct val="0"/>
              </a:spcBef>
              <a:buFontTx/>
              <a:buNone/>
            </a:pPr>
            <a:r>
              <a:rPr lang="en-US" altLang="en-US" sz="1400">
                <a:latin typeface="Arial-BoldMT" charset="0"/>
              </a:rPr>
              <a:t>Cl: cholesterol</a:t>
            </a:r>
          </a:p>
        </p:txBody>
      </p:sp>
      <p:sp>
        <p:nvSpPr>
          <p:cNvPr id="11" name="Rounded Rectangle 10">
            <a:extLst>
              <a:ext uri="{FF2B5EF4-FFF2-40B4-BE49-F238E27FC236}">
                <a16:creationId xmlns:a16="http://schemas.microsoft.com/office/drawing/2014/main" id="{81AB86A6-933E-4E51-847F-B05A37EF4B3F}"/>
              </a:ext>
            </a:extLst>
          </p:cNvPr>
          <p:cNvSpPr/>
          <p:nvPr/>
        </p:nvSpPr>
        <p:spPr>
          <a:xfrm>
            <a:off x="5778500" y="4887913"/>
            <a:ext cx="2786063" cy="141446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latin typeface="Arial-BoldMT"/>
            </a:endParaRPr>
          </a:p>
        </p:txBody>
      </p:sp>
      <p:pic>
        <p:nvPicPr>
          <p:cNvPr id="36870" name="Picture 14">
            <a:extLst>
              <a:ext uri="{FF2B5EF4-FFF2-40B4-BE49-F238E27FC236}">
                <a16:creationId xmlns:a16="http://schemas.microsoft.com/office/drawing/2014/main" id="{43A85AEB-AB8B-4289-B2F2-1CD421B0A6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1444625"/>
            <a:ext cx="2757487"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Footer Placeholder 6">
            <a:extLst>
              <a:ext uri="{FF2B5EF4-FFF2-40B4-BE49-F238E27FC236}">
                <a16:creationId xmlns:a16="http://schemas.microsoft.com/office/drawing/2014/main" id="{4A18B575-275B-47E0-A748-57F267270DB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36872" name="Rectangle 2">
            <a:extLst>
              <a:ext uri="{FF2B5EF4-FFF2-40B4-BE49-F238E27FC236}">
                <a16:creationId xmlns:a16="http://schemas.microsoft.com/office/drawing/2014/main" id="{8CFE87D6-A99E-4C85-B273-345750173876}"/>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Asymmetry of the Membrane Lipids</a:t>
            </a:r>
          </a:p>
        </p:txBody>
      </p:sp>
      <p:sp>
        <p:nvSpPr>
          <p:cNvPr id="36873" name="Rectangle 1">
            <a:extLst>
              <a:ext uri="{FF2B5EF4-FFF2-40B4-BE49-F238E27FC236}">
                <a16:creationId xmlns:a16="http://schemas.microsoft.com/office/drawing/2014/main" id="{13D69ECE-6694-49B1-B823-8D4A4FECA56E}"/>
              </a:ext>
            </a:extLst>
          </p:cNvPr>
          <p:cNvSpPr>
            <a:spLocks noChangeArrowheads="1"/>
          </p:cNvSpPr>
          <p:nvPr/>
        </p:nvSpPr>
        <p:spPr bwMode="auto">
          <a:xfrm>
            <a:off x="798513" y="1939925"/>
            <a:ext cx="377348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The lipid bilayer consists of two distinct leaflets that have a distinctly different lipid composition.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Compared to the inner leaflet, the outer leaflet has a relatively high concentration of PC (and sphingomyelin) and a low concentration of PE and PS.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The lipid bilayer is composed of two semi-stable, independent monolayers having different physical and chemical properties.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1BB8381-5DA5-43FD-B217-77B9A5D51354}"/>
              </a:ext>
            </a:extLst>
          </p:cNvPr>
          <p:cNvSpPr/>
          <p:nvPr/>
        </p:nvSpPr>
        <p:spPr>
          <a:xfrm>
            <a:off x="596900" y="1593850"/>
            <a:ext cx="4498975" cy="461645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37891" name="TextBox 8">
            <a:extLst>
              <a:ext uri="{FF2B5EF4-FFF2-40B4-BE49-F238E27FC236}">
                <a16:creationId xmlns:a16="http://schemas.microsoft.com/office/drawing/2014/main" id="{A6497F40-F48E-4E61-9304-267248813319}"/>
              </a:ext>
            </a:extLst>
          </p:cNvPr>
          <p:cNvSpPr txBox="1">
            <a:spLocks noChangeArrowheads="1"/>
          </p:cNvSpPr>
          <p:nvPr/>
        </p:nvSpPr>
        <p:spPr bwMode="auto">
          <a:xfrm>
            <a:off x="5961063" y="4906963"/>
            <a:ext cx="21066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400">
                <a:latin typeface="Arial-BoldMT" charset="0"/>
              </a:rPr>
              <a:t>SM: sphingomyelin</a:t>
            </a:r>
          </a:p>
          <a:p>
            <a:pPr eaLnBrk="1" hangingPunct="1">
              <a:spcBef>
                <a:spcPct val="0"/>
              </a:spcBef>
              <a:buFontTx/>
              <a:buNone/>
            </a:pPr>
            <a:r>
              <a:rPr lang="en-US" altLang="en-US" sz="1400">
                <a:latin typeface="Arial-BoldMT" charset="0"/>
              </a:rPr>
              <a:t>PC: phosphatidylcholine</a:t>
            </a:r>
          </a:p>
          <a:p>
            <a:pPr eaLnBrk="1" hangingPunct="1">
              <a:spcBef>
                <a:spcPct val="0"/>
              </a:spcBef>
              <a:buFontTx/>
              <a:buNone/>
            </a:pPr>
            <a:r>
              <a:rPr lang="en-US" altLang="en-US" sz="1400">
                <a:latin typeface="Arial-BoldMT" charset="0"/>
              </a:rPr>
              <a:t>PS: phosphatidylserine</a:t>
            </a:r>
          </a:p>
        </p:txBody>
      </p:sp>
      <p:sp>
        <p:nvSpPr>
          <p:cNvPr id="37892" name="TextBox 9">
            <a:extLst>
              <a:ext uri="{FF2B5EF4-FFF2-40B4-BE49-F238E27FC236}">
                <a16:creationId xmlns:a16="http://schemas.microsoft.com/office/drawing/2014/main" id="{53C46BA3-A452-42F6-9A2A-9F275EDE5891}"/>
              </a:ext>
            </a:extLst>
          </p:cNvPr>
          <p:cNvSpPr txBox="1">
            <a:spLocks noChangeArrowheads="1"/>
          </p:cNvSpPr>
          <p:nvPr/>
        </p:nvSpPr>
        <p:spPr bwMode="auto">
          <a:xfrm>
            <a:off x="5961063" y="5562600"/>
            <a:ext cx="26035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400">
                <a:latin typeface="Arial-BoldMT" charset="0"/>
              </a:rPr>
              <a:t>PE: phosphatidylethanolamine</a:t>
            </a:r>
          </a:p>
          <a:p>
            <a:pPr eaLnBrk="1" hangingPunct="1">
              <a:spcBef>
                <a:spcPct val="0"/>
              </a:spcBef>
              <a:buFontTx/>
              <a:buNone/>
            </a:pPr>
            <a:r>
              <a:rPr lang="en-US" altLang="en-US" sz="1400">
                <a:latin typeface="Arial-BoldMT" charset="0"/>
              </a:rPr>
              <a:t>PI: phosphatidylinositol</a:t>
            </a:r>
          </a:p>
          <a:p>
            <a:pPr eaLnBrk="1" hangingPunct="1">
              <a:spcBef>
                <a:spcPct val="0"/>
              </a:spcBef>
              <a:buFontTx/>
              <a:buNone/>
            </a:pPr>
            <a:r>
              <a:rPr lang="en-US" altLang="en-US" sz="1400">
                <a:latin typeface="Arial-BoldMT" charset="0"/>
              </a:rPr>
              <a:t>Cl: cholesterol</a:t>
            </a:r>
          </a:p>
        </p:txBody>
      </p:sp>
      <p:sp>
        <p:nvSpPr>
          <p:cNvPr id="11" name="Rounded Rectangle 10">
            <a:extLst>
              <a:ext uri="{FF2B5EF4-FFF2-40B4-BE49-F238E27FC236}">
                <a16:creationId xmlns:a16="http://schemas.microsoft.com/office/drawing/2014/main" id="{0736DAD3-DCDD-4320-B5EF-13233AFB140C}"/>
              </a:ext>
            </a:extLst>
          </p:cNvPr>
          <p:cNvSpPr/>
          <p:nvPr/>
        </p:nvSpPr>
        <p:spPr>
          <a:xfrm>
            <a:off x="5778500" y="4887913"/>
            <a:ext cx="2786063" cy="141446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latin typeface="Arial-BoldMT"/>
            </a:endParaRPr>
          </a:p>
        </p:txBody>
      </p:sp>
      <p:pic>
        <p:nvPicPr>
          <p:cNvPr id="37894" name="Picture 14">
            <a:extLst>
              <a:ext uri="{FF2B5EF4-FFF2-40B4-BE49-F238E27FC236}">
                <a16:creationId xmlns:a16="http://schemas.microsoft.com/office/drawing/2014/main" id="{E4A08B55-5AEC-4F5B-978A-CC84D2517A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1444625"/>
            <a:ext cx="2757487"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Footer Placeholder 6">
            <a:extLst>
              <a:ext uri="{FF2B5EF4-FFF2-40B4-BE49-F238E27FC236}">
                <a16:creationId xmlns:a16="http://schemas.microsoft.com/office/drawing/2014/main" id="{8B77C561-B035-489D-A8A8-AD972058914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37896" name="Rectangle 2">
            <a:extLst>
              <a:ext uri="{FF2B5EF4-FFF2-40B4-BE49-F238E27FC236}">
                <a16:creationId xmlns:a16="http://schemas.microsoft.com/office/drawing/2014/main" id="{08B1E291-5CEB-45B2-8824-18CE92A522E7}"/>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Asymmetry of the Membrane Lipids</a:t>
            </a:r>
          </a:p>
        </p:txBody>
      </p:sp>
      <p:sp>
        <p:nvSpPr>
          <p:cNvPr id="37897" name="Rectangle 2">
            <a:extLst>
              <a:ext uri="{FF2B5EF4-FFF2-40B4-BE49-F238E27FC236}">
                <a16:creationId xmlns:a16="http://schemas.microsoft.com/office/drawing/2014/main" id="{EACBF427-A506-49BB-9637-707D4E27C86B}"/>
              </a:ext>
            </a:extLst>
          </p:cNvPr>
          <p:cNvSpPr>
            <a:spLocks noChangeArrowheads="1"/>
          </p:cNvSpPr>
          <p:nvPr/>
        </p:nvSpPr>
        <p:spPr bwMode="auto">
          <a:xfrm>
            <a:off x="692150" y="1792288"/>
            <a:ext cx="4452938" cy="427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Glycolipids are in the outer leaflet where they act as receptors for ligands.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PE (inner) promotes membrane curvature for membrane budding and fusion.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PS (inner) has a negative charge to bind positively charged lysine and arginine residues on adjacent proteins.</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PS (outer) on aging lymphocytes marks the cells for destruction by macrophages.</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PI (inner) can be phosphorylated, which converts the lipid into a phosphoinositide for signal transduction pathways.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4FB3037-4E00-41ED-B97E-C72288FE94DC}"/>
              </a:ext>
            </a:extLst>
          </p:cNvPr>
          <p:cNvSpPr/>
          <p:nvPr/>
        </p:nvSpPr>
        <p:spPr>
          <a:xfrm>
            <a:off x="523875" y="1547813"/>
            <a:ext cx="4711700" cy="47117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38915" name="Rectangle 1">
            <a:extLst>
              <a:ext uri="{FF2B5EF4-FFF2-40B4-BE49-F238E27FC236}">
                <a16:creationId xmlns:a16="http://schemas.microsoft.com/office/drawing/2014/main" id="{1569197E-42A6-4826-8A98-CC14E879983D}"/>
              </a:ext>
            </a:extLst>
          </p:cNvPr>
          <p:cNvSpPr>
            <a:spLocks noChangeArrowheads="1"/>
          </p:cNvSpPr>
          <p:nvPr/>
        </p:nvSpPr>
        <p:spPr bwMode="auto">
          <a:xfrm>
            <a:off x="5905500" y="5022850"/>
            <a:ext cx="23955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Two types of linkages that join sugars to a polypeptide chain</a:t>
            </a:r>
          </a:p>
        </p:txBody>
      </p:sp>
      <p:sp>
        <p:nvSpPr>
          <p:cNvPr id="10" name="Rounded Rectangle 9">
            <a:extLst>
              <a:ext uri="{FF2B5EF4-FFF2-40B4-BE49-F238E27FC236}">
                <a16:creationId xmlns:a16="http://schemas.microsoft.com/office/drawing/2014/main" id="{68514B52-CC73-411F-A575-52CD98987ABC}"/>
              </a:ext>
            </a:extLst>
          </p:cNvPr>
          <p:cNvSpPr/>
          <p:nvPr/>
        </p:nvSpPr>
        <p:spPr>
          <a:xfrm>
            <a:off x="6070600" y="5019675"/>
            <a:ext cx="2098675" cy="849313"/>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38917" name="Picture 15">
            <a:extLst>
              <a:ext uri="{FF2B5EF4-FFF2-40B4-BE49-F238E27FC236}">
                <a16:creationId xmlns:a16="http://schemas.microsoft.com/office/drawing/2014/main" id="{B3634864-6DE1-483B-B095-677C8433F3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704975"/>
            <a:ext cx="2509838"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Footer Placeholder 6">
            <a:extLst>
              <a:ext uri="{FF2B5EF4-FFF2-40B4-BE49-F238E27FC236}">
                <a16:creationId xmlns:a16="http://schemas.microsoft.com/office/drawing/2014/main" id="{982E778C-2796-45A8-B6C2-D66458ABA07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38919" name="Rectangle 2">
            <a:extLst>
              <a:ext uri="{FF2B5EF4-FFF2-40B4-BE49-F238E27FC236}">
                <a16:creationId xmlns:a16="http://schemas.microsoft.com/office/drawing/2014/main" id="{3C0BC6A9-C21E-4EBE-A346-465C3B6E2C12}"/>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dirty="0">
                <a:solidFill>
                  <a:srgbClr val="000000"/>
                </a:solidFill>
                <a:latin typeface="Arial-BoldMT" charset="0"/>
                <a:ea typeface="MS Mincho" panose="02020609040205080304" pitchFamily="49" charset="-128"/>
              </a:rPr>
              <a:t>8.3 </a:t>
            </a:r>
            <a:r>
              <a:rPr lang="en-US" altLang="en-US" sz="2400" b="1" dirty="0">
                <a:solidFill>
                  <a:srgbClr val="FFCD1A"/>
                </a:solidFill>
                <a:latin typeface="Arial-BoldMT" charset="0"/>
                <a:ea typeface="MS Mincho" panose="02020609040205080304" pitchFamily="49" charset="-128"/>
              </a:rPr>
              <a:t>| </a:t>
            </a:r>
            <a:r>
              <a:rPr lang="en-US" altLang="en-US" sz="2400" b="1" dirty="0">
                <a:solidFill>
                  <a:srgbClr val="800000"/>
                </a:solidFill>
                <a:latin typeface="Arial-BoldMT" charset="0"/>
                <a:ea typeface="MS Mincho" panose="02020609040205080304" pitchFamily="49" charset="-128"/>
              </a:rPr>
              <a:t>Membrane Carbohydrates</a:t>
            </a:r>
          </a:p>
        </p:txBody>
      </p:sp>
      <p:sp>
        <p:nvSpPr>
          <p:cNvPr id="38920" name="Rectangle 2">
            <a:extLst>
              <a:ext uri="{FF2B5EF4-FFF2-40B4-BE49-F238E27FC236}">
                <a16:creationId xmlns:a16="http://schemas.microsoft.com/office/drawing/2014/main" id="{A414616D-65D1-443C-8F93-E2E88A93B421}"/>
              </a:ext>
            </a:extLst>
          </p:cNvPr>
          <p:cNvSpPr>
            <a:spLocks noChangeArrowheads="1"/>
          </p:cNvSpPr>
          <p:nvPr/>
        </p:nvSpPr>
        <p:spPr bwMode="auto">
          <a:xfrm>
            <a:off x="703263" y="1704975"/>
            <a:ext cx="4532312"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Plasma membranes of eukaryotic cells have carbohydrate (2-10% by weight), with 90% glycoproteins and 10% glycolipids.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Carbohydrates face outward into the extracellular space, and internal cellular membranes faces away from the cytosol.</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Glycoproteins have short, branched hydrophilic </a:t>
            </a:r>
            <a:r>
              <a:rPr lang="en-US" altLang="en-US" sz="1800" b="1">
                <a:latin typeface="Arial" panose="020B0604020202020204" pitchFamily="34" charset="0"/>
              </a:rPr>
              <a:t>oligosaccharides</a:t>
            </a:r>
            <a:r>
              <a:rPr lang="en-US" altLang="en-US" sz="1800">
                <a:latin typeface="Arial" panose="020B0604020202020204" pitchFamily="34" charset="0"/>
              </a:rPr>
              <a:t> (&lt;15 sugars per chain) with extensive variability in composition and structure.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Oligosaccharides may be attached to several different amino acids by two types of linkages: N-linkages and O-linkages.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362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B3862B0-D7AC-428C-A410-136131B357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8418" y="643467"/>
            <a:ext cx="516716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957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7677A387-494E-4EBE-A7C6-4E7D31EE0D83}"/>
              </a:ext>
            </a:extLst>
          </p:cNvPr>
          <p:cNvSpPr>
            <a:spLocks noGrp="1" noChangeArrowheads="1"/>
          </p:cNvSpPr>
          <p:nvPr>
            <p:ph type="body" sz="half" idx="1"/>
          </p:nvPr>
        </p:nvSpPr>
        <p:spPr>
          <a:xfrm>
            <a:off x="700088" y="1539875"/>
            <a:ext cx="4979987" cy="4892675"/>
          </a:xfrm>
        </p:spPr>
        <p:txBody>
          <a:bodyPr/>
          <a:lstStyle/>
          <a:p>
            <a:pPr marL="0" indent="0" eaLnBrk="1" hangingPunct="1">
              <a:spcBef>
                <a:spcPct val="0"/>
              </a:spcBef>
              <a:buFont typeface="Arial" panose="020B0604020202020204" pitchFamily="34" charset="0"/>
              <a:buNone/>
            </a:pPr>
            <a:r>
              <a:rPr lang="en-US" altLang="en-US" sz="1800">
                <a:latin typeface="Arial-BoldMT" charset="0"/>
              </a:rPr>
              <a:t>Membrane proteins attach to the bilayer asymmetrically, giving the membrane a distinct “sidedness”</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Membrane proteins grouped into 3 classes:</a:t>
            </a:r>
          </a:p>
          <a:p>
            <a:pPr marL="0" indent="0" eaLnBrk="1" hangingPunct="1">
              <a:spcBef>
                <a:spcPct val="0"/>
              </a:spcBef>
              <a:buFont typeface="Arial" panose="020B0604020202020204" pitchFamily="34" charset="0"/>
              <a:buNone/>
            </a:pPr>
            <a:endParaRPr lang="en-US" altLang="en-US" sz="1400" b="1">
              <a:latin typeface="Arial-BoldMT" charset="0"/>
            </a:endParaRPr>
          </a:p>
          <a:p>
            <a:pPr marL="0" indent="0" eaLnBrk="1" hangingPunct="1">
              <a:spcBef>
                <a:spcPct val="0"/>
              </a:spcBef>
              <a:buFont typeface="Arial" panose="020B0604020202020204" pitchFamily="34" charset="0"/>
              <a:buNone/>
            </a:pPr>
            <a:r>
              <a:rPr lang="en-US" altLang="en-US" sz="1800" b="1">
                <a:latin typeface="Arial-BoldMT" charset="0"/>
              </a:rPr>
              <a:t>Integral proteins: </a:t>
            </a:r>
            <a:r>
              <a:rPr lang="en-US" altLang="en-US" sz="1800">
                <a:latin typeface="Arial-BoldMT" charset="0"/>
              </a:rPr>
              <a:t>Penetrate and pass through lipid bilayer; make</a:t>
            </a:r>
            <a:r>
              <a:rPr lang="en-US" altLang="en-US" sz="1800">
                <a:latin typeface="Arial-BoldMT" charset="0"/>
                <a:cs typeface="Arial" panose="020B0604020202020204" pitchFamily="34" charset="0"/>
              </a:rPr>
              <a:t> up 25 -30% of all encoded proteins and 60% of current drug targets.</a:t>
            </a:r>
          </a:p>
          <a:p>
            <a:pPr marL="0" indent="0" eaLnBrk="1" hangingPunct="1">
              <a:spcBef>
                <a:spcPct val="0"/>
              </a:spcBef>
              <a:buFont typeface="Arial" panose="020B0604020202020204" pitchFamily="34" charset="0"/>
              <a:buNone/>
            </a:pPr>
            <a:endParaRPr lang="en-US" altLang="en-US" sz="1400">
              <a:latin typeface="Arial-BoldMT" charset="0"/>
              <a:cs typeface="Arial" panose="020B0604020202020204" pitchFamily="34" charset="0"/>
            </a:endParaRPr>
          </a:p>
          <a:p>
            <a:pPr marL="0" indent="0" eaLnBrk="1" hangingPunct="1">
              <a:spcBef>
                <a:spcPct val="0"/>
              </a:spcBef>
              <a:buFont typeface="Arial" panose="020B0604020202020204" pitchFamily="34" charset="0"/>
              <a:buNone/>
            </a:pPr>
            <a:r>
              <a:rPr lang="en-US" altLang="en-US" sz="1800">
                <a:latin typeface="Arial-BoldMT" charset="0"/>
              </a:rPr>
              <a:t>Amphipathic- hydrophilic domains anchor them in the bilayer and hydrophilic regions form functional domains outside of the bilayer.</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Channel proteins have hydrophilic cores that form aqueous channels in the membrane-spanning region.</a:t>
            </a:r>
            <a:endParaRPr lang="en-US" altLang="en-US" sz="1800">
              <a:latin typeface="Arial-BoldMT" charset="0"/>
              <a:cs typeface="Arial" panose="020B0604020202020204" pitchFamily="34" charset="0"/>
            </a:endParaRPr>
          </a:p>
          <a:p>
            <a:pPr marL="457200" lvl="1" indent="0" eaLnBrk="1" hangingPunct="1">
              <a:buFont typeface="Arial" panose="020B0604020202020204" pitchFamily="34" charset="0"/>
              <a:buNone/>
            </a:pPr>
            <a:endParaRPr lang="en-US" altLang="en-US" sz="1800">
              <a:latin typeface="Arial-BoldMT" charset="0"/>
              <a:cs typeface="Arial" panose="020B0604020202020204" pitchFamily="34" charset="0"/>
            </a:endParaRPr>
          </a:p>
          <a:p>
            <a:pPr marL="457200" lvl="1" indent="0" eaLnBrk="1" hangingPunct="1">
              <a:buFont typeface="Arial" panose="020B0604020202020204" pitchFamily="34" charset="0"/>
              <a:buNone/>
            </a:pPr>
            <a:endParaRPr lang="en-US" altLang="en-US" sz="1800">
              <a:latin typeface="Arial-BoldMT" charset="0"/>
              <a:cs typeface="Arial" panose="020B0604020202020204" pitchFamily="34" charset="0"/>
            </a:endParaRPr>
          </a:p>
          <a:p>
            <a:pPr marL="457200" lvl="1" indent="0" eaLnBrk="1" hangingPunct="1">
              <a:buFont typeface="Arial" panose="020B0604020202020204" pitchFamily="34" charset="0"/>
              <a:buNone/>
            </a:pPr>
            <a:endParaRPr lang="en-US" altLang="en-US" sz="1800">
              <a:latin typeface="Arial-BoldMT" charset="0"/>
              <a:cs typeface="Arial" panose="020B0604020202020204" pitchFamily="34" charset="0"/>
            </a:endParaRPr>
          </a:p>
          <a:p>
            <a:pPr marL="457200" lvl="1" indent="0" eaLnBrk="1" hangingPunct="1">
              <a:buFont typeface="Arial" panose="020B0604020202020204" pitchFamily="34" charset="0"/>
              <a:buNone/>
            </a:pPr>
            <a:endParaRPr lang="en-US" altLang="en-US" sz="1800">
              <a:latin typeface="Arial-BoldMT" charset="0"/>
              <a:cs typeface="Arial" panose="020B0604020202020204" pitchFamily="34" charset="0"/>
            </a:endParaRPr>
          </a:p>
          <a:p>
            <a:pPr marL="457200" lvl="1" indent="0" eaLnBrk="1" hangingPunct="1">
              <a:buFont typeface="Arial" panose="020B0604020202020204" pitchFamily="34" charset="0"/>
              <a:buNone/>
            </a:pPr>
            <a:endParaRPr lang="en-US" altLang="en-US" sz="1800">
              <a:latin typeface="Arial-BoldMT" charset="0"/>
            </a:endParaRPr>
          </a:p>
        </p:txBody>
      </p:sp>
      <p:sp>
        <p:nvSpPr>
          <p:cNvPr id="8" name="Rounded Rectangle 7">
            <a:extLst>
              <a:ext uri="{FF2B5EF4-FFF2-40B4-BE49-F238E27FC236}">
                <a16:creationId xmlns:a16="http://schemas.microsoft.com/office/drawing/2014/main" id="{0E7BA45E-875E-49B3-83F2-BD9F875920F6}"/>
              </a:ext>
            </a:extLst>
          </p:cNvPr>
          <p:cNvSpPr/>
          <p:nvPr/>
        </p:nvSpPr>
        <p:spPr>
          <a:xfrm>
            <a:off x="412750" y="1323975"/>
            <a:ext cx="5267325" cy="487997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0" name="Rounded Rectangle 9">
            <a:extLst>
              <a:ext uri="{FF2B5EF4-FFF2-40B4-BE49-F238E27FC236}">
                <a16:creationId xmlns:a16="http://schemas.microsoft.com/office/drawing/2014/main" id="{2E54FF67-F281-4200-937D-FB888C1F8C6A}"/>
              </a:ext>
            </a:extLst>
          </p:cNvPr>
          <p:cNvSpPr/>
          <p:nvPr/>
        </p:nvSpPr>
        <p:spPr>
          <a:xfrm>
            <a:off x="6624638" y="5229225"/>
            <a:ext cx="1746250" cy="338138"/>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40965" name="Rectangle 1">
            <a:extLst>
              <a:ext uri="{FF2B5EF4-FFF2-40B4-BE49-F238E27FC236}">
                <a16:creationId xmlns:a16="http://schemas.microsoft.com/office/drawing/2014/main" id="{04982E9B-FCB6-48CE-B827-D2A07F97FBEE}"/>
              </a:ext>
            </a:extLst>
          </p:cNvPr>
          <p:cNvSpPr>
            <a:spLocks noChangeArrowheads="1"/>
          </p:cNvSpPr>
          <p:nvPr/>
        </p:nvSpPr>
        <p:spPr bwMode="auto">
          <a:xfrm>
            <a:off x="6657975" y="5229225"/>
            <a:ext cx="171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Integral proteins </a:t>
            </a:r>
          </a:p>
        </p:txBody>
      </p:sp>
      <p:pic>
        <p:nvPicPr>
          <p:cNvPr id="40966" name="Picture 12">
            <a:extLst>
              <a:ext uri="{FF2B5EF4-FFF2-40B4-BE49-F238E27FC236}">
                <a16:creationId xmlns:a16="http://schemas.microsoft.com/office/drawing/2014/main" id="{58554012-F99E-4DB0-AF1B-C8FCBB89C7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3588" y="2263775"/>
            <a:ext cx="30480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Footer Placeholder 6">
            <a:extLst>
              <a:ext uri="{FF2B5EF4-FFF2-40B4-BE49-F238E27FC236}">
                <a16:creationId xmlns:a16="http://schemas.microsoft.com/office/drawing/2014/main" id="{169EC077-877A-4C2F-B7F9-8D5BF33C8D1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40968" name="Rectangle 2">
            <a:extLst>
              <a:ext uri="{FF2B5EF4-FFF2-40B4-BE49-F238E27FC236}">
                <a16:creationId xmlns:a16="http://schemas.microsoft.com/office/drawing/2014/main" id="{5C9BA1E8-3CE5-4C0E-B70E-C121932071CE}"/>
              </a:ext>
            </a:extLst>
          </p:cNvPr>
          <p:cNvSpPr txBox="1">
            <a:spLocks noChangeArrowheads="1"/>
          </p:cNvSpPr>
          <p:nvPr/>
        </p:nvSpPr>
        <p:spPr bwMode="auto">
          <a:xfrm>
            <a:off x="292100" y="-4763"/>
            <a:ext cx="8763000" cy="134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8.4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Proteins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DFA1122B-EC85-448F-9AD2-4224B3CFAD74}"/>
              </a:ext>
            </a:extLst>
          </p:cNvPr>
          <p:cNvSpPr>
            <a:spLocks noGrp="1" noChangeArrowheads="1"/>
          </p:cNvSpPr>
          <p:nvPr>
            <p:ph type="body" sz="half" idx="1"/>
          </p:nvPr>
        </p:nvSpPr>
        <p:spPr>
          <a:xfrm>
            <a:off x="804863" y="2217738"/>
            <a:ext cx="4413250" cy="1173162"/>
          </a:xfrm>
        </p:spPr>
        <p:txBody>
          <a:bodyPr/>
          <a:lstStyle/>
          <a:p>
            <a:pPr marL="0" indent="0" eaLnBrk="1" hangingPunct="1">
              <a:spcBef>
                <a:spcPct val="0"/>
              </a:spcBef>
              <a:buFont typeface="Arial" panose="020B0604020202020204" pitchFamily="34" charset="0"/>
              <a:buNone/>
            </a:pPr>
            <a:r>
              <a:rPr lang="en-US" altLang="en-US" sz="1800">
                <a:latin typeface="Arial-BoldMT" charset="0"/>
              </a:rPr>
              <a:t>Membrane proteins can be grouped into three distinct classes:</a:t>
            </a:r>
          </a:p>
          <a:p>
            <a:pPr marL="0" indent="0" eaLnBrk="1" hangingPunct="1">
              <a:spcBef>
                <a:spcPct val="0"/>
              </a:spcBef>
              <a:buFont typeface="Arial" panose="020B0604020202020204" pitchFamily="34" charset="0"/>
              <a:buNone/>
            </a:pPr>
            <a:endParaRPr lang="en-US" altLang="en-US" sz="1400" b="1">
              <a:latin typeface="Arial-BoldMT" charset="0"/>
            </a:endParaRPr>
          </a:p>
          <a:p>
            <a:pPr marL="0" indent="0" eaLnBrk="1" hangingPunct="1">
              <a:spcBef>
                <a:spcPct val="0"/>
              </a:spcBef>
              <a:buFont typeface="Arial" panose="020B0604020202020204" pitchFamily="34" charset="0"/>
              <a:buNone/>
            </a:pPr>
            <a:r>
              <a:rPr lang="en-US" altLang="en-US" sz="1800" b="1">
                <a:latin typeface="Arial-BoldMT" charset="0"/>
              </a:rPr>
              <a:t>Peripheral proteins: A</a:t>
            </a:r>
            <a:r>
              <a:rPr lang="en-US" altLang="en-US" sz="1800">
                <a:latin typeface="Arial-BoldMT" charset="0"/>
              </a:rPr>
              <a:t>ttached to the membrane by weak bonds and are easily solubilized.</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Located entirely outside of bilayer on either the extracellular or cytoplasmic side; associated with membrane surface by non-covalent bonds.</a:t>
            </a:r>
          </a:p>
          <a:p>
            <a:pPr marL="457200" lvl="1" indent="0" eaLnBrk="1" hangingPunct="1">
              <a:spcBef>
                <a:spcPct val="0"/>
              </a:spcBef>
              <a:buFont typeface="Arial" panose="020B0604020202020204" pitchFamily="34" charset="0"/>
              <a:buNone/>
            </a:pPr>
            <a:endParaRPr lang="en-US" altLang="en-US" sz="1800">
              <a:latin typeface="Arial-BoldMT" charset="0"/>
            </a:endParaRPr>
          </a:p>
          <a:p>
            <a:pPr marL="457200" lvl="1" indent="0" eaLnBrk="1" hangingPunct="1">
              <a:spcBef>
                <a:spcPct val="0"/>
              </a:spcBef>
              <a:buFont typeface="Arial" panose="020B0604020202020204" pitchFamily="34" charset="0"/>
              <a:buNone/>
            </a:pPr>
            <a:endParaRPr lang="en-US" altLang="en-US" sz="1800">
              <a:latin typeface="Arial-BoldMT" charset="0"/>
              <a:cs typeface="Arial" panose="020B0604020202020204" pitchFamily="34" charset="0"/>
            </a:endParaRPr>
          </a:p>
          <a:p>
            <a:pPr marL="457200" lvl="1" indent="0" eaLnBrk="1" hangingPunct="1">
              <a:spcBef>
                <a:spcPct val="0"/>
              </a:spcBef>
              <a:buFont typeface="Arial" panose="020B0604020202020204" pitchFamily="34" charset="0"/>
              <a:buNone/>
            </a:pPr>
            <a:endParaRPr lang="en-US" altLang="en-US" sz="1800">
              <a:latin typeface="Arial-BoldMT" charset="0"/>
              <a:cs typeface="Arial" panose="020B0604020202020204" pitchFamily="34" charset="0"/>
            </a:endParaRPr>
          </a:p>
          <a:p>
            <a:pPr marL="457200" lvl="1" indent="0" eaLnBrk="1" hangingPunct="1">
              <a:spcBef>
                <a:spcPct val="0"/>
              </a:spcBef>
              <a:buFont typeface="Arial" panose="020B0604020202020204" pitchFamily="34" charset="0"/>
              <a:buNone/>
            </a:pPr>
            <a:endParaRPr lang="en-US" altLang="en-US" sz="1800">
              <a:latin typeface="Arial-BoldMT" charset="0"/>
              <a:cs typeface="Arial" panose="020B0604020202020204" pitchFamily="34" charset="0"/>
            </a:endParaRPr>
          </a:p>
          <a:p>
            <a:pPr marL="457200" lvl="1" indent="0" eaLnBrk="1" hangingPunct="1">
              <a:spcBef>
                <a:spcPct val="0"/>
              </a:spcBef>
              <a:buFont typeface="Arial" panose="020B0604020202020204" pitchFamily="34" charset="0"/>
              <a:buNone/>
            </a:pPr>
            <a:endParaRPr lang="en-US" altLang="en-US" sz="1800">
              <a:latin typeface="Arial-BoldMT" charset="0"/>
            </a:endParaRPr>
          </a:p>
        </p:txBody>
      </p:sp>
      <p:sp>
        <p:nvSpPr>
          <p:cNvPr id="8" name="Rounded Rectangle 7">
            <a:extLst>
              <a:ext uri="{FF2B5EF4-FFF2-40B4-BE49-F238E27FC236}">
                <a16:creationId xmlns:a16="http://schemas.microsoft.com/office/drawing/2014/main" id="{2EDDC509-A613-4CDB-8289-CE882A4485DC}"/>
              </a:ext>
            </a:extLst>
          </p:cNvPr>
          <p:cNvSpPr/>
          <p:nvPr/>
        </p:nvSpPr>
        <p:spPr>
          <a:xfrm>
            <a:off x="628650" y="2089150"/>
            <a:ext cx="4589463" cy="33020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0" name="Rounded Rectangle 9">
            <a:extLst>
              <a:ext uri="{FF2B5EF4-FFF2-40B4-BE49-F238E27FC236}">
                <a16:creationId xmlns:a16="http://schemas.microsoft.com/office/drawing/2014/main" id="{12C0006B-B863-4313-93A8-B8B6CEE5DBA9}"/>
              </a:ext>
            </a:extLst>
          </p:cNvPr>
          <p:cNvSpPr/>
          <p:nvPr/>
        </p:nvSpPr>
        <p:spPr>
          <a:xfrm>
            <a:off x="6461125" y="5133975"/>
            <a:ext cx="1931988" cy="369888"/>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41989" name="Rectangle 10">
            <a:extLst>
              <a:ext uri="{FF2B5EF4-FFF2-40B4-BE49-F238E27FC236}">
                <a16:creationId xmlns:a16="http://schemas.microsoft.com/office/drawing/2014/main" id="{C342D005-93DB-4249-BF56-FE58207903AA}"/>
              </a:ext>
            </a:extLst>
          </p:cNvPr>
          <p:cNvSpPr>
            <a:spLocks noChangeArrowheads="1"/>
          </p:cNvSpPr>
          <p:nvPr/>
        </p:nvSpPr>
        <p:spPr bwMode="auto">
          <a:xfrm>
            <a:off x="6446838" y="5133975"/>
            <a:ext cx="1962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Peripheral proteins </a:t>
            </a:r>
          </a:p>
        </p:txBody>
      </p:sp>
      <p:pic>
        <p:nvPicPr>
          <p:cNvPr id="41990" name="Picture 12">
            <a:extLst>
              <a:ext uri="{FF2B5EF4-FFF2-40B4-BE49-F238E27FC236}">
                <a16:creationId xmlns:a16="http://schemas.microsoft.com/office/drawing/2014/main" id="{AA663809-6DBD-418A-8A59-04FE82ABF2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9588" y="1798638"/>
            <a:ext cx="3182937"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Footer Placeholder 6">
            <a:extLst>
              <a:ext uri="{FF2B5EF4-FFF2-40B4-BE49-F238E27FC236}">
                <a16:creationId xmlns:a16="http://schemas.microsoft.com/office/drawing/2014/main" id="{5857E08C-A97E-4D1C-B157-72CDD135406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41992" name="Rectangle 2">
            <a:extLst>
              <a:ext uri="{FF2B5EF4-FFF2-40B4-BE49-F238E27FC236}">
                <a16:creationId xmlns:a16="http://schemas.microsoft.com/office/drawing/2014/main" id="{EC943718-30F3-4E70-BC70-0266CF173785}"/>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8.4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Proteins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10CC12-8091-4EF2-B2F0-E3B8641DF0A7}"/>
              </a:ext>
            </a:extLst>
          </p:cNvPr>
          <p:cNvSpPr txBox="1">
            <a:spLocks noChangeArrowheads="1"/>
          </p:cNvSpPr>
          <p:nvPr/>
        </p:nvSpPr>
        <p:spPr bwMode="auto">
          <a:xfrm>
            <a:off x="903288" y="1833563"/>
            <a:ext cx="3571875" cy="3887787"/>
          </a:xfrm>
          <a:prstGeom prst="rect">
            <a:avLst/>
          </a:prstGeom>
          <a:noFill/>
          <a:ln w="9525">
            <a:noFill/>
            <a:miter lim="800000"/>
            <a:headEnd/>
            <a:tailEnd/>
          </a:ln>
        </p:spPr>
        <p:txBody>
          <a:bodyPr/>
          <a:lstStyle/>
          <a:p>
            <a:pPr eaLnBrk="1" hangingPunct="1">
              <a:spcBef>
                <a:spcPts val="0"/>
              </a:spcBef>
              <a:defRPr/>
            </a:pPr>
            <a:r>
              <a:rPr lang="en-US" b="1" kern="0" dirty="0">
                <a:latin typeface="Arial-BoldMT"/>
                <a:ea typeface="+mn-ea"/>
              </a:rPr>
              <a:t>Compartmentalization:</a:t>
            </a:r>
            <a:r>
              <a:rPr lang="en-US" kern="0" dirty="0">
                <a:latin typeface="Arial-BoldMT"/>
                <a:ea typeface="+mn-ea"/>
              </a:rPr>
              <a:t> Membranes form continuous sheets that enclose intracellular compartments. </a:t>
            </a:r>
          </a:p>
          <a:p>
            <a:pPr eaLnBrk="1" hangingPunct="1">
              <a:spcBef>
                <a:spcPts val="0"/>
              </a:spcBef>
              <a:defRPr/>
            </a:pPr>
            <a:endParaRPr lang="en-US" kern="0" dirty="0">
              <a:latin typeface="Arial-BoldMT"/>
              <a:ea typeface="+mn-ea"/>
            </a:endParaRPr>
          </a:p>
          <a:p>
            <a:pPr eaLnBrk="1" hangingPunct="1">
              <a:spcBef>
                <a:spcPts val="0"/>
              </a:spcBef>
              <a:defRPr/>
            </a:pPr>
            <a:r>
              <a:rPr lang="en-US" b="1" kern="0" dirty="0">
                <a:latin typeface="Arial-BoldMT"/>
                <a:ea typeface="+mn-ea"/>
              </a:rPr>
              <a:t>Scaffold for biochemical activities</a:t>
            </a:r>
            <a:r>
              <a:rPr lang="en-US" kern="0" dirty="0">
                <a:latin typeface="Arial-BoldMT"/>
                <a:ea typeface="+mn-ea"/>
              </a:rPr>
              <a:t>: Membranes provide a framework that organizes enzymes for effective interaction.</a:t>
            </a:r>
          </a:p>
          <a:p>
            <a:pPr eaLnBrk="1" hangingPunct="1">
              <a:spcBef>
                <a:spcPts val="0"/>
              </a:spcBef>
              <a:defRPr/>
            </a:pPr>
            <a:endParaRPr lang="en-US" kern="0" dirty="0">
              <a:latin typeface="Arial-BoldMT"/>
              <a:ea typeface="+mn-ea"/>
            </a:endParaRPr>
          </a:p>
          <a:p>
            <a:pPr eaLnBrk="1" hangingPunct="1">
              <a:spcBef>
                <a:spcPts val="0"/>
              </a:spcBef>
              <a:defRPr/>
            </a:pPr>
            <a:r>
              <a:rPr lang="en-US" b="1" kern="0" dirty="0">
                <a:latin typeface="Arial-BoldMT"/>
                <a:ea typeface="+mn-ea"/>
              </a:rPr>
              <a:t>Selectively permeable barrier</a:t>
            </a:r>
            <a:r>
              <a:rPr lang="en-US" kern="0" dirty="0">
                <a:latin typeface="Arial-BoldMT"/>
                <a:ea typeface="+mn-ea"/>
              </a:rPr>
              <a:t>: Membranes allow regulated exchange of substances between compartments.</a:t>
            </a:r>
          </a:p>
        </p:txBody>
      </p:sp>
      <p:sp>
        <p:nvSpPr>
          <p:cNvPr id="6" name="Rounded Rectangle 5">
            <a:extLst>
              <a:ext uri="{FF2B5EF4-FFF2-40B4-BE49-F238E27FC236}">
                <a16:creationId xmlns:a16="http://schemas.microsoft.com/office/drawing/2014/main" id="{1AD49267-5574-4852-BD2F-C37012D77424}"/>
              </a:ext>
            </a:extLst>
          </p:cNvPr>
          <p:cNvSpPr/>
          <p:nvPr/>
        </p:nvSpPr>
        <p:spPr>
          <a:xfrm>
            <a:off x="688975" y="1698625"/>
            <a:ext cx="3883025" cy="415607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8436" name="Rectangle 1">
            <a:extLst>
              <a:ext uri="{FF2B5EF4-FFF2-40B4-BE49-F238E27FC236}">
                <a16:creationId xmlns:a16="http://schemas.microsoft.com/office/drawing/2014/main" id="{BBBA8691-89AE-4328-A043-CFD4841A7C95}"/>
              </a:ext>
            </a:extLst>
          </p:cNvPr>
          <p:cNvSpPr>
            <a:spLocks noChangeArrowheads="1"/>
          </p:cNvSpPr>
          <p:nvPr/>
        </p:nvSpPr>
        <p:spPr bwMode="auto">
          <a:xfrm>
            <a:off x="5561013" y="5721350"/>
            <a:ext cx="2695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A summary of membrane functions in a plant cell.</a:t>
            </a:r>
          </a:p>
        </p:txBody>
      </p:sp>
      <p:sp>
        <p:nvSpPr>
          <p:cNvPr id="10" name="Rounded Rectangle 9">
            <a:extLst>
              <a:ext uri="{FF2B5EF4-FFF2-40B4-BE49-F238E27FC236}">
                <a16:creationId xmlns:a16="http://schemas.microsoft.com/office/drawing/2014/main" id="{FA0E3B29-25AA-4B3F-8AF9-EAA8BAF15D02}"/>
              </a:ext>
            </a:extLst>
          </p:cNvPr>
          <p:cNvSpPr/>
          <p:nvPr/>
        </p:nvSpPr>
        <p:spPr>
          <a:xfrm>
            <a:off x="5686425" y="5721350"/>
            <a:ext cx="2428875" cy="5842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18438" name="Picture 12">
            <a:extLst>
              <a:ext uri="{FF2B5EF4-FFF2-40B4-BE49-F238E27FC236}">
                <a16:creationId xmlns:a16="http://schemas.microsoft.com/office/drawing/2014/main" id="{552C14A5-33E7-437D-B34A-F5CF85E51C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1013" y="1681163"/>
            <a:ext cx="2781300"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Footer Placeholder 6">
            <a:extLst>
              <a:ext uri="{FF2B5EF4-FFF2-40B4-BE49-F238E27FC236}">
                <a16:creationId xmlns:a16="http://schemas.microsoft.com/office/drawing/2014/main" id="{16C2C421-D8E6-4FDE-ABEC-D4EA8F834DF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18440" name="Rectangle 2">
            <a:extLst>
              <a:ext uri="{FF2B5EF4-FFF2-40B4-BE49-F238E27FC236}">
                <a16:creationId xmlns:a16="http://schemas.microsoft.com/office/drawing/2014/main" id="{D244D9EC-DC05-412A-B59A-D19F706B1E38}"/>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Introduction to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An Overview of Membrane Functions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E6304412-5432-4BFD-9728-580025117793}"/>
              </a:ext>
            </a:extLst>
          </p:cNvPr>
          <p:cNvSpPr>
            <a:spLocks noGrp="1" noChangeArrowheads="1"/>
          </p:cNvSpPr>
          <p:nvPr>
            <p:ph type="body" sz="half" idx="1"/>
          </p:nvPr>
        </p:nvSpPr>
        <p:spPr>
          <a:xfrm>
            <a:off x="927100" y="1739900"/>
            <a:ext cx="4327525" cy="1173163"/>
          </a:xfrm>
        </p:spPr>
        <p:txBody>
          <a:bodyPr/>
          <a:lstStyle/>
          <a:p>
            <a:pPr marL="0" indent="0" eaLnBrk="1" hangingPunct="1">
              <a:spcBef>
                <a:spcPct val="0"/>
              </a:spcBef>
              <a:buFont typeface="Arial" panose="020B0604020202020204" pitchFamily="34" charset="0"/>
              <a:buNone/>
            </a:pPr>
            <a:r>
              <a:rPr lang="en-US" altLang="en-US" sz="1800" dirty="0">
                <a:latin typeface="Arial-BoldMT" charset="0"/>
              </a:rPr>
              <a:t>Membrane proteins can be grouped into three distinct classes:</a:t>
            </a:r>
          </a:p>
          <a:p>
            <a:pPr marL="0" indent="0" eaLnBrk="1" hangingPunct="1">
              <a:spcBef>
                <a:spcPct val="0"/>
              </a:spcBef>
              <a:buFont typeface="Arial" panose="020B0604020202020204" pitchFamily="34" charset="0"/>
              <a:buNone/>
            </a:pPr>
            <a:endParaRPr lang="en-US" altLang="en-US" sz="1400" b="1" dirty="0">
              <a:latin typeface="Arial-BoldMT" charset="0"/>
            </a:endParaRPr>
          </a:p>
          <a:p>
            <a:pPr marL="0" indent="0" eaLnBrk="1" hangingPunct="1">
              <a:spcBef>
                <a:spcPct val="0"/>
              </a:spcBef>
              <a:buFont typeface="Arial" panose="020B0604020202020204" pitchFamily="34" charset="0"/>
              <a:buNone/>
            </a:pPr>
            <a:r>
              <a:rPr lang="en-US" altLang="en-US" sz="1800" b="1" dirty="0">
                <a:latin typeface="Arial-BoldMT" charset="0"/>
              </a:rPr>
              <a:t>Lipid-anchored membrane proteins </a:t>
            </a:r>
            <a:r>
              <a:rPr lang="en-US" altLang="en-US" sz="1800" dirty="0">
                <a:latin typeface="Arial-BoldMT" charset="0"/>
              </a:rPr>
              <a:t>are distinguished both by the types of lipid anchor and their orientation.</a:t>
            </a:r>
          </a:p>
          <a:p>
            <a:pPr marL="0" indent="0" eaLnBrk="1" hangingPunct="1">
              <a:spcBef>
                <a:spcPct val="0"/>
              </a:spcBef>
              <a:buFont typeface="Arial" panose="020B0604020202020204" pitchFamily="34" charset="0"/>
              <a:buNone/>
            </a:pPr>
            <a:endParaRPr lang="en-US" altLang="en-US" sz="1400" dirty="0">
              <a:latin typeface="Arial-BoldMT" charset="0"/>
            </a:endParaRPr>
          </a:p>
          <a:p>
            <a:pPr marL="0" indent="0" eaLnBrk="1" hangingPunct="1">
              <a:spcBef>
                <a:spcPct val="0"/>
              </a:spcBef>
              <a:buFont typeface="Arial" panose="020B0604020202020204" pitchFamily="34" charset="0"/>
              <a:buNone/>
            </a:pPr>
            <a:r>
              <a:rPr lang="en-US" altLang="en-US" sz="1800" dirty="0">
                <a:latin typeface="Arial-BoldMT" charset="0"/>
              </a:rPr>
              <a:t>Glycophosphatidylinositol </a:t>
            </a:r>
            <a:r>
              <a:rPr lang="en-US" altLang="en-US" sz="1800" b="1" dirty="0">
                <a:latin typeface="Arial-BoldMT" charset="0"/>
              </a:rPr>
              <a:t>(GPI)-linked proteins</a:t>
            </a:r>
            <a:r>
              <a:rPr lang="en-US" altLang="en-US" sz="1800" dirty="0">
                <a:latin typeface="Arial-BoldMT" charset="0"/>
              </a:rPr>
              <a:t> found on the outer leaflet can be released by inositol-specific phospholipases.</a:t>
            </a:r>
          </a:p>
          <a:p>
            <a:pPr marL="0" indent="0" eaLnBrk="1" hangingPunct="1">
              <a:spcBef>
                <a:spcPct val="0"/>
              </a:spcBef>
              <a:buFont typeface="Arial" panose="020B0604020202020204" pitchFamily="34" charset="0"/>
              <a:buNone/>
            </a:pPr>
            <a:endParaRPr lang="en-US" altLang="en-US" sz="1400" dirty="0">
              <a:latin typeface="Arial-BoldMT" charset="0"/>
            </a:endParaRPr>
          </a:p>
          <a:p>
            <a:pPr marL="0" indent="0" eaLnBrk="1" hangingPunct="1">
              <a:spcBef>
                <a:spcPct val="0"/>
              </a:spcBef>
              <a:buFont typeface="Arial" panose="020B0604020202020204" pitchFamily="34" charset="0"/>
              <a:buNone/>
            </a:pPr>
            <a:r>
              <a:rPr lang="en-US" altLang="en-US" sz="1800" dirty="0">
                <a:latin typeface="Arial-BoldMT" charset="0"/>
              </a:rPr>
              <a:t>Some inner-leaflet proteins are anchored to membrane lipids by long hydrocarbon chains.</a:t>
            </a:r>
            <a:endParaRPr lang="en-US" altLang="en-US" sz="1800" b="1" dirty="0">
              <a:latin typeface="Arial-BoldMT" charset="0"/>
            </a:endParaRPr>
          </a:p>
          <a:p>
            <a:pPr marL="457200" lvl="1" indent="0" eaLnBrk="1" hangingPunct="1">
              <a:buFont typeface="Arial" panose="020B0604020202020204" pitchFamily="34" charset="0"/>
              <a:buNone/>
            </a:pPr>
            <a:endParaRPr lang="en-US" altLang="en-US" sz="1800" dirty="0">
              <a:latin typeface="Arial-BoldMT" charset="0"/>
            </a:endParaRPr>
          </a:p>
          <a:p>
            <a:pPr marL="457200" lvl="1" indent="0" eaLnBrk="1" hangingPunct="1">
              <a:buFont typeface="Arial" panose="020B0604020202020204" pitchFamily="34" charset="0"/>
              <a:buNone/>
            </a:pPr>
            <a:endParaRPr lang="en-US" altLang="en-US" sz="1800" dirty="0">
              <a:latin typeface="Arial-BoldMT" charset="0"/>
              <a:cs typeface="Arial" panose="020B0604020202020204" pitchFamily="34" charset="0"/>
            </a:endParaRPr>
          </a:p>
          <a:p>
            <a:pPr marL="457200" lvl="1" indent="0" eaLnBrk="1" hangingPunct="1">
              <a:buFont typeface="Arial" panose="020B0604020202020204" pitchFamily="34" charset="0"/>
              <a:buNone/>
            </a:pPr>
            <a:endParaRPr lang="en-US" altLang="en-US" sz="1800" dirty="0">
              <a:latin typeface="Arial-BoldMT" charset="0"/>
              <a:cs typeface="Arial" panose="020B0604020202020204" pitchFamily="34" charset="0"/>
            </a:endParaRPr>
          </a:p>
          <a:p>
            <a:pPr marL="457200" lvl="1" indent="0" eaLnBrk="1" hangingPunct="1">
              <a:buFont typeface="Arial" panose="020B0604020202020204" pitchFamily="34" charset="0"/>
              <a:buNone/>
            </a:pPr>
            <a:endParaRPr lang="en-US" altLang="en-US" sz="1800" dirty="0">
              <a:latin typeface="Arial-BoldMT" charset="0"/>
              <a:cs typeface="Arial" panose="020B0604020202020204" pitchFamily="34" charset="0"/>
            </a:endParaRPr>
          </a:p>
          <a:p>
            <a:pPr marL="457200" lvl="1" indent="0" eaLnBrk="1" hangingPunct="1">
              <a:buFont typeface="Arial" panose="020B0604020202020204" pitchFamily="34" charset="0"/>
              <a:buNone/>
            </a:pPr>
            <a:endParaRPr lang="en-US" altLang="en-US" sz="1800" dirty="0">
              <a:latin typeface="Arial-BoldMT" charset="0"/>
            </a:endParaRPr>
          </a:p>
        </p:txBody>
      </p:sp>
      <p:sp>
        <p:nvSpPr>
          <p:cNvPr id="8" name="Rounded Rectangle 7">
            <a:extLst>
              <a:ext uri="{FF2B5EF4-FFF2-40B4-BE49-F238E27FC236}">
                <a16:creationId xmlns:a16="http://schemas.microsoft.com/office/drawing/2014/main" id="{7250F511-36C6-4EE3-9FEE-AE00295AE985}"/>
              </a:ext>
            </a:extLst>
          </p:cNvPr>
          <p:cNvSpPr/>
          <p:nvPr/>
        </p:nvSpPr>
        <p:spPr>
          <a:xfrm>
            <a:off x="679450" y="1457325"/>
            <a:ext cx="4783138" cy="44958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9" name="Rounded Rectangle 8">
            <a:extLst>
              <a:ext uri="{FF2B5EF4-FFF2-40B4-BE49-F238E27FC236}">
                <a16:creationId xmlns:a16="http://schemas.microsoft.com/office/drawing/2014/main" id="{F3C16753-1519-4BAE-BE70-21E917537CF0}"/>
              </a:ext>
            </a:extLst>
          </p:cNvPr>
          <p:cNvSpPr/>
          <p:nvPr/>
        </p:nvSpPr>
        <p:spPr>
          <a:xfrm>
            <a:off x="6102350" y="5273675"/>
            <a:ext cx="2432050" cy="369888"/>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43013" name="Rectangle 10">
            <a:extLst>
              <a:ext uri="{FF2B5EF4-FFF2-40B4-BE49-F238E27FC236}">
                <a16:creationId xmlns:a16="http://schemas.microsoft.com/office/drawing/2014/main" id="{CE0B3E07-ACE8-4286-95E0-CE563FD40098}"/>
              </a:ext>
            </a:extLst>
          </p:cNvPr>
          <p:cNvSpPr>
            <a:spLocks noChangeArrowheads="1"/>
          </p:cNvSpPr>
          <p:nvPr/>
        </p:nvSpPr>
        <p:spPr bwMode="auto">
          <a:xfrm>
            <a:off x="6126163" y="5273675"/>
            <a:ext cx="2384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Lipid-anchored proteins </a:t>
            </a:r>
          </a:p>
        </p:txBody>
      </p:sp>
      <p:pic>
        <p:nvPicPr>
          <p:cNvPr id="43014" name="Picture 10">
            <a:extLst>
              <a:ext uri="{FF2B5EF4-FFF2-40B4-BE49-F238E27FC236}">
                <a16:creationId xmlns:a16="http://schemas.microsoft.com/office/drawing/2014/main" id="{3614C6BF-CFA0-44BF-A8C2-F83728BC96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03900" y="2181225"/>
            <a:ext cx="3027363"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Footer Placeholder 6">
            <a:extLst>
              <a:ext uri="{FF2B5EF4-FFF2-40B4-BE49-F238E27FC236}">
                <a16:creationId xmlns:a16="http://schemas.microsoft.com/office/drawing/2014/main" id="{049AFD83-B74B-4A6C-8B87-DD89714C819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43016" name="Rectangle 2">
            <a:extLst>
              <a:ext uri="{FF2B5EF4-FFF2-40B4-BE49-F238E27FC236}">
                <a16:creationId xmlns:a16="http://schemas.microsoft.com/office/drawing/2014/main" id="{3C963A2E-7C73-45D4-B3D4-D42EF91D87BD}"/>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8.4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Proteins</a:t>
            </a:r>
          </a:p>
        </p:txBody>
      </p:sp>
      <p:grpSp>
        <p:nvGrpSpPr>
          <p:cNvPr id="13" name="그룹 12">
            <a:extLst>
              <a:ext uri="{FF2B5EF4-FFF2-40B4-BE49-F238E27FC236}">
                <a16:creationId xmlns:a16="http://schemas.microsoft.com/office/drawing/2014/main" id="{6B20D476-C90C-4868-BCC3-DCF85EFE3771}"/>
              </a:ext>
            </a:extLst>
          </p:cNvPr>
          <p:cNvGrpSpPr/>
          <p:nvPr/>
        </p:nvGrpSpPr>
        <p:grpSpPr>
          <a:xfrm>
            <a:off x="7963880" y="2273880"/>
            <a:ext cx="1425600" cy="1568160"/>
            <a:chOff x="7963880" y="2273880"/>
            <a:chExt cx="1425600" cy="1568160"/>
          </a:xfrm>
        </p:grpSpPr>
        <mc:AlternateContent xmlns:mc="http://schemas.openxmlformats.org/markup-compatibility/2006" xmlns:p14="http://schemas.microsoft.com/office/powerpoint/2010/main">
          <mc:Choice Requires="p14">
            <p:contentPart p14:bwMode="auto" r:id="rId4">
              <p14:nvContentPartPr>
                <p14:cNvPr id="2" name="잉크 1">
                  <a:extLst>
                    <a:ext uri="{FF2B5EF4-FFF2-40B4-BE49-F238E27FC236}">
                      <a16:creationId xmlns:a16="http://schemas.microsoft.com/office/drawing/2014/main" id="{4D3B7154-7BA6-43D8-9211-C3625A537E40}"/>
                    </a:ext>
                  </a:extLst>
                </p14:cNvPr>
                <p14:cNvContentPartPr/>
                <p14:nvPr/>
              </p14:nvContentPartPr>
              <p14:xfrm>
                <a:off x="7963880" y="2273880"/>
                <a:ext cx="518040" cy="1568160"/>
              </p14:xfrm>
            </p:contentPart>
          </mc:Choice>
          <mc:Fallback xmlns="">
            <p:pic>
              <p:nvPicPr>
                <p:cNvPr id="2" name="잉크 1">
                  <a:extLst>
                    <a:ext uri="{FF2B5EF4-FFF2-40B4-BE49-F238E27FC236}">
                      <a16:creationId xmlns:a16="http://schemas.microsoft.com/office/drawing/2014/main" id="{4D3B7154-7BA6-43D8-9211-C3625A537E40}"/>
                    </a:ext>
                  </a:extLst>
                </p:cNvPr>
                <p:cNvPicPr/>
                <p:nvPr/>
              </p:nvPicPr>
              <p:blipFill>
                <a:blip r:embed="rId5"/>
                <a:stretch>
                  <a:fillRect/>
                </a:stretch>
              </p:blipFill>
              <p:spPr>
                <a:xfrm>
                  <a:off x="7955240" y="2265240"/>
                  <a:ext cx="535680" cy="158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잉크 2">
                  <a:extLst>
                    <a:ext uri="{FF2B5EF4-FFF2-40B4-BE49-F238E27FC236}">
                      <a16:creationId xmlns:a16="http://schemas.microsoft.com/office/drawing/2014/main" id="{F9C20F5A-485E-484E-AFDA-5A80788E3E0D}"/>
                    </a:ext>
                  </a:extLst>
                </p14:cNvPr>
                <p14:cNvContentPartPr/>
                <p14:nvPr/>
              </p14:nvContentPartPr>
              <p14:xfrm>
                <a:off x="8483000" y="2556840"/>
                <a:ext cx="195480" cy="23760"/>
              </p14:xfrm>
            </p:contentPart>
          </mc:Choice>
          <mc:Fallback xmlns="">
            <p:pic>
              <p:nvPicPr>
                <p:cNvPr id="3" name="잉크 2">
                  <a:extLst>
                    <a:ext uri="{FF2B5EF4-FFF2-40B4-BE49-F238E27FC236}">
                      <a16:creationId xmlns:a16="http://schemas.microsoft.com/office/drawing/2014/main" id="{F9C20F5A-485E-484E-AFDA-5A80788E3E0D}"/>
                    </a:ext>
                  </a:extLst>
                </p:cNvPr>
                <p:cNvPicPr/>
                <p:nvPr/>
              </p:nvPicPr>
              <p:blipFill>
                <a:blip r:embed="rId7"/>
                <a:stretch>
                  <a:fillRect/>
                </a:stretch>
              </p:blipFill>
              <p:spPr>
                <a:xfrm>
                  <a:off x="8474360" y="2548200"/>
                  <a:ext cx="213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잉크 3">
                  <a:extLst>
                    <a:ext uri="{FF2B5EF4-FFF2-40B4-BE49-F238E27FC236}">
                      <a16:creationId xmlns:a16="http://schemas.microsoft.com/office/drawing/2014/main" id="{EF40B6DE-BD57-4675-9D51-A5F6E8A9A300}"/>
                    </a:ext>
                  </a:extLst>
                </p14:cNvPr>
                <p14:cNvContentPartPr/>
                <p14:nvPr/>
              </p14:nvContentPartPr>
              <p14:xfrm>
                <a:off x="8634920" y="2509320"/>
                <a:ext cx="156960" cy="258480"/>
              </p14:xfrm>
            </p:contentPart>
          </mc:Choice>
          <mc:Fallback xmlns="">
            <p:pic>
              <p:nvPicPr>
                <p:cNvPr id="4" name="잉크 3">
                  <a:extLst>
                    <a:ext uri="{FF2B5EF4-FFF2-40B4-BE49-F238E27FC236}">
                      <a16:creationId xmlns:a16="http://schemas.microsoft.com/office/drawing/2014/main" id="{EF40B6DE-BD57-4675-9D51-A5F6E8A9A300}"/>
                    </a:ext>
                  </a:extLst>
                </p:cNvPr>
                <p:cNvPicPr/>
                <p:nvPr/>
              </p:nvPicPr>
              <p:blipFill>
                <a:blip r:embed="rId9"/>
                <a:stretch>
                  <a:fillRect/>
                </a:stretch>
              </p:blipFill>
              <p:spPr>
                <a:xfrm>
                  <a:off x="8625920" y="2500680"/>
                  <a:ext cx="1746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잉크 4">
                  <a:extLst>
                    <a:ext uri="{FF2B5EF4-FFF2-40B4-BE49-F238E27FC236}">
                      <a16:creationId xmlns:a16="http://schemas.microsoft.com/office/drawing/2014/main" id="{E55F84B5-8584-4173-A5B5-B69CDD688073}"/>
                    </a:ext>
                  </a:extLst>
                </p14:cNvPr>
                <p14:cNvContentPartPr/>
                <p14:nvPr/>
              </p14:nvContentPartPr>
              <p14:xfrm>
                <a:off x="8869280" y="2477640"/>
                <a:ext cx="100440" cy="21240"/>
              </p14:xfrm>
            </p:contentPart>
          </mc:Choice>
          <mc:Fallback xmlns="">
            <p:pic>
              <p:nvPicPr>
                <p:cNvPr id="5" name="잉크 4">
                  <a:extLst>
                    <a:ext uri="{FF2B5EF4-FFF2-40B4-BE49-F238E27FC236}">
                      <a16:creationId xmlns:a16="http://schemas.microsoft.com/office/drawing/2014/main" id="{E55F84B5-8584-4173-A5B5-B69CDD688073}"/>
                    </a:ext>
                  </a:extLst>
                </p:cNvPr>
                <p:cNvPicPr/>
                <p:nvPr/>
              </p:nvPicPr>
              <p:blipFill>
                <a:blip r:embed="rId11"/>
                <a:stretch>
                  <a:fillRect/>
                </a:stretch>
              </p:blipFill>
              <p:spPr>
                <a:xfrm>
                  <a:off x="8860640" y="2469000"/>
                  <a:ext cx="118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잉크 5">
                  <a:extLst>
                    <a:ext uri="{FF2B5EF4-FFF2-40B4-BE49-F238E27FC236}">
                      <a16:creationId xmlns:a16="http://schemas.microsoft.com/office/drawing/2014/main" id="{37F567E4-7BA7-46E0-81C9-8E1F90B4A11D}"/>
                    </a:ext>
                  </a:extLst>
                </p14:cNvPr>
                <p14:cNvContentPartPr/>
                <p14:nvPr/>
              </p14:nvContentPartPr>
              <p14:xfrm>
                <a:off x="8868920" y="2498880"/>
                <a:ext cx="10800" cy="290160"/>
              </p14:xfrm>
            </p:contentPart>
          </mc:Choice>
          <mc:Fallback xmlns="">
            <p:pic>
              <p:nvPicPr>
                <p:cNvPr id="6" name="잉크 5">
                  <a:extLst>
                    <a:ext uri="{FF2B5EF4-FFF2-40B4-BE49-F238E27FC236}">
                      <a16:creationId xmlns:a16="http://schemas.microsoft.com/office/drawing/2014/main" id="{37F567E4-7BA7-46E0-81C9-8E1F90B4A11D}"/>
                    </a:ext>
                  </a:extLst>
                </p:cNvPr>
                <p:cNvPicPr/>
                <p:nvPr/>
              </p:nvPicPr>
              <p:blipFill>
                <a:blip r:embed="rId13"/>
                <a:stretch>
                  <a:fillRect/>
                </a:stretch>
              </p:blipFill>
              <p:spPr>
                <a:xfrm>
                  <a:off x="8860280" y="2489880"/>
                  <a:ext cx="284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잉크 6">
                  <a:extLst>
                    <a:ext uri="{FF2B5EF4-FFF2-40B4-BE49-F238E27FC236}">
                      <a16:creationId xmlns:a16="http://schemas.microsoft.com/office/drawing/2014/main" id="{7B2BBC9E-5B67-4227-9A86-D508B956941D}"/>
                    </a:ext>
                  </a:extLst>
                </p14:cNvPr>
                <p14:cNvContentPartPr/>
                <p14:nvPr/>
              </p14:nvContentPartPr>
              <p14:xfrm>
                <a:off x="8900960" y="2488440"/>
                <a:ext cx="103680" cy="133560"/>
              </p14:xfrm>
            </p:contentPart>
          </mc:Choice>
          <mc:Fallback xmlns="">
            <p:pic>
              <p:nvPicPr>
                <p:cNvPr id="7" name="잉크 6">
                  <a:extLst>
                    <a:ext uri="{FF2B5EF4-FFF2-40B4-BE49-F238E27FC236}">
                      <a16:creationId xmlns:a16="http://schemas.microsoft.com/office/drawing/2014/main" id="{7B2BBC9E-5B67-4227-9A86-D508B956941D}"/>
                    </a:ext>
                  </a:extLst>
                </p:cNvPr>
                <p:cNvPicPr/>
                <p:nvPr/>
              </p:nvPicPr>
              <p:blipFill>
                <a:blip r:embed="rId15"/>
                <a:stretch>
                  <a:fillRect/>
                </a:stretch>
              </p:blipFill>
              <p:spPr>
                <a:xfrm>
                  <a:off x="8891960" y="2479800"/>
                  <a:ext cx="121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잉크 9">
                  <a:extLst>
                    <a:ext uri="{FF2B5EF4-FFF2-40B4-BE49-F238E27FC236}">
                      <a16:creationId xmlns:a16="http://schemas.microsoft.com/office/drawing/2014/main" id="{ACDEB95F-1770-4277-9268-816FA570F0E0}"/>
                    </a:ext>
                  </a:extLst>
                </p14:cNvPr>
                <p14:cNvContentPartPr/>
                <p14:nvPr/>
              </p14:nvContentPartPr>
              <p14:xfrm>
                <a:off x="9052160" y="2470440"/>
                <a:ext cx="177120" cy="18720"/>
              </p14:xfrm>
            </p:contentPart>
          </mc:Choice>
          <mc:Fallback xmlns="">
            <p:pic>
              <p:nvPicPr>
                <p:cNvPr id="10" name="잉크 9">
                  <a:extLst>
                    <a:ext uri="{FF2B5EF4-FFF2-40B4-BE49-F238E27FC236}">
                      <a16:creationId xmlns:a16="http://schemas.microsoft.com/office/drawing/2014/main" id="{ACDEB95F-1770-4277-9268-816FA570F0E0}"/>
                    </a:ext>
                  </a:extLst>
                </p:cNvPr>
                <p:cNvPicPr/>
                <p:nvPr/>
              </p:nvPicPr>
              <p:blipFill>
                <a:blip r:embed="rId17"/>
                <a:stretch>
                  <a:fillRect/>
                </a:stretch>
              </p:blipFill>
              <p:spPr>
                <a:xfrm>
                  <a:off x="9043520" y="2461440"/>
                  <a:ext cx="194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잉크 10">
                  <a:extLst>
                    <a:ext uri="{FF2B5EF4-FFF2-40B4-BE49-F238E27FC236}">
                      <a16:creationId xmlns:a16="http://schemas.microsoft.com/office/drawing/2014/main" id="{F7A96D54-D43C-4ED5-9C2F-0BBD7204A779}"/>
                    </a:ext>
                  </a:extLst>
                </p14:cNvPr>
                <p14:cNvContentPartPr/>
                <p14:nvPr/>
              </p14:nvContentPartPr>
              <p14:xfrm>
                <a:off x="9152240" y="2488800"/>
                <a:ext cx="62640" cy="264240"/>
              </p14:xfrm>
            </p:contentPart>
          </mc:Choice>
          <mc:Fallback xmlns="">
            <p:pic>
              <p:nvPicPr>
                <p:cNvPr id="11" name="잉크 10">
                  <a:extLst>
                    <a:ext uri="{FF2B5EF4-FFF2-40B4-BE49-F238E27FC236}">
                      <a16:creationId xmlns:a16="http://schemas.microsoft.com/office/drawing/2014/main" id="{F7A96D54-D43C-4ED5-9C2F-0BBD7204A779}"/>
                    </a:ext>
                  </a:extLst>
                </p:cNvPr>
                <p:cNvPicPr/>
                <p:nvPr/>
              </p:nvPicPr>
              <p:blipFill>
                <a:blip r:embed="rId19"/>
                <a:stretch>
                  <a:fillRect/>
                </a:stretch>
              </p:blipFill>
              <p:spPr>
                <a:xfrm>
                  <a:off x="9143240" y="2479800"/>
                  <a:ext cx="802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잉크 11">
                  <a:extLst>
                    <a:ext uri="{FF2B5EF4-FFF2-40B4-BE49-F238E27FC236}">
                      <a16:creationId xmlns:a16="http://schemas.microsoft.com/office/drawing/2014/main" id="{AA76F4EC-1FC6-47A1-8D73-929FF7A0617F}"/>
                    </a:ext>
                  </a:extLst>
                </p14:cNvPr>
                <p14:cNvContentPartPr/>
                <p14:nvPr/>
              </p14:nvContentPartPr>
              <p14:xfrm>
                <a:off x="9042080" y="2774280"/>
                <a:ext cx="347400" cy="60480"/>
              </p14:xfrm>
            </p:contentPart>
          </mc:Choice>
          <mc:Fallback xmlns="">
            <p:pic>
              <p:nvPicPr>
                <p:cNvPr id="12" name="잉크 11">
                  <a:extLst>
                    <a:ext uri="{FF2B5EF4-FFF2-40B4-BE49-F238E27FC236}">
                      <a16:creationId xmlns:a16="http://schemas.microsoft.com/office/drawing/2014/main" id="{AA76F4EC-1FC6-47A1-8D73-929FF7A0617F}"/>
                    </a:ext>
                  </a:extLst>
                </p:cNvPr>
                <p:cNvPicPr/>
                <p:nvPr/>
              </p:nvPicPr>
              <p:blipFill>
                <a:blip r:embed="rId21"/>
                <a:stretch>
                  <a:fillRect/>
                </a:stretch>
              </p:blipFill>
              <p:spPr>
                <a:xfrm>
                  <a:off x="9033440" y="2765280"/>
                  <a:ext cx="365040" cy="78120"/>
                </a:xfrm>
                <a:prstGeom prst="rect">
                  <a:avLst/>
                </a:prstGeom>
              </p:spPr>
            </p:pic>
          </mc:Fallback>
        </mc:AlternateContent>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77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eral structure of GPI anchored proteins">
            <a:extLst>
              <a:ext uri="{FF2B5EF4-FFF2-40B4-BE49-F238E27FC236}">
                <a16:creationId xmlns:a16="http://schemas.microsoft.com/office/drawing/2014/main" id="{C8901092-351D-47B2-932C-0A8A7047E8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88533" y="643467"/>
            <a:ext cx="6366932" cy="5571066"/>
          </a:xfrm>
          <a:prstGeom prst="rect">
            <a:avLst/>
          </a:prstGeom>
          <a:noFill/>
          <a:extLst>
            <a:ext uri="{909E8E84-426E-40DD-AFC4-6F175D3DCCD1}">
              <a14:hiddenFill xmlns:a14="http://schemas.microsoft.com/office/drawing/2010/main">
                <a:solidFill>
                  <a:srgbClr val="FFFFFF"/>
                </a:solidFill>
              </a14:hiddenFill>
            </a:ext>
          </a:extLst>
        </p:spPr>
      </p:pic>
      <p:sp>
        <p:nvSpPr>
          <p:cNvPr id="5" name="바닥글 개체 틀 4">
            <a:extLst>
              <a:ext uri="{FF2B5EF4-FFF2-40B4-BE49-F238E27FC236}">
                <a16:creationId xmlns:a16="http://schemas.microsoft.com/office/drawing/2014/main" id="{1B80DFF2-48F4-4C2C-978E-423F46863DCC}"/>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defRPr/>
            </a:pPr>
            <a:r>
              <a:rPr lang="en-US" altLang="en-US" sz="900" kern="1200">
                <a:solidFill>
                  <a:srgbClr val="FFFFFF"/>
                </a:solidFill>
                <a:latin typeface="+mn-lt"/>
                <a:ea typeface="+mn-ea"/>
                <a:cs typeface="+mn-cs"/>
              </a:rPr>
              <a:t>Copyright © 2017 John Wiley &amp; Sons, Inc. All rights reserved.</a:t>
            </a:r>
          </a:p>
        </p:txBody>
      </p:sp>
    </p:spTree>
    <p:extLst>
      <p:ext uri="{BB962C8B-B14F-4D97-AF65-F5344CB8AC3E}">
        <p14:creationId xmlns:p14="http://schemas.microsoft.com/office/powerpoint/2010/main" val="1162524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9ED16FC6-246C-421F-883D-29212B661304}"/>
              </a:ext>
            </a:extLst>
          </p:cNvPr>
          <p:cNvSpPr/>
          <p:nvPr/>
        </p:nvSpPr>
        <p:spPr>
          <a:xfrm>
            <a:off x="414338" y="1468438"/>
            <a:ext cx="4743450" cy="491172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0" name="Rounded Rectangle 9">
            <a:extLst>
              <a:ext uri="{FF2B5EF4-FFF2-40B4-BE49-F238E27FC236}">
                <a16:creationId xmlns:a16="http://schemas.microsoft.com/office/drawing/2014/main" id="{3E3913C8-60AB-4D7B-859D-3AC813B28679}"/>
              </a:ext>
            </a:extLst>
          </p:cNvPr>
          <p:cNvSpPr/>
          <p:nvPr/>
        </p:nvSpPr>
        <p:spPr>
          <a:xfrm>
            <a:off x="5572125" y="4356100"/>
            <a:ext cx="2565400" cy="1570038"/>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44036" name="Rectangle 2">
            <a:extLst>
              <a:ext uri="{FF2B5EF4-FFF2-40B4-BE49-F238E27FC236}">
                <a16:creationId xmlns:a16="http://schemas.microsoft.com/office/drawing/2014/main" id="{5808C387-0400-444C-AE53-6324861FE5FF}"/>
              </a:ext>
            </a:extLst>
          </p:cNvPr>
          <p:cNvSpPr>
            <a:spLocks noChangeArrowheads="1"/>
          </p:cNvSpPr>
          <p:nvPr/>
        </p:nvSpPr>
        <p:spPr bwMode="auto">
          <a:xfrm>
            <a:off x="5572125" y="4356100"/>
            <a:ext cx="2565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Driven by van der Waals forces between amino acids and lipids, proteins can be surrounded by a closely applied shell of lipid molecules.</a:t>
            </a:r>
          </a:p>
        </p:txBody>
      </p:sp>
      <p:pic>
        <p:nvPicPr>
          <p:cNvPr id="44037" name="Picture 14">
            <a:extLst>
              <a:ext uri="{FF2B5EF4-FFF2-40B4-BE49-F238E27FC236}">
                <a16:creationId xmlns:a16="http://schemas.microsoft.com/office/drawing/2014/main" id="{56D2857F-5FD7-45CC-BD4A-3CB1E86289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5763" y="1905000"/>
            <a:ext cx="2671762"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Footer Placeholder 6">
            <a:extLst>
              <a:ext uri="{FF2B5EF4-FFF2-40B4-BE49-F238E27FC236}">
                <a16:creationId xmlns:a16="http://schemas.microsoft.com/office/drawing/2014/main" id="{F372651C-E515-4AC0-A405-0B47B6E03AF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44039" name="Rectangle 2">
            <a:extLst>
              <a:ext uri="{FF2B5EF4-FFF2-40B4-BE49-F238E27FC236}">
                <a16:creationId xmlns:a16="http://schemas.microsoft.com/office/drawing/2014/main" id="{7F8E90EC-DAC9-4F22-9B1D-215891ACF25A}"/>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8.4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Proteins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Integral Membrane Proteins</a:t>
            </a:r>
          </a:p>
        </p:txBody>
      </p:sp>
      <p:sp>
        <p:nvSpPr>
          <p:cNvPr id="44040" name="Rectangle 10">
            <a:extLst>
              <a:ext uri="{FF2B5EF4-FFF2-40B4-BE49-F238E27FC236}">
                <a16:creationId xmlns:a16="http://schemas.microsoft.com/office/drawing/2014/main" id="{D3C3D52B-E38F-491C-A77D-FD18060A2412}"/>
              </a:ext>
            </a:extLst>
          </p:cNvPr>
          <p:cNvSpPr>
            <a:spLocks noChangeArrowheads="1"/>
          </p:cNvSpPr>
          <p:nvPr/>
        </p:nvSpPr>
        <p:spPr bwMode="auto">
          <a:xfrm>
            <a:off x="639763" y="1579563"/>
            <a:ext cx="451802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Integral membrane proteins function as receptors that bind ligands, channels or transporters to move ions/solutes across the membrane, or agents that transfer electrons during photosynthesis and respiration.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They are amphipathic, having both hydrophilic and hydrophobic portions; the hydrophobic transmembrane domains form van der Waals interactions with the fatty acyl chains of the bilayer.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This preserves the permeability barrier of the membrane, since the protein is anchored within the bilayer and has direct contact with surrounding lipid molecules.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05952DF-C094-42FF-915F-8327CCCC52B3}"/>
              </a:ext>
            </a:extLst>
          </p:cNvPr>
          <p:cNvSpPr/>
          <p:nvPr/>
        </p:nvSpPr>
        <p:spPr>
          <a:xfrm>
            <a:off x="261938" y="1547813"/>
            <a:ext cx="4651375" cy="4608512"/>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0" name="Rounded Rectangle 9">
            <a:extLst>
              <a:ext uri="{FF2B5EF4-FFF2-40B4-BE49-F238E27FC236}">
                <a16:creationId xmlns:a16="http://schemas.microsoft.com/office/drawing/2014/main" id="{97CF51B7-599C-441F-AE24-FDF905547B8F}"/>
              </a:ext>
            </a:extLst>
          </p:cNvPr>
          <p:cNvSpPr/>
          <p:nvPr/>
        </p:nvSpPr>
        <p:spPr>
          <a:xfrm>
            <a:off x="5473700" y="4508500"/>
            <a:ext cx="3140075" cy="5842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45060" name="Picture 15">
            <a:extLst>
              <a:ext uri="{FF2B5EF4-FFF2-40B4-BE49-F238E27FC236}">
                <a16:creationId xmlns:a16="http://schemas.microsoft.com/office/drawing/2014/main" id="{D4DF1B52-8D5A-4212-A57D-3F44986CAB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2388" y="2457450"/>
            <a:ext cx="38925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Footer Placeholder 6">
            <a:extLst>
              <a:ext uri="{FF2B5EF4-FFF2-40B4-BE49-F238E27FC236}">
                <a16:creationId xmlns:a16="http://schemas.microsoft.com/office/drawing/2014/main" id="{5D7C540D-2996-413B-9521-245B1B2564C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45062" name="Rectangle 2">
            <a:extLst>
              <a:ext uri="{FF2B5EF4-FFF2-40B4-BE49-F238E27FC236}">
                <a16:creationId xmlns:a16="http://schemas.microsoft.com/office/drawing/2014/main" id="{B4E9F184-6F76-4F97-93F3-3D1F932A5859}"/>
              </a:ext>
            </a:extLst>
          </p:cNvPr>
          <p:cNvSpPr txBox="1">
            <a:spLocks noChangeArrowheads="1"/>
          </p:cNvSpPr>
          <p:nvPr/>
        </p:nvSpPr>
        <p:spPr bwMode="auto">
          <a:xfrm>
            <a:off x="176213" y="-47625"/>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8.4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Proteins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Integral Membrane Proteins</a:t>
            </a:r>
          </a:p>
        </p:txBody>
      </p:sp>
      <p:sp>
        <p:nvSpPr>
          <p:cNvPr id="45063" name="Rectangle 2">
            <a:extLst>
              <a:ext uri="{FF2B5EF4-FFF2-40B4-BE49-F238E27FC236}">
                <a16:creationId xmlns:a16="http://schemas.microsoft.com/office/drawing/2014/main" id="{64D11FB8-587F-4A4B-931D-3C5457CE1F92}"/>
              </a:ext>
            </a:extLst>
          </p:cNvPr>
          <p:cNvSpPr>
            <a:spLocks noChangeArrowheads="1"/>
          </p:cNvSpPr>
          <p:nvPr/>
        </p:nvSpPr>
        <p:spPr bwMode="auto">
          <a:xfrm>
            <a:off x="5473700" y="4508500"/>
            <a:ext cx="3140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a:latin typeface="Arial-BoldMT" charset="0"/>
              </a:rPr>
              <a:t>Views of a tetrameric membrane protein, the bacterial K+ channel</a:t>
            </a:r>
          </a:p>
        </p:txBody>
      </p:sp>
      <p:sp>
        <p:nvSpPr>
          <p:cNvPr id="45064" name="Rectangle 4">
            <a:extLst>
              <a:ext uri="{FF2B5EF4-FFF2-40B4-BE49-F238E27FC236}">
                <a16:creationId xmlns:a16="http://schemas.microsoft.com/office/drawing/2014/main" id="{D92B7BC5-343D-40E1-BAD4-047A6F567E87}"/>
              </a:ext>
            </a:extLst>
          </p:cNvPr>
          <p:cNvSpPr>
            <a:spLocks noChangeArrowheads="1"/>
          </p:cNvSpPr>
          <p:nvPr/>
        </p:nvSpPr>
        <p:spPr bwMode="auto">
          <a:xfrm>
            <a:off x="479425" y="1724025"/>
            <a:ext cx="4348163"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Most lipid molecules that make contact with a transmembrane domain are rapidly exchanged with other lipid molecules in the bilayer.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Specific sites on membrane proteins can form important functional interactions with specific lipid molecules.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Anionic lipid molecules can bind at subunit interfaces of a tetrameric </a:t>
            </a:r>
            <a:r>
              <a:rPr lang="en-US" altLang="en-US" sz="1800" dirty="0" err="1">
                <a:latin typeface="Arial" panose="020B0604020202020204" pitchFamily="34" charset="0"/>
              </a:rPr>
              <a:t>KcsA</a:t>
            </a:r>
            <a:r>
              <a:rPr lang="en-US" altLang="en-US" sz="1800" dirty="0">
                <a:latin typeface="Arial" panose="020B0604020202020204" pitchFamily="34" charset="0"/>
              </a:rPr>
              <a:t> K</a:t>
            </a:r>
            <a:r>
              <a:rPr lang="en-US" altLang="en-US" sz="1800" baseline="30000" dirty="0">
                <a:latin typeface="Arial" panose="020B0604020202020204" pitchFamily="34" charset="0"/>
              </a:rPr>
              <a:t>+</a:t>
            </a:r>
            <a:r>
              <a:rPr lang="en-US" altLang="en-US" sz="1800" dirty="0">
                <a:latin typeface="Arial" panose="020B0604020202020204" pitchFamily="34" charset="0"/>
              </a:rPr>
              <a:t> channel.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The channel does not open normally in a bilayer that lacks these specific lipid molecules.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039C5FD-9246-4919-90FF-75A200333127}"/>
              </a:ext>
            </a:extLst>
          </p:cNvPr>
          <p:cNvSpPr/>
          <p:nvPr/>
        </p:nvSpPr>
        <p:spPr>
          <a:xfrm>
            <a:off x="950913" y="1885950"/>
            <a:ext cx="7242175" cy="360997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46083" name="Footer Placeholder 6">
            <a:extLst>
              <a:ext uri="{FF2B5EF4-FFF2-40B4-BE49-F238E27FC236}">
                <a16:creationId xmlns:a16="http://schemas.microsoft.com/office/drawing/2014/main" id="{8DDA68B8-55B1-46F3-BF4C-F00BC709362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46084" name="Rectangle 2">
            <a:extLst>
              <a:ext uri="{FF2B5EF4-FFF2-40B4-BE49-F238E27FC236}">
                <a16:creationId xmlns:a16="http://schemas.microsoft.com/office/drawing/2014/main" id="{1D8BA41F-8915-41E7-BCC4-9C4F2CE79CA7}"/>
              </a:ext>
            </a:extLst>
          </p:cNvPr>
          <p:cNvSpPr txBox="1">
            <a:spLocks noChangeArrowheads="1"/>
          </p:cNvSpPr>
          <p:nvPr/>
        </p:nvSpPr>
        <p:spPr bwMode="auto">
          <a:xfrm>
            <a:off x="176213" y="-47625"/>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8.4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Proteins</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Integral Membrane Proteins</a:t>
            </a:r>
          </a:p>
        </p:txBody>
      </p:sp>
      <p:sp>
        <p:nvSpPr>
          <p:cNvPr id="46085" name="Rectangle 1">
            <a:extLst>
              <a:ext uri="{FF2B5EF4-FFF2-40B4-BE49-F238E27FC236}">
                <a16:creationId xmlns:a16="http://schemas.microsoft.com/office/drawing/2014/main" id="{C309A831-969F-47DF-9C34-6DD7C214BB53}"/>
              </a:ext>
            </a:extLst>
          </p:cNvPr>
          <p:cNvSpPr>
            <a:spLocks noChangeArrowheads="1"/>
          </p:cNvSpPr>
          <p:nvPr/>
        </p:nvSpPr>
        <p:spPr bwMode="auto">
          <a:xfrm>
            <a:off x="1258888" y="1955800"/>
            <a:ext cx="66706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Protein domains that project into either the cytoplasm or extracellular space tend to be like the globular proteins, with hydrophilic surfaces that interact with water-soluble substances.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Transmembrane domains can be devoid of water molecules, while others allow the water to penetrate deeply.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Large families of membrane proteins contain an interior channel with key hydrophilic residues at strategic locations that provides an aqueous passageway through the lipid bilayer.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Integral proteins need not be fixed structures but may be able to move laterally within the membrane.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D53E190E-76E2-4C01-9577-AC5C4B7E3882}"/>
              </a:ext>
            </a:extLst>
          </p:cNvPr>
          <p:cNvSpPr/>
          <p:nvPr/>
        </p:nvSpPr>
        <p:spPr>
          <a:xfrm>
            <a:off x="349250" y="1630363"/>
            <a:ext cx="4772025" cy="456247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51203" name="Rectangle 1">
            <a:extLst>
              <a:ext uri="{FF2B5EF4-FFF2-40B4-BE49-F238E27FC236}">
                <a16:creationId xmlns:a16="http://schemas.microsoft.com/office/drawing/2014/main" id="{A9E58EF5-1516-4D60-9D58-E0F31A76437D}"/>
              </a:ext>
            </a:extLst>
          </p:cNvPr>
          <p:cNvSpPr>
            <a:spLocks noChangeArrowheads="1"/>
          </p:cNvSpPr>
          <p:nvPr/>
        </p:nvSpPr>
        <p:spPr bwMode="auto">
          <a:xfrm>
            <a:off x="5613400" y="4873625"/>
            <a:ext cx="27987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Solubilization of membrane proteins with detergents</a:t>
            </a:r>
          </a:p>
        </p:txBody>
      </p:sp>
      <p:sp>
        <p:nvSpPr>
          <p:cNvPr id="10" name="Rounded Rectangle 9">
            <a:extLst>
              <a:ext uri="{FF2B5EF4-FFF2-40B4-BE49-F238E27FC236}">
                <a16:creationId xmlns:a16="http://schemas.microsoft.com/office/drawing/2014/main" id="{366B1338-4B6F-4086-8419-E0B2EA519740}"/>
              </a:ext>
            </a:extLst>
          </p:cNvPr>
          <p:cNvSpPr/>
          <p:nvPr/>
        </p:nvSpPr>
        <p:spPr>
          <a:xfrm>
            <a:off x="5613400" y="4876800"/>
            <a:ext cx="2798763" cy="642938"/>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51205" name="Picture 15">
            <a:extLst>
              <a:ext uri="{FF2B5EF4-FFF2-40B4-BE49-F238E27FC236}">
                <a16:creationId xmlns:a16="http://schemas.microsoft.com/office/drawing/2014/main" id="{49F830D8-0D86-47E7-96FD-DC19AACD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2498725"/>
            <a:ext cx="3457575"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Footer Placeholder 6">
            <a:extLst>
              <a:ext uri="{FF2B5EF4-FFF2-40B4-BE49-F238E27FC236}">
                <a16:creationId xmlns:a16="http://schemas.microsoft.com/office/drawing/2014/main" id="{58DF8C5B-9780-478E-B58D-DB28AD6F79A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51207" name="Rectangle 2">
            <a:extLst>
              <a:ext uri="{FF2B5EF4-FFF2-40B4-BE49-F238E27FC236}">
                <a16:creationId xmlns:a16="http://schemas.microsoft.com/office/drawing/2014/main" id="{19CC76C3-4350-4C40-9657-B351DBF0CBF6}"/>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8.5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Studying the Structure and Properties of Integral Membrane Proteins</a:t>
            </a:r>
          </a:p>
        </p:txBody>
      </p:sp>
      <p:sp>
        <p:nvSpPr>
          <p:cNvPr id="51208" name="Rectangle 2">
            <a:extLst>
              <a:ext uri="{FF2B5EF4-FFF2-40B4-BE49-F238E27FC236}">
                <a16:creationId xmlns:a16="http://schemas.microsoft.com/office/drawing/2014/main" id="{E1316665-A5DB-4B02-91D6-FE69FE454B4C}"/>
              </a:ext>
            </a:extLst>
          </p:cNvPr>
          <p:cNvSpPr>
            <a:spLocks noChangeArrowheads="1"/>
          </p:cNvSpPr>
          <p:nvPr/>
        </p:nvSpPr>
        <p:spPr bwMode="auto">
          <a:xfrm>
            <a:off x="538163" y="1770063"/>
            <a:ext cx="4546600" cy="461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Hydrophobic transmembrane domains make integral membrane proteins difficult to isolate in a soluble form.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Their isolation from membranes requires detergents like ionic SDS, which denatures proteins, or nonionic Triton X-100, doesn’t alter a protein’s tertiary structure.</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Detergents are amphipathic and can substitute for phospholipids in stabilizing and solubilizing integral proteins.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After purification, the protein’s amino acid composition, molecular mass, and amino acid sequence can be determined.</a:t>
            </a:r>
          </a:p>
          <a:p>
            <a:pPr>
              <a:spcBef>
                <a:spcPct val="0"/>
              </a:spcBef>
              <a:buFontTx/>
              <a:buNone/>
            </a:pPr>
            <a:endParaRPr lang="en-US" altLang="en-US" sz="1800">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CF751CE2-831A-4102-A2A8-DF604708B4A2}"/>
              </a:ext>
            </a:extLst>
          </p:cNvPr>
          <p:cNvSpPr/>
          <p:nvPr/>
        </p:nvSpPr>
        <p:spPr>
          <a:xfrm>
            <a:off x="414338" y="2170113"/>
            <a:ext cx="4449762" cy="3189287"/>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0" name="Rounded Rectangle 9">
            <a:extLst>
              <a:ext uri="{FF2B5EF4-FFF2-40B4-BE49-F238E27FC236}">
                <a16:creationId xmlns:a16="http://schemas.microsoft.com/office/drawing/2014/main" id="{B04BE404-8178-40B4-8723-0A83B73276F6}"/>
              </a:ext>
            </a:extLst>
          </p:cNvPr>
          <p:cNvSpPr/>
          <p:nvPr/>
        </p:nvSpPr>
        <p:spPr>
          <a:xfrm>
            <a:off x="5241925" y="4992688"/>
            <a:ext cx="3563938" cy="91122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54276" name="Rectangle 1">
            <a:extLst>
              <a:ext uri="{FF2B5EF4-FFF2-40B4-BE49-F238E27FC236}">
                <a16:creationId xmlns:a16="http://schemas.microsoft.com/office/drawing/2014/main" id="{D88FE10F-8005-4669-BAD2-C69F69FBABC7}"/>
              </a:ext>
            </a:extLst>
          </p:cNvPr>
          <p:cNvSpPr>
            <a:spLocks noChangeArrowheads="1"/>
          </p:cNvSpPr>
          <p:nvPr/>
        </p:nvSpPr>
        <p:spPr bwMode="auto">
          <a:xfrm>
            <a:off x="5241925" y="4992688"/>
            <a:ext cx="35639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Glycophorin A, an integral protein with a single transmembrane domain with a Gly-X-X-X-Gly sequence </a:t>
            </a:r>
          </a:p>
        </p:txBody>
      </p:sp>
      <p:pic>
        <p:nvPicPr>
          <p:cNvPr id="54277" name="Picture 15">
            <a:extLst>
              <a:ext uri="{FF2B5EF4-FFF2-40B4-BE49-F238E27FC236}">
                <a16:creationId xmlns:a16="http://schemas.microsoft.com/office/drawing/2014/main" id="{33AD2C28-7BED-4D52-BDAF-D49F6FE0C6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1013" y="2120900"/>
            <a:ext cx="3238500"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Footer Placeholder 6">
            <a:extLst>
              <a:ext uri="{FF2B5EF4-FFF2-40B4-BE49-F238E27FC236}">
                <a16:creationId xmlns:a16="http://schemas.microsoft.com/office/drawing/2014/main" id="{C067E575-CCE5-4AF6-A26F-E08D848A8D7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54279" name="Rectangle 2">
            <a:extLst>
              <a:ext uri="{FF2B5EF4-FFF2-40B4-BE49-F238E27FC236}">
                <a16:creationId xmlns:a16="http://schemas.microsoft.com/office/drawing/2014/main" id="{59A6A311-4779-433F-BCD2-B4A7376943F2}"/>
              </a:ext>
            </a:extLst>
          </p:cNvPr>
          <p:cNvSpPr txBox="1">
            <a:spLocks noChangeArrowheads="1"/>
          </p:cNvSpPr>
          <p:nvPr/>
        </p:nvSpPr>
        <p:spPr bwMode="auto">
          <a:xfrm>
            <a:off x="190500" y="327025"/>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8.5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Studying the Structure and Properties of Integral Membrane Proteins</a:t>
            </a:r>
          </a:p>
          <a:p>
            <a:pPr algn="ctr" eaLnBrk="1" hangingPunct="1">
              <a:lnSpc>
                <a:spcPct val="150000"/>
              </a:lnSpc>
              <a:spcBef>
                <a:spcPct val="0"/>
              </a:spcBef>
              <a:buFont typeface="Arial" panose="020B0604020202020204" pitchFamily="34" charset="0"/>
              <a:buNone/>
            </a:pPr>
            <a:r>
              <a:rPr lang="en-US" altLang="en-US" sz="2200">
                <a:solidFill>
                  <a:srgbClr val="0070C0"/>
                </a:solidFill>
                <a:latin typeface="Arial-BoldMT" charset="0"/>
                <a:ea typeface="MS Mincho" panose="02020609040205080304" pitchFamily="49" charset="-128"/>
              </a:rPr>
              <a:t>Identifying Transmembrane Domains</a:t>
            </a:r>
          </a:p>
          <a:p>
            <a:pPr algn="ctr" eaLnBrk="1" hangingPunct="1">
              <a:spcBef>
                <a:spcPct val="0"/>
              </a:spcBef>
              <a:buFontTx/>
              <a:buNone/>
            </a:pPr>
            <a:endParaRPr lang="en-US" altLang="en-US" sz="2400" b="1">
              <a:solidFill>
                <a:srgbClr val="800000"/>
              </a:solidFill>
              <a:latin typeface="Arial-BoldMT" charset="0"/>
              <a:ea typeface="MS Mincho" panose="02020609040205080304" pitchFamily="49" charset="-128"/>
            </a:endParaRPr>
          </a:p>
        </p:txBody>
      </p:sp>
      <p:sp>
        <p:nvSpPr>
          <p:cNvPr id="54280" name="Rectangle 1">
            <a:extLst>
              <a:ext uri="{FF2B5EF4-FFF2-40B4-BE49-F238E27FC236}">
                <a16:creationId xmlns:a16="http://schemas.microsoft.com/office/drawing/2014/main" id="{F5FC2F6D-06E8-4D06-B1B4-C9A748B88175}"/>
              </a:ext>
            </a:extLst>
          </p:cNvPr>
          <p:cNvSpPr>
            <a:spLocks noChangeArrowheads="1"/>
          </p:cNvSpPr>
          <p:nvPr/>
        </p:nvSpPr>
        <p:spPr bwMode="auto">
          <a:xfrm>
            <a:off x="581025" y="2281238"/>
            <a:ext cx="4173538"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Protein segments embedded within the membrane, or </a:t>
            </a:r>
            <a:r>
              <a:rPr lang="en-US" altLang="en-US" sz="1800" b="1">
                <a:latin typeface="Arial" panose="020B0604020202020204" pitchFamily="34" charset="0"/>
              </a:rPr>
              <a:t>transmembrane domains</a:t>
            </a:r>
            <a:r>
              <a:rPr lang="en-US" altLang="en-US" sz="1800">
                <a:latin typeface="Arial" panose="020B0604020202020204" pitchFamily="34" charset="0"/>
              </a:rPr>
              <a:t>, have a string of about 20 mostly nonpolar amino acids that span the lipid bilayer as an </a:t>
            </a:r>
            <a:r>
              <a:rPr lang="en-US" altLang="en-US" sz="1800">
                <a:latin typeface="Symbol" panose="05050102010706020507" pitchFamily="18" charset="2"/>
              </a:rPr>
              <a:t>a</a:t>
            </a:r>
            <a:r>
              <a:rPr lang="en-US" altLang="en-US" sz="1800">
                <a:latin typeface="Arial" panose="020B0604020202020204" pitchFamily="34" charset="0"/>
              </a:rPr>
              <a:t> helix.</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The chemical structure of glycophorin A, the major integral protein of the erythrocyte plasma membrane, shows that 17 of 20 amino acids in the </a:t>
            </a:r>
            <a:r>
              <a:rPr lang="en-US" altLang="en-US" sz="1800">
                <a:latin typeface="Symbol" panose="05050102010706020507" pitchFamily="18" charset="2"/>
              </a:rPr>
              <a:t>a</a:t>
            </a:r>
            <a:r>
              <a:rPr lang="en-US" altLang="en-US" sz="1800">
                <a:latin typeface="Arial" panose="020B0604020202020204" pitchFamily="34" charset="0"/>
              </a:rPr>
              <a:t> helix  have hydrophobic side chains.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9824209-3817-41B9-BD4B-6DADB419E540}"/>
              </a:ext>
            </a:extLst>
          </p:cNvPr>
          <p:cNvSpPr txBox="1">
            <a:spLocks noChangeArrowheads="1"/>
          </p:cNvSpPr>
          <p:nvPr/>
        </p:nvSpPr>
        <p:spPr bwMode="auto">
          <a:xfrm>
            <a:off x="7015163" y="2884488"/>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Accommodating nonpolar amino acid residues in transmembrane helices</a:t>
            </a:r>
          </a:p>
        </p:txBody>
      </p:sp>
      <p:sp>
        <p:nvSpPr>
          <p:cNvPr id="10" name="Rounded Rectangle 9">
            <a:extLst>
              <a:ext uri="{FF2B5EF4-FFF2-40B4-BE49-F238E27FC236}">
                <a16:creationId xmlns:a16="http://schemas.microsoft.com/office/drawing/2014/main" id="{0F0C13F9-9F7A-4F93-88A4-2812B76342AD}"/>
              </a:ext>
            </a:extLst>
          </p:cNvPr>
          <p:cNvSpPr/>
          <p:nvPr/>
        </p:nvSpPr>
        <p:spPr>
          <a:xfrm>
            <a:off x="327025" y="1812925"/>
            <a:ext cx="4503738" cy="4402138"/>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1" name="Rounded Rectangle 10">
            <a:extLst>
              <a:ext uri="{FF2B5EF4-FFF2-40B4-BE49-F238E27FC236}">
                <a16:creationId xmlns:a16="http://schemas.microsoft.com/office/drawing/2014/main" id="{567A5282-CCE7-4845-AF6C-2551EC76FEFC}"/>
              </a:ext>
            </a:extLst>
          </p:cNvPr>
          <p:cNvSpPr/>
          <p:nvPr/>
        </p:nvSpPr>
        <p:spPr>
          <a:xfrm>
            <a:off x="7180263" y="2463800"/>
            <a:ext cx="1755775" cy="13970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55301" name="Picture 12">
            <a:extLst>
              <a:ext uri="{FF2B5EF4-FFF2-40B4-BE49-F238E27FC236}">
                <a16:creationId xmlns:a16="http://schemas.microsoft.com/office/drawing/2014/main" id="{3D31AF07-0E72-40F6-8602-D29CB749AB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9825" y="2016125"/>
            <a:ext cx="21193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13">
            <a:extLst>
              <a:ext uri="{FF2B5EF4-FFF2-40B4-BE49-F238E27FC236}">
                <a16:creationId xmlns:a16="http://schemas.microsoft.com/office/drawing/2014/main" id="{7F259870-D564-409F-81E8-7CD9224AB8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49825" y="4513263"/>
            <a:ext cx="38290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Footer Placeholder 6">
            <a:extLst>
              <a:ext uri="{FF2B5EF4-FFF2-40B4-BE49-F238E27FC236}">
                <a16:creationId xmlns:a16="http://schemas.microsoft.com/office/drawing/2014/main" id="{F35E6642-A82E-4054-9EF7-CB14110F34E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55304" name="Rectangle 2">
            <a:extLst>
              <a:ext uri="{FF2B5EF4-FFF2-40B4-BE49-F238E27FC236}">
                <a16:creationId xmlns:a16="http://schemas.microsoft.com/office/drawing/2014/main" id="{1117089B-4D9F-4CC3-9A7C-CE0BDDEE48D4}"/>
              </a:ext>
            </a:extLst>
          </p:cNvPr>
          <p:cNvSpPr txBox="1">
            <a:spLocks noChangeArrowheads="1"/>
          </p:cNvSpPr>
          <p:nvPr/>
        </p:nvSpPr>
        <p:spPr bwMode="auto">
          <a:xfrm>
            <a:off x="190500" y="327025"/>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8.5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Studying the Structure and Properties of Integral Membrane Proteins</a:t>
            </a:r>
          </a:p>
          <a:p>
            <a:pPr algn="ctr" eaLnBrk="1" hangingPunct="1">
              <a:lnSpc>
                <a:spcPct val="150000"/>
              </a:lnSpc>
              <a:spcBef>
                <a:spcPct val="0"/>
              </a:spcBef>
              <a:buFont typeface="Arial" panose="020B0604020202020204" pitchFamily="34" charset="0"/>
              <a:buNone/>
            </a:pPr>
            <a:r>
              <a:rPr lang="en-US" altLang="en-US" sz="2200">
                <a:solidFill>
                  <a:srgbClr val="0070C0"/>
                </a:solidFill>
                <a:latin typeface="Arial-BoldMT" charset="0"/>
                <a:ea typeface="MS Mincho" panose="02020609040205080304" pitchFamily="49" charset="-128"/>
              </a:rPr>
              <a:t>Identifying Transmembrane Domains</a:t>
            </a:r>
          </a:p>
          <a:p>
            <a:pPr algn="ctr" eaLnBrk="1" hangingPunct="1">
              <a:spcBef>
                <a:spcPct val="0"/>
              </a:spcBef>
              <a:buFontTx/>
              <a:buNone/>
            </a:pPr>
            <a:endParaRPr lang="en-US" altLang="en-US" sz="2400" b="1">
              <a:solidFill>
                <a:srgbClr val="800000"/>
              </a:solidFill>
              <a:latin typeface="Arial-BoldMT" charset="0"/>
              <a:ea typeface="MS Mincho" panose="02020609040205080304" pitchFamily="49" charset="-128"/>
            </a:endParaRPr>
          </a:p>
        </p:txBody>
      </p:sp>
      <p:sp>
        <p:nvSpPr>
          <p:cNvPr id="55305" name="Rectangle 2">
            <a:extLst>
              <a:ext uri="{FF2B5EF4-FFF2-40B4-BE49-F238E27FC236}">
                <a16:creationId xmlns:a16="http://schemas.microsoft.com/office/drawing/2014/main" id="{514CF043-D3A0-41FC-8584-1F4D45789B69}"/>
              </a:ext>
            </a:extLst>
          </p:cNvPr>
          <p:cNvSpPr>
            <a:spLocks noChangeArrowheads="1"/>
          </p:cNvSpPr>
          <p:nvPr/>
        </p:nvSpPr>
        <p:spPr bwMode="auto">
          <a:xfrm>
            <a:off x="514350" y="1947863"/>
            <a:ext cx="4194175"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The hydroxyl group threonine residue in the transmembrane domain can hydrogen bond with an oxygen atom of the peptide backbone.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Fully charged residues can be found in transmembrane helices, but they tend to be near one of the ends of the helix where they can extend their residues into the polar or aqueous environment.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Hydrophobic aromatic side chains of tyrosine residues can be oriented parallel with hydrocarbon chains of the bilayer.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CD3924AB-6D60-499F-B2E7-080BB32D874C}"/>
              </a:ext>
            </a:extLst>
          </p:cNvPr>
          <p:cNvSpPr/>
          <p:nvPr/>
        </p:nvSpPr>
        <p:spPr>
          <a:xfrm>
            <a:off x="438150" y="1670050"/>
            <a:ext cx="4524375" cy="470535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1" name="Rounded Rectangle 10">
            <a:extLst>
              <a:ext uri="{FF2B5EF4-FFF2-40B4-BE49-F238E27FC236}">
                <a16:creationId xmlns:a16="http://schemas.microsoft.com/office/drawing/2014/main" id="{FB6618A3-DD62-4023-A523-8E4CF1160CBA}"/>
              </a:ext>
            </a:extLst>
          </p:cNvPr>
          <p:cNvSpPr/>
          <p:nvPr/>
        </p:nvSpPr>
        <p:spPr>
          <a:xfrm>
            <a:off x="5249863" y="5192713"/>
            <a:ext cx="3452812" cy="642937"/>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56324" name="Rectangle 2">
            <a:extLst>
              <a:ext uri="{FF2B5EF4-FFF2-40B4-BE49-F238E27FC236}">
                <a16:creationId xmlns:a16="http://schemas.microsoft.com/office/drawing/2014/main" id="{F512F064-FDD8-4427-B604-33DB45B941BF}"/>
              </a:ext>
            </a:extLst>
          </p:cNvPr>
          <p:cNvSpPr>
            <a:spLocks noChangeArrowheads="1"/>
          </p:cNvSpPr>
          <p:nvPr/>
        </p:nvSpPr>
        <p:spPr bwMode="auto">
          <a:xfrm>
            <a:off x="5249863" y="5189538"/>
            <a:ext cx="34528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Hydropathy plot for glycophorin A demonstrates a single pass domain</a:t>
            </a:r>
          </a:p>
        </p:txBody>
      </p:sp>
      <p:sp>
        <p:nvSpPr>
          <p:cNvPr id="56325" name="Footer Placeholder 6">
            <a:extLst>
              <a:ext uri="{FF2B5EF4-FFF2-40B4-BE49-F238E27FC236}">
                <a16:creationId xmlns:a16="http://schemas.microsoft.com/office/drawing/2014/main" id="{1BC328C7-4557-4B8D-8DCD-CBFDBE0A9AC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56326" name="Rectangle 2">
            <a:extLst>
              <a:ext uri="{FF2B5EF4-FFF2-40B4-BE49-F238E27FC236}">
                <a16:creationId xmlns:a16="http://schemas.microsoft.com/office/drawing/2014/main" id="{4CFA15FD-2FA2-4C4F-820B-7CF492C76E16}"/>
              </a:ext>
            </a:extLst>
          </p:cNvPr>
          <p:cNvSpPr txBox="1">
            <a:spLocks noChangeArrowheads="1"/>
          </p:cNvSpPr>
          <p:nvPr/>
        </p:nvSpPr>
        <p:spPr bwMode="auto">
          <a:xfrm>
            <a:off x="190500" y="327025"/>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8.5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Studying the Structure and Properties of Integral Membrane Proteins</a:t>
            </a:r>
          </a:p>
          <a:p>
            <a:pPr algn="ctr" eaLnBrk="1" hangingPunct="1">
              <a:lnSpc>
                <a:spcPct val="150000"/>
              </a:lnSpc>
              <a:spcBef>
                <a:spcPct val="0"/>
              </a:spcBef>
              <a:buFont typeface="Arial" panose="020B0604020202020204" pitchFamily="34" charset="0"/>
              <a:buNone/>
            </a:pPr>
            <a:r>
              <a:rPr lang="en-US" altLang="en-US" sz="2200">
                <a:solidFill>
                  <a:srgbClr val="0070C0"/>
                </a:solidFill>
                <a:latin typeface="Arial-BoldMT" charset="0"/>
                <a:ea typeface="MS Mincho" panose="02020609040205080304" pitchFamily="49" charset="-128"/>
              </a:rPr>
              <a:t>Identifying Transmembrane Domains</a:t>
            </a:r>
          </a:p>
          <a:p>
            <a:pPr algn="ctr" eaLnBrk="1" hangingPunct="1">
              <a:spcBef>
                <a:spcPct val="0"/>
              </a:spcBef>
              <a:buFontTx/>
              <a:buNone/>
            </a:pPr>
            <a:endParaRPr lang="en-US" altLang="en-US" sz="2400" b="1">
              <a:solidFill>
                <a:srgbClr val="800000"/>
              </a:solidFill>
              <a:latin typeface="Arial-BoldMT" charset="0"/>
              <a:ea typeface="MS Mincho" panose="02020609040205080304" pitchFamily="49" charset="-128"/>
            </a:endParaRPr>
          </a:p>
        </p:txBody>
      </p:sp>
      <p:sp>
        <p:nvSpPr>
          <p:cNvPr id="56327" name="Rectangle 2">
            <a:extLst>
              <a:ext uri="{FF2B5EF4-FFF2-40B4-BE49-F238E27FC236}">
                <a16:creationId xmlns:a16="http://schemas.microsoft.com/office/drawing/2014/main" id="{6EE309A3-F705-412E-94FC-00FD3490C6DC}"/>
              </a:ext>
            </a:extLst>
          </p:cNvPr>
          <p:cNvSpPr>
            <a:spLocks noChangeArrowheads="1"/>
          </p:cNvSpPr>
          <p:nvPr/>
        </p:nvSpPr>
        <p:spPr bwMode="auto">
          <a:xfrm>
            <a:off x="579438" y="1838325"/>
            <a:ext cx="4516437"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Can identify transmembrane segments using a </a:t>
            </a:r>
            <a:r>
              <a:rPr lang="en-US" altLang="en-US" sz="1800" i="1" dirty="0">
                <a:solidFill>
                  <a:srgbClr val="FF0000"/>
                </a:solidFill>
                <a:latin typeface="Arial" panose="020B0604020202020204" pitchFamily="34" charset="0"/>
              </a:rPr>
              <a:t>hydropathy plot</a:t>
            </a:r>
            <a:r>
              <a:rPr lang="en-US" altLang="en-US" sz="1800" dirty="0">
                <a:latin typeface="Arial" panose="020B0604020202020204" pitchFamily="34" charset="0"/>
              </a:rPr>
              <a:t>, which measures the </a:t>
            </a:r>
            <a:r>
              <a:rPr lang="en-US" altLang="en-US" sz="1800" i="1" dirty="0">
                <a:solidFill>
                  <a:srgbClr val="FF0000"/>
                </a:solidFill>
                <a:latin typeface="Arial" panose="020B0604020202020204" pitchFamily="34" charset="0"/>
              </a:rPr>
              <a:t>hydrophobicity</a:t>
            </a:r>
            <a:r>
              <a:rPr lang="en-US" altLang="en-US" sz="1800" i="1" dirty="0">
                <a:latin typeface="Arial" panose="020B0604020202020204" pitchFamily="34" charset="0"/>
              </a:rPr>
              <a:t> </a:t>
            </a:r>
            <a:r>
              <a:rPr lang="en-US" altLang="en-US" sz="1800" dirty="0">
                <a:latin typeface="Arial" panose="020B0604020202020204" pitchFamily="34" charset="0"/>
              </a:rPr>
              <a:t>of the amino acid at that site as well as that of its neighbors.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Hydrophobicity of amino acids can be determined from their lipid solubility or energy required to transfer them from a nonpolar into an aqueous medium.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Transmembrane segments are peaks in the hydrophobic side of the spectrum.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Orientation within the bilayer: cytoplasmic flank of a segment is more positively charged than at the extracellular flank.</a:t>
            </a:r>
          </a:p>
        </p:txBody>
      </p:sp>
      <p:pic>
        <p:nvPicPr>
          <p:cNvPr id="56328" name="Picture 1">
            <a:extLst>
              <a:ext uri="{FF2B5EF4-FFF2-40B4-BE49-F238E27FC236}">
                <a16:creationId xmlns:a16="http://schemas.microsoft.com/office/drawing/2014/main" id="{F0C75A28-AE7D-4E6F-9A2B-9638FC7807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1938338"/>
            <a:ext cx="3606800" cy="310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298BBBF-1FA2-44A1-8E6C-C6E8ECB321A1}"/>
              </a:ext>
            </a:extLst>
          </p:cNvPr>
          <p:cNvSpPr/>
          <p:nvPr/>
        </p:nvSpPr>
        <p:spPr>
          <a:xfrm>
            <a:off x="544513" y="1443038"/>
            <a:ext cx="8053387" cy="29210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59395" name="Rectangle 1">
            <a:extLst>
              <a:ext uri="{FF2B5EF4-FFF2-40B4-BE49-F238E27FC236}">
                <a16:creationId xmlns:a16="http://schemas.microsoft.com/office/drawing/2014/main" id="{E1CE5F55-6D54-4BEC-B4B3-B62378F969A5}"/>
              </a:ext>
            </a:extLst>
          </p:cNvPr>
          <p:cNvSpPr>
            <a:spLocks noChangeArrowheads="1"/>
          </p:cNvSpPr>
          <p:nvPr/>
        </p:nvSpPr>
        <p:spPr bwMode="auto">
          <a:xfrm>
            <a:off x="5692775" y="4762500"/>
            <a:ext cx="34512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Structure of the lipid bilayer depends on the temperature: </a:t>
            </a:r>
          </a:p>
          <a:p>
            <a:pPr algn="ctr" eaLnBrk="1" hangingPunct="1">
              <a:spcBef>
                <a:spcPct val="0"/>
              </a:spcBef>
              <a:buFontTx/>
              <a:buNone/>
            </a:pPr>
            <a:r>
              <a:rPr lang="en-US" altLang="en-US" sz="1600">
                <a:latin typeface="Arial-BoldMT" charset="0"/>
              </a:rPr>
              <a:t>above and below the transition temperature.</a:t>
            </a:r>
          </a:p>
        </p:txBody>
      </p:sp>
      <p:sp>
        <p:nvSpPr>
          <p:cNvPr id="9" name="Rounded Rectangle 8">
            <a:extLst>
              <a:ext uri="{FF2B5EF4-FFF2-40B4-BE49-F238E27FC236}">
                <a16:creationId xmlns:a16="http://schemas.microsoft.com/office/drawing/2014/main" id="{013F0FF5-7146-4150-9136-300FA5916879}"/>
              </a:ext>
            </a:extLst>
          </p:cNvPr>
          <p:cNvSpPr/>
          <p:nvPr/>
        </p:nvSpPr>
        <p:spPr>
          <a:xfrm>
            <a:off x="5940425" y="4759325"/>
            <a:ext cx="2955925" cy="107632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59397" name="Picture 11">
            <a:extLst>
              <a:ext uri="{FF2B5EF4-FFF2-40B4-BE49-F238E27FC236}">
                <a16:creationId xmlns:a16="http://schemas.microsoft.com/office/drawing/2014/main" id="{F1EB920B-1DEA-41D1-B155-BAFFBFE652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4468813"/>
            <a:ext cx="5468937"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Footer Placeholder 6">
            <a:extLst>
              <a:ext uri="{FF2B5EF4-FFF2-40B4-BE49-F238E27FC236}">
                <a16:creationId xmlns:a16="http://schemas.microsoft.com/office/drawing/2014/main" id="{B90F31F2-CF26-4A4C-8791-B770D267EC0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59399" name="Rectangle 2">
            <a:extLst>
              <a:ext uri="{FF2B5EF4-FFF2-40B4-BE49-F238E27FC236}">
                <a16:creationId xmlns:a16="http://schemas.microsoft.com/office/drawing/2014/main" id="{9DB9CE54-B59E-46D8-93F1-ABBCC224FC38}"/>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8.6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Lipids and Membrane Fluidity</a:t>
            </a:r>
          </a:p>
        </p:txBody>
      </p:sp>
      <p:sp>
        <p:nvSpPr>
          <p:cNvPr id="59400" name="Rectangle 1">
            <a:extLst>
              <a:ext uri="{FF2B5EF4-FFF2-40B4-BE49-F238E27FC236}">
                <a16:creationId xmlns:a16="http://schemas.microsoft.com/office/drawing/2014/main" id="{16883E38-0932-4A29-8943-3C49F61E2EFC}"/>
              </a:ext>
            </a:extLst>
          </p:cNvPr>
          <p:cNvSpPr>
            <a:spLocks noChangeArrowheads="1"/>
          </p:cNvSpPr>
          <p:nvPr/>
        </p:nvSpPr>
        <p:spPr bwMode="auto">
          <a:xfrm>
            <a:off x="596900" y="1592263"/>
            <a:ext cx="8129588"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Physical state of the membrane lipid is described by its fluidity or viscosity.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If the temperature of the bilayer is kept relatively warm (37</a:t>
            </a:r>
            <a:r>
              <a:rPr lang="en-US" altLang="en-US" sz="1800" baseline="30000">
                <a:latin typeface="Arial" panose="020B0604020202020204" pitchFamily="34" charset="0"/>
              </a:rPr>
              <a:t>o</a:t>
            </a:r>
            <a:r>
              <a:rPr lang="en-US" altLang="en-US" sz="1800">
                <a:latin typeface="Arial" panose="020B0604020202020204" pitchFamily="34" charset="0"/>
              </a:rPr>
              <a:t>C), the lipid exists in a relatively fluid state, and is described as a two-dimensional liquid crystal.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Molecules retain a specified orientation; the long axes are parallel, yet individual lipids can rotate around their axis or move laterally within the plane.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If the temperature is slowly lowered to the transition temperature, the lipid is converted to a frozen crystalline gel and movement is greatly restricted.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343D708-E490-44FB-8606-77B1B26EC3F1}"/>
              </a:ext>
            </a:extLst>
          </p:cNvPr>
          <p:cNvSpPr txBox="1">
            <a:spLocks noChangeArrowheads="1"/>
          </p:cNvSpPr>
          <p:nvPr/>
        </p:nvSpPr>
        <p:spPr bwMode="auto">
          <a:xfrm>
            <a:off x="698500" y="1555750"/>
            <a:ext cx="3944938" cy="2514600"/>
          </a:xfrm>
          <a:prstGeom prst="rect">
            <a:avLst/>
          </a:prstGeom>
          <a:noFill/>
          <a:ln w="9525">
            <a:noFill/>
            <a:miter lim="800000"/>
            <a:headEnd/>
            <a:tailEnd/>
          </a:ln>
        </p:spPr>
        <p:txBody>
          <a:bodyPr/>
          <a:lstStyle/>
          <a:p>
            <a:pPr eaLnBrk="1" hangingPunct="1">
              <a:spcBef>
                <a:spcPts val="0"/>
              </a:spcBef>
              <a:defRPr/>
            </a:pPr>
            <a:r>
              <a:rPr lang="en-US" b="1" kern="0" dirty="0">
                <a:latin typeface="Arial-BoldMT"/>
                <a:ea typeface="+mn-ea"/>
              </a:rPr>
              <a:t>Transporting solutes</a:t>
            </a:r>
            <a:r>
              <a:rPr lang="en-US" kern="0" dirty="0">
                <a:latin typeface="Arial-BoldMT"/>
                <a:ea typeface="+mn-ea"/>
              </a:rPr>
              <a:t>:</a:t>
            </a:r>
            <a:r>
              <a:rPr lang="en-US" b="1" kern="0" dirty="0">
                <a:latin typeface="Arial-BoldMT"/>
                <a:ea typeface="+mn-ea"/>
              </a:rPr>
              <a:t> </a:t>
            </a:r>
            <a:r>
              <a:rPr lang="en-US" kern="0" dirty="0">
                <a:latin typeface="Arial-BoldMT"/>
                <a:ea typeface="+mn-ea"/>
              </a:rPr>
              <a:t>Membrane proteins facilitate the movement of substances between compartments.</a:t>
            </a:r>
          </a:p>
          <a:p>
            <a:pPr eaLnBrk="1" hangingPunct="1">
              <a:spcBef>
                <a:spcPts val="0"/>
              </a:spcBef>
              <a:defRPr/>
            </a:pPr>
            <a:endParaRPr lang="en-US" sz="1600" kern="0" dirty="0">
              <a:latin typeface="Arial-BoldMT"/>
              <a:ea typeface="+mn-ea"/>
            </a:endParaRPr>
          </a:p>
          <a:p>
            <a:pPr eaLnBrk="1" hangingPunct="1">
              <a:spcBef>
                <a:spcPts val="0"/>
              </a:spcBef>
              <a:defRPr/>
            </a:pPr>
            <a:r>
              <a:rPr lang="en-US" b="1" kern="0" dirty="0">
                <a:latin typeface="Arial-BoldMT"/>
                <a:ea typeface="+mn-ea"/>
              </a:rPr>
              <a:t>Responding to external signals</a:t>
            </a:r>
            <a:r>
              <a:rPr lang="en-US" kern="0" dirty="0">
                <a:latin typeface="Arial-BoldMT"/>
                <a:ea typeface="+mn-ea"/>
              </a:rPr>
              <a:t>: Membrane receptors transduce signals from outside the cell in response to specific ligands.</a:t>
            </a:r>
          </a:p>
          <a:p>
            <a:pPr eaLnBrk="1" hangingPunct="1">
              <a:spcBef>
                <a:spcPts val="0"/>
              </a:spcBef>
              <a:defRPr/>
            </a:pPr>
            <a:endParaRPr lang="en-US" sz="1600" kern="0" dirty="0">
              <a:latin typeface="Arial-BoldMT"/>
              <a:ea typeface="+mn-ea"/>
            </a:endParaRPr>
          </a:p>
          <a:p>
            <a:pPr eaLnBrk="1" hangingPunct="1">
              <a:spcBef>
                <a:spcPts val="0"/>
              </a:spcBef>
              <a:defRPr/>
            </a:pPr>
            <a:r>
              <a:rPr lang="en-US" b="1" kern="0" dirty="0">
                <a:latin typeface="Arial-BoldMT"/>
                <a:ea typeface="+mn-ea"/>
              </a:rPr>
              <a:t>Intercellular interaction</a:t>
            </a:r>
            <a:r>
              <a:rPr lang="en-US" kern="0" dirty="0">
                <a:latin typeface="Arial-BoldMT"/>
                <a:ea typeface="+mn-ea"/>
              </a:rPr>
              <a:t>: Membranes mediate recognition and interaction between adjacent cells.</a:t>
            </a:r>
          </a:p>
          <a:p>
            <a:pPr eaLnBrk="1" hangingPunct="1">
              <a:spcBef>
                <a:spcPts val="0"/>
              </a:spcBef>
              <a:defRPr/>
            </a:pPr>
            <a:endParaRPr lang="en-US" sz="1600" kern="0" dirty="0">
              <a:latin typeface="Arial-BoldMT"/>
              <a:ea typeface="+mn-ea"/>
            </a:endParaRPr>
          </a:p>
          <a:p>
            <a:pPr eaLnBrk="1" hangingPunct="1">
              <a:spcBef>
                <a:spcPts val="0"/>
              </a:spcBef>
              <a:defRPr/>
            </a:pPr>
            <a:r>
              <a:rPr lang="en-US" b="1" kern="0" dirty="0">
                <a:latin typeface="Arial-BoldMT"/>
                <a:ea typeface="+mn-ea"/>
              </a:rPr>
              <a:t>Energy transduction</a:t>
            </a:r>
            <a:r>
              <a:rPr lang="en-US" kern="0" dirty="0">
                <a:latin typeface="Arial-BoldMT"/>
                <a:ea typeface="+mn-ea"/>
              </a:rPr>
              <a:t>: Membranes transduce photosynthetic energy, convert chemical energy to ATP, and store energy.</a:t>
            </a:r>
          </a:p>
        </p:txBody>
      </p:sp>
      <p:sp>
        <p:nvSpPr>
          <p:cNvPr id="7" name="Rounded Rectangle 6">
            <a:extLst>
              <a:ext uri="{FF2B5EF4-FFF2-40B4-BE49-F238E27FC236}">
                <a16:creationId xmlns:a16="http://schemas.microsoft.com/office/drawing/2014/main" id="{663724C3-6F8C-4BD4-88A9-A828635D7618}"/>
              </a:ext>
            </a:extLst>
          </p:cNvPr>
          <p:cNvSpPr/>
          <p:nvPr/>
        </p:nvSpPr>
        <p:spPr>
          <a:xfrm>
            <a:off x="417705" y="1427163"/>
            <a:ext cx="4314825" cy="494982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9460" name="Footer Placeholder 6">
            <a:extLst>
              <a:ext uri="{FF2B5EF4-FFF2-40B4-BE49-F238E27FC236}">
                <a16:creationId xmlns:a16="http://schemas.microsoft.com/office/drawing/2014/main" id="{BE459263-C528-4559-BDDB-BC3AD03AB49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19461" name="Rectangle 2">
            <a:extLst>
              <a:ext uri="{FF2B5EF4-FFF2-40B4-BE49-F238E27FC236}">
                <a16:creationId xmlns:a16="http://schemas.microsoft.com/office/drawing/2014/main" id="{DB1C5572-237B-4F72-ABF5-333AA5F4611A}"/>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Introduction to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An Overview of Membrane Functions</a:t>
            </a:r>
          </a:p>
        </p:txBody>
      </p:sp>
      <p:sp>
        <p:nvSpPr>
          <p:cNvPr id="19462" name="Rectangle 1">
            <a:extLst>
              <a:ext uri="{FF2B5EF4-FFF2-40B4-BE49-F238E27FC236}">
                <a16:creationId xmlns:a16="http://schemas.microsoft.com/office/drawing/2014/main" id="{28926A31-7D55-4008-8D18-6EBB1BDFBA39}"/>
              </a:ext>
            </a:extLst>
          </p:cNvPr>
          <p:cNvSpPr>
            <a:spLocks noChangeArrowheads="1"/>
          </p:cNvSpPr>
          <p:nvPr/>
        </p:nvSpPr>
        <p:spPr bwMode="auto">
          <a:xfrm>
            <a:off x="5561013" y="5721350"/>
            <a:ext cx="2695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A summary of membrane functions in a plant cell.</a:t>
            </a:r>
          </a:p>
        </p:txBody>
      </p:sp>
      <p:sp>
        <p:nvSpPr>
          <p:cNvPr id="15" name="Rounded Rectangle 14">
            <a:extLst>
              <a:ext uri="{FF2B5EF4-FFF2-40B4-BE49-F238E27FC236}">
                <a16:creationId xmlns:a16="http://schemas.microsoft.com/office/drawing/2014/main" id="{6D57AF02-59E6-4FF6-902A-D9FA9E4C9B79}"/>
              </a:ext>
            </a:extLst>
          </p:cNvPr>
          <p:cNvSpPr/>
          <p:nvPr/>
        </p:nvSpPr>
        <p:spPr>
          <a:xfrm>
            <a:off x="5686425" y="5721350"/>
            <a:ext cx="2428875" cy="5842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19464" name="Picture 12">
            <a:extLst>
              <a:ext uri="{FF2B5EF4-FFF2-40B4-BE49-F238E27FC236}">
                <a16:creationId xmlns:a16="http://schemas.microsoft.com/office/drawing/2014/main" id="{CBE2737E-3F5C-492B-A67E-EA8D36A836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1013" y="1681163"/>
            <a:ext cx="2781300"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4C5B46F-FB81-4177-93B2-B36D82A31FDC}"/>
              </a:ext>
            </a:extLst>
          </p:cNvPr>
          <p:cNvSpPr/>
          <p:nvPr/>
        </p:nvSpPr>
        <p:spPr>
          <a:xfrm>
            <a:off x="530225" y="3189288"/>
            <a:ext cx="8053388" cy="3303587"/>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60419" name="Footer Placeholder 6">
            <a:extLst>
              <a:ext uri="{FF2B5EF4-FFF2-40B4-BE49-F238E27FC236}">
                <a16:creationId xmlns:a16="http://schemas.microsoft.com/office/drawing/2014/main" id="{847404A7-2995-4AA5-8233-F6B50F7813C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0420" name="Rectangle 2">
            <a:extLst>
              <a:ext uri="{FF2B5EF4-FFF2-40B4-BE49-F238E27FC236}">
                <a16:creationId xmlns:a16="http://schemas.microsoft.com/office/drawing/2014/main" id="{9E8E32A5-45EC-4CE9-8D20-C6EC431E421B}"/>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8.6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Lipids and Membrane Fluidity</a:t>
            </a:r>
          </a:p>
        </p:txBody>
      </p:sp>
      <p:pic>
        <p:nvPicPr>
          <p:cNvPr id="60421" name="Picture 1">
            <a:extLst>
              <a:ext uri="{FF2B5EF4-FFF2-40B4-BE49-F238E27FC236}">
                <a16:creationId xmlns:a16="http://schemas.microsoft.com/office/drawing/2014/main" id="{62913521-A021-4A48-89FA-066EFA4CC6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1093788"/>
            <a:ext cx="518001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Rectangle 1">
            <a:extLst>
              <a:ext uri="{FF2B5EF4-FFF2-40B4-BE49-F238E27FC236}">
                <a16:creationId xmlns:a16="http://schemas.microsoft.com/office/drawing/2014/main" id="{2ABBAC1E-7ACC-46AC-85D8-30B2CFB966FC}"/>
              </a:ext>
            </a:extLst>
          </p:cNvPr>
          <p:cNvSpPr>
            <a:spLocks noChangeArrowheads="1"/>
          </p:cNvSpPr>
          <p:nvPr/>
        </p:nvSpPr>
        <p:spPr bwMode="auto">
          <a:xfrm>
            <a:off x="615950" y="3260725"/>
            <a:ext cx="8053388"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Saturated fatty acids resemble a straight, flexible rod, while cis-unsaturated fatty acids have crooks in the chain at the sites of a double bond. Saturated chains pack together more tightly than those containing unsaturated chains.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The greater the degree of unsaturation of the fatty acids of the bilayer, the lower the temperature before the bilayer gels.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The shorter the fatty acyl chains, the lower its melting temperature.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Cholesterol abolishes sharp transition temperatures and creates a condition of intermediate fluidity; it increases membrane durability and decreases membrane permeability.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CDBC775-1DEC-4BB2-970F-DEC4A8BA06F6}"/>
              </a:ext>
            </a:extLst>
          </p:cNvPr>
          <p:cNvSpPr/>
          <p:nvPr/>
        </p:nvSpPr>
        <p:spPr>
          <a:xfrm>
            <a:off x="647700" y="1608138"/>
            <a:ext cx="7848600" cy="446405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61443" name="Footer Placeholder 6">
            <a:extLst>
              <a:ext uri="{FF2B5EF4-FFF2-40B4-BE49-F238E27FC236}">
                <a16:creationId xmlns:a16="http://schemas.microsoft.com/office/drawing/2014/main" id="{C12A490A-A71E-4CEB-BBD5-001961D334D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1444" name="Rectangle 2">
            <a:extLst>
              <a:ext uri="{FF2B5EF4-FFF2-40B4-BE49-F238E27FC236}">
                <a16:creationId xmlns:a16="http://schemas.microsoft.com/office/drawing/2014/main" id="{80C09EDD-E3D4-4958-A646-78AA45E76E92}"/>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8.6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Lipids and Membrane Fluidity</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Importance of Membrane Fluidity</a:t>
            </a:r>
          </a:p>
        </p:txBody>
      </p:sp>
      <p:sp>
        <p:nvSpPr>
          <p:cNvPr id="61445" name="Rectangle 1">
            <a:extLst>
              <a:ext uri="{FF2B5EF4-FFF2-40B4-BE49-F238E27FC236}">
                <a16:creationId xmlns:a16="http://schemas.microsoft.com/office/drawing/2014/main" id="{C980F137-BCDC-421E-930A-6F70A3D2A443}"/>
              </a:ext>
            </a:extLst>
          </p:cNvPr>
          <p:cNvSpPr>
            <a:spLocks noChangeArrowheads="1"/>
          </p:cNvSpPr>
          <p:nvPr/>
        </p:nvSpPr>
        <p:spPr bwMode="auto">
          <a:xfrm>
            <a:off x="947738" y="1684338"/>
            <a:ext cx="7462837"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latin typeface="Arial" panose="020B0604020202020204" pitchFamily="34" charset="0"/>
              </a:rPr>
              <a:t>Membrane fluidity provides a compromise between a rigid, ordered structure lacking mobility and a completely fluid, non-viscous liquid lacking structural organization and mechanical support.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solidFill>
                  <a:srgbClr val="FF0000"/>
                </a:solidFill>
                <a:latin typeface="Arial" panose="020B0604020202020204" pitchFamily="34" charset="0"/>
              </a:rPr>
              <a:t>Fluidity allows for interactions to occur</a:t>
            </a:r>
            <a:r>
              <a:rPr lang="en-US" altLang="en-US" sz="1800" dirty="0">
                <a:latin typeface="Arial" panose="020B0604020202020204" pitchFamily="34" charset="0"/>
              </a:rPr>
              <a:t>; clusters of membrane proteins can assemble at particular sites and form specialized structures. Molecules can come together, carry out a necessary reaction, and move apart.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Membranes arise from preexisting membranes, and their growth occurs by the insertion of lipids and proteins into the fluid matrix. </a:t>
            </a:r>
          </a:p>
          <a:p>
            <a:pPr>
              <a:spcBef>
                <a:spcPct val="0"/>
              </a:spcBef>
              <a:buFontTx/>
              <a:buNone/>
            </a:pPr>
            <a:endParaRPr lang="en-US" altLang="en-US" sz="1400" dirty="0">
              <a:latin typeface="Arial" panose="020B0604020202020204" pitchFamily="34" charset="0"/>
            </a:endParaRPr>
          </a:p>
          <a:p>
            <a:pPr>
              <a:spcBef>
                <a:spcPct val="0"/>
              </a:spcBef>
              <a:buFontTx/>
              <a:buNone/>
            </a:pPr>
            <a:r>
              <a:rPr lang="en-US" altLang="en-US" sz="1800" dirty="0">
                <a:latin typeface="Arial" panose="020B0604020202020204" pitchFamily="34" charset="0"/>
              </a:rPr>
              <a:t>Cellular processes, including cell movement, cell growth, cell division, formation of intercellular junctions, secretion, and endocytosis, depend on the movement of membrane components and would probably not be possible if membranes were rigid, non-fluid structures.</a:t>
            </a:r>
          </a:p>
          <a:p>
            <a:pPr>
              <a:spcBef>
                <a:spcPct val="0"/>
              </a:spcBef>
              <a:buFontTx/>
              <a:buNone/>
            </a:pPr>
            <a:endParaRPr lang="en-US" altLang="en-US" sz="1800" dirty="0">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2FF23D6-4454-47E2-A94F-B8647D87D5F5}"/>
              </a:ext>
            </a:extLst>
          </p:cNvPr>
          <p:cNvSpPr/>
          <p:nvPr/>
        </p:nvSpPr>
        <p:spPr>
          <a:xfrm>
            <a:off x="463550" y="1731963"/>
            <a:ext cx="8229600" cy="3957637"/>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62467" name="Footer Placeholder 6">
            <a:extLst>
              <a:ext uri="{FF2B5EF4-FFF2-40B4-BE49-F238E27FC236}">
                <a16:creationId xmlns:a16="http://schemas.microsoft.com/office/drawing/2014/main" id="{478B35C0-9FA6-4825-9D5E-C0566852654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2468" name="Rectangle 2">
            <a:extLst>
              <a:ext uri="{FF2B5EF4-FFF2-40B4-BE49-F238E27FC236}">
                <a16:creationId xmlns:a16="http://schemas.microsoft.com/office/drawing/2014/main" id="{40E99C34-2F34-4C27-978C-6ECC5910190C}"/>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8.6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Lipids and Membrane Fluidity</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Maintaining Membrane Fluidity</a:t>
            </a:r>
          </a:p>
        </p:txBody>
      </p:sp>
      <p:sp>
        <p:nvSpPr>
          <p:cNvPr id="62469" name="Rectangle 1">
            <a:extLst>
              <a:ext uri="{FF2B5EF4-FFF2-40B4-BE49-F238E27FC236}">
                <a16:creationId xmlns:a16="http://schemas.microsoft.com/office/drawing/2014/main" id="{6D9D4DDE-8F3C-48A6-8D94-CC4FEE2A52E3}"/>
              </a:ext>
            </a:extLst>
          </p:cNvPr>
          <p:cNvSpPr>
            <a:spLocks noChangeArrowheads="1"/>
          </p:cNvSpPr>
          <p:nvPr/>
        </p:nvSpPr>
        <p:spPr bwMode="auto">
          <a:xfrm>
            <a:off x="769938" y="1905000"/>
            <a:ext cx="7923212"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Internal temperatures of most organisms can fluctuate with the temperature, so cells respond by altering phospholipid composition. If the temperature is lowered, cells can remodel membranes to make them more cold resistant.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Remodeling is accomplished by (1) desaturating single bonds in fatty acyl chains to form double bonds, and (2) reshuffling chains between different phospholipid molecules to make ones that have two unsaturated fatty acids.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Desaturation is catalyzed by desaturases, while reshuffling is accomplished by phospholipases, which split the fatty acid from the glycerol backbone, and acyl- transferases, which transfer fatty acids between phospholipids.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In addition, the cell changes the types of phospholipids being synthesized in favor of ones containing more unsaturated fatty acids.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a:extLst>
              <a:ext uri="{FF2B5EF4-FFF2-40B4-BE49-F238E27FC236}">
                <a16:creationId xmlns:a16="http://schemas.microsoft.com/office/drawing/2014/main" id="{7AB52DBE-7DFE-4113-A3B8-389586819D4D}"/>
              </a:ext>
            </a:extLst>
          </p:cNvPr>
          <p:cNvSpPr>
            <a:spLocks noGrp="1" noChangeArrowheads="1"/>
          </p:cNvSpPr>
          <p:nvPr>
            <p:ph type="body" idx="1"/>
          </p:nvPr>
        </p:nvSpPr>
        <p:spPr>
          <a:xfrm>
            <a:off x="965200" y="4135438"/>
            <a:ext cx="7489825" cy="2144712"/>
          </a:xfrm>
        </p:spPr>
        <p:txBody>
          <a:bodyPr/>
          <a:lstStyle/>
          <a:p>
            <a:pPr marL="0" indent="0" eaLnBrk="1" hangingPunct="1">
              <a:spcBef>
                <a:spcPct val="0"/>
              </a:spcBef>
              <a:buFont typeface="Arial" panose="020B0604020202020204" pitchFamily="34" charset="0"/>
              <a:buNone/>
            </a:pPr>
            <a:r>
              <a:rPr lang="en-US" altLang="en-US" sz="1800">
                <a:latin typeface="Arial-BoldMT" charset="0"/>
              </a:rPr>
              <a:t>The outer leaflet of plasma membrane contains specialized regions.</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Cholesterol and sphingolipids tend to pack together to form highly ordered microdomains forming </a:t>
            </a:r>
            <a:r>
              <a:rPr lang="en-US" altLang="en-US" sz="1800" b="1">
                <a:latin typeface="Arial-BoldMT" charset="0"/>
              </a:rPr>
              <a:t>lipids rafts</a:t>
            </a:r>
            <a:r>
              <a:rPr lang="en-US" altLang="en-US" sz="1800">
                <a:latin typeface="Arial-BoldMT" charset="0"/>
              </a:rPr>
              <a:t> that float within the more fluid and disordered environment.</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They provide a favorable environment for cell-surface receptors and GPI-anchored proteins.</a:t>
            </a:r>
            <a:endParaRPr lang="en-US" altLang="en-US" sz="1800" b="1">
              <a:latin typeface="Arial-BoldMT" charset="0"/>
            </a:endParaRPr>
          </a:p>
        </p:txBody>
      </p:sp>
      <p:sp>
        <p:nvSpPr>
          <p:cNvPr id="9" name="Rounded Rectangle 8">
            <a:extLst>
              <a:ext uri="{FF2B5EF4-FFF2-40B4-BE49-F238E27FC236}">
                <a16:creationId xmlns:a16="http://schemas.microsoft.com/office/drawing/2014/main" id="{E841C221-5176-415F-93E9-6BC7EA9A7C7D}"/>
              </a:ext>
            </a:extLst>
          </p:cNvPr>
          <p:cNvSpPr/>
          <p:nvPr/>
        </p:nvSpPr>
        <p:spPr>
          <a:xfrm>
            <a:off x="884238" y="4083050"/>
            <a:ext cx="7375525" cy="22606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latin typeface="Arial-BoldMT"/>
            </a:endParaRPr>
          </a:p>
        </p:txBody>
      </p:sp>
      <p:sp>
        <p:nvSpPr>
          <p:cNvPr id="63492" name="Rectangle 2">
            <a:extLst>
              <a:ext uri="{FF2B5EF4-FFF2-40B4-BE49-F238E27FC236}">
                <a16:creationId xmlns:a16="http://schemas.microsoft.com/office/drawing/2014/main" id="{69D5FAD3-2C7F-4C35-8326-605DFD977132}"/>
              </a:ext>
            </a:extLst>
          </p:cNvPr>
          <p:cNvSpPr>
            <a:spLocks noChangeArrowheads="1"/>
          </p:cNvSpPr>
          <p:nvPr/>
        </p:nvSpPr>
        <p:spPr bwMode="auto">
          <a:xfrm>
            <a:off x="3708400" y="1490663"/>
            <a:ext cx="19510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Sphingomyelin organizing into orange-colored rafts</a:t>
            </a:r>
          </a:p>
        </p:txBody>
      </p:sp>
      <p:sp>
        <p:nvSpPr>
          <p:cNvPr id="63493" name="Rectangle 3">
            <a:extLst>
              <a:ext uri="{FF2B5EF4-FFF2-40B4-BE49-F238E27FC236}">
                <a16:creationId xmlns:a16="http://schemas.microsoft.com/office/drawing/2014/main" id="{B60A8A89-EB12-4A57-9F44-CC7110312FF6}"/>
              </a:ext>
            </a:extLst>
          </p:cNvPr>
          <p:cNvSpPr>
            <a:spLocks noChangeArrowheads="1"/>
          </p:cNvSpPr>
          <p:nvPr/>
        </p:nvSpPr>
        <p:spPr bwMode="auto">
          <a:xfrm>
            <a:off x="4608513" y="2924175"/>
            <a:ext cx="1320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Schematic model of a lipid raft </a:t>
            </a:r>
          </a:p>
        </p:txBody>
      </p:sp>
      <p:sp>
        <p:nvSpPr>
          <p:cNvPr id="11" name="Rounded Rectangle 10">
            <a:extLst>
              <a:ext uri="{FF2B5EF4-FFF2-40B4-BE49-F238E27FC236}">
                <a16:creationId xmlns:a16="http://schemas.microsoft.com/office/drawing/2014/main" id="{4BE35C9D-C6CA-4CF1-92ED-5D6889359171}"/>
              </a:ext>
            </a:extLst>
          </p:cNvPr>
          <p:cNvSpPr/>
          <p:nvPr/>
        </p:nvSpPr>
        <p:spPr>
          <a:xfrm>
            <a:off x="3906838" y="1447800"/>
            <a:ext cx="1606550" cy="112077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12" name="Rounded Rectangle 11">
            <a:extLst>
              <a:ext uri="{FF2B5EF4-FFF2-40B4-BE49-F238E27FC236}">
                <a16:creationId xmlns:a16="http://schemas.microsoft.com/office/drawing/2014/main" id="{D487C9A0-3483-4AE8-9348-A26E1F087108}"/>
              </a:ext>
            </a:extLst>
          </p:cNvPr>
          <p:cNvSpPr/>
          <p:nvPr/>
        </p:nvSpPr>
        <p:spPr>
          <a:xfrm>
            <a:off x="4684713" y="2924175"/>
            <a:ext cx="1219200" cy="830263"/>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63496" name="Picture 15">
            <a:extLst>
              <a:ext uri="{FF2B5EF4-FFF2-40B4-BE49-F238E27FC236}">
                <a16:creationId xmlns:a16="http://schemas.microsoft.com/office/drawing/2014/main" id="{10083BBE-6584-4D40-837C-129FFDB86F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5163" y="1309688"/>
            <a:ext cx="3017837"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16">
            <a:extLst>
              <a:ext uri="{FF2B5EF4-FFF2-40B4-BE49-F238E27FC236}">
                <a16:creationId xmlns:a16="http://schemas.microsoft.com/office/drawing/2014/main" id="{D3533054-2B70-43B3-A8A0-692CF0B94F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2675" y="1541463"/>
            <a:ext cx="2035175"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8" name="Footer Placeholder 6">
            <a:extLst>
              <a:ext uri="{FF2B5EF4-FFF2-40B4-BE49-F238E27FC236}">
                <a16:creationId xmlns:a16="http://schemas.microsoft.com/office/drawing/2014/main" id="{51D444D8-6734-4543-AB52-B93F6620383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3499" name="Rectangle 2">
            <a:extLst>
              <a:ext uri="{FF2B5EF4-FFF2-40B4-BE49-F238E27FC236}">
                <a16:creationId xmlns:a16="http://schemas.microsoft.com/office/drawing/2014/main" id="{DEFB93D0-B9B8-4248-A2EA-4AF1FA332475}"/>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8.6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Membrane Lipids and Membrane Fluidity</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Lipid Rafts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832A020-2A5F-4A16-9475-BEFEE1E4F71A}"/>
              </a:ext>
            </a:extLst>
          </p:cNvPr>
          <p:cNvSpPr/>
          <p:nvPr/>
        </p:nvSpPr>
        <p:spPr>
          <a:xfrm>
            <a:off x="447675" y="1624013"/>
            <a:ext cx="4584700" cy="4392612"/>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9" name="Rounded Rectangle 8">
            <a:extLst>
              <a:ext uri="{FF2B5EF4-FFF2-40B4-BE49-F238E27FC236}">
                <a16:creationId xmlns:a16="http://schemas.microsoft.com/office/drawing/2014/main" id="{060AE237-8C48-4050-A500-F3A471560FC6}"/>
              </a:ext>
            </a:extLst>
          </p:cNvPr>
          <p:cNvSpPr/>
          <p:nvPr/>
        </p:nvSpPr>
        <p:spPr>
          <a:xfrm>
            <a:off x="5657850" y="5294313"/>
            <a:ext cx="2827338" cy="5842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64516" name="Rectangle 1">
            <a:extLst>
              <a:ext uri="{FF2B5EF4-FFF2-40B4-BE49-F238E27FC236}">
                <a16:creationId xmlns:a16="http://schemas.microsoft.com/office/drawing/2014/main" id="{9FABA024-E857-4784-8545-1D7D3D4F9CAA}"/>
              </a:ext>
            </a:extLst>
          </p:cNvPr>
          <p:cNvSpPr>
            <a:spLocks noChangeArrowheads="1"/>
          </p:cNvSpPr>
          <p:nvPr/>
        </p:nvSpPr>
        <p:spPr bwMode="auto">
          <a:xfrm>
            <a:off x="5554663" y="5294313"/>
            <a:ext cx="30210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The possible movements of phospholipids in a membrane</a:t>
            </a:r>
          </a:p>
        </p:txBody>
      </p:sp>
      <p:pic>
        <p:nvPicPr>
          <p:cNvPr id="64517" name="Picture 11">
            <a:extLst>
              <a:ext uri="{FF2B5EF4-FFF2-40B4-BE49-F238E27FC236}">
                <a16:creationId xmlns:a16="http://schemas.microsoft.com/office/drawing/2014/main" id="{F40DB311-1C29-49E6-8B9A-9A08CCD0BB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5263" y="1670050"/>
            <a:ext cx="3419475"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Footer Placeholder 6">
            <a:extLst>
              <a:ext uri="{FF2B5EF4-FFF2-40B4-BE49-F238E27FC236}">
                <a16:creationId xmlns:a16="http://schemas.microsoft.com/office/drawing/2014/main" id="{B32A7518-32A2-4032-8825-20D0572A1F5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4519" name="Rectangle 2">
            <a:extLst>
              <a:ext uri="{FF2B5EF4-FFF2-40B4-BE49-F238E27FC236}">
                <a16:creationId xmlns:a16="http://schemas.microsoft.com/office/drawing/2014/main" id="{1DBAE784-89E4-429A-8330-278D9E1DFE0D}"/>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8.7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Dynamic Nature of the Plasma Membrane</a:t>
            </a:r>
          </a:p>
        </p:txBody>
      </p:sp>
      <p:sp>
        <p:nvSpPr>
          <p:cNvPr id="64520" name="Rectangle 2">
            <a:extLst>
              <a:ext uri="{FF2B5EF4-FFF2-40B4-BE49-F238E27FC236}">
                <a16:creationId xmlns:a16="http://schemas.microsoft.com/office/drawing/2014/main" id="{277B4719-994F-4FB1-A79E-9F2BF7318FE7}"/>
              </a:ext>
            </a:extLst>
          </p:cNvPr>
          <p:cNvSpPr>
            <a:spLocks noChangeArrowheads="1"/>
          </p:cNvSpPr>
          <p:nvPr/>
        </p:nvSpPr>
        <p:spPr bwMode="auto">
          <a:xfrm>
            <a:off x="650875" y="1782763"/>
            <a:ext cx="4294188"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A phospholipid can move laterally within the same leaflet with considerable ease.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A phospholipid can diffuse from one end of a bacterium to the other end in a second or two, but it takes hours to days to move across to the other leaflet.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To flip-flop, the hydrophilic head of the lipid must pass through the internal hydrophobic sheet of the membrane.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Flippases are enzymes that move certain phospholipids from one leaflet to the other.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A2E73590-5F86-4E15-94E2-C690985060FD}"/>
              </a:ext>
            </a:extLst>
          </p:cNvPr>
          <p:cNvSpPr>
            <a:spLocks noGrp="1" noChangeArrowheads="1"/>
          </p:cNvSpPr>
          <p:nvPr>
            <p:ph type="body" sz="half" idx="1"/>
          </p:nvPr>
        </p:nvSpPr>
        <p:spPr>
          <a:xfrm>
            <a:off x="785813" y="4254500"/>
            <a:ext cx="7732712" cy="1371600"/>
          </a:xfrm>
        </p:spPr>
        <p:txBody>
          <a:bodyPr/>
          <a:lstStyle/>
          <a:p>
            <a:pPr marL="0" indent="0" eaLnBrk="1" hangingPunct="1">
              <a:spcBef>
                <a:spcPct val="0"/>
              </a:spcBef>
              <a:buFont typeface="Arial" panose="020B0604020202020204" pitchFamily="34" charset="0"/>
              <a:buNone/>
            </a:pPr>
            <a:r>
              <a:rPr lang="en-US" altLang="en-US" sz="1800">
                <a:latin typeface="Arial-BoldMT" charset="0"/>
              </a:rPr>
              <a:t>Cell fusion is a technique whereby two different types of cells, or cells from two different species, can be fused to produce one cell with a common cytoplasm and a single, continuous plasma membrane.</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Cell fusion be induced by certain viruses, or with polyethylene glycol.</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Labeled proteins have shown that membrane proteins can move between fused cell.</a:t>
            </a:r>
          </a:p>
        </p:txBody>
      </p:sp>
      <p:sp>
        <p:nvSpPr>
          <p:cNvPr id="7" name="Rounded Rectangle 6">
            <a:extLst>
              <a:ext uri="{FF2B5EF4-FFF2-40B4-BE49-F238E27FC236}">
                <a16:creationId xmlns:a16="http://schemas.microsoft.com/office/drawing/2014/main" id="{5264C64E-F995-4DFE-83B6-0612A575D9DC}"/>
              </a:ext>
            </a:extLst>
          </p:cNvPr>
          <p:cNvSpPr/>
          <p:nvPr/>
        </p:nvSpPr>
        <p:spPr>
          <a:xfrm>
            <a:off x="633413" y="4165600"/>
            <a:ext cx="7897812" cy="229235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65540" name="Picture 14">
            <a:extLst>
              <a:ext uri="{FF2B5EF4-FFF2-40B4-BE49-F238E27FC236}">
                <a16:creationId xmlns:a16="http://schemas.microsoft.com/office/drawing/2014/main" id="{781AFE47-1848-4DA6-A85A-3F547C6EB3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1292225"/>
            <a:ext cx="4705350"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15">
            <a:extLst>
              <a:ext uri="{FF2B5EF4-FFF2-40B4-BE49-F238E27FC236}">
                <a16:creationId xmlns:a16="http://schemas.microsoft.com/office/drawing/2014/main" id="{D50CC900-6F1C-474B-B161-E77934CAC9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7625" y="1701800"/>
            <a:ext cx="2147888"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Rectangle 2">
            <a:extLst>
              <a:ext uri="{FF2B5EF4-FFF2-40B4-BE49-F238E27FC236}">
                <a16:creationId xmlns:a16="http://schemas.microsoft.com/office/drawing/2014/main" id="{1B62CA12-1E1E-4712-854A-5E7EDCC77CE5}"/>
              </a:ext>
            </a:extLst>
          </p:cNvPr>
          <p:cNvSpPr>
            <a:spLocks noChangeArrowheads="1"/>
          </p:cNvSpPr>
          <p:nvPr/>
        </p:nvSpPr>
        <p:spPr bwMode="auto">
          <a:xfrm>
            <a:off x="823913" y="3413125"/>
            <a:ext cx="5121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 panose="020B0604020202020204" pitchFamily="34" charset="0"/>
              </a:rPr>
              <a:t>Cell fusion to reveal mobility of membrane proteins: </a:t>
            </a:r>
            <a:r>
              <a:rPr lang="en-US" altLang="en-US" sz="1600">
                <a:latin typeface="Arial" panose="020B0604020202020204" pitchFamily="34" charset="0"/>
              </a:rPr>
              <a:t>fusion of human and mouse cells </a:t>
            </a:r>
          </a:p>
        </p:txBody>
      </p:sp>
      <p:sp>
        <p:nvSpPr>
          <p:cNvPr id="11" name="Rounded Rectangle 10">
            <a:extLst>
              <a:ext uri="{FF2B5EF4-FFF2-40B4-BE49-F238E27FC236}">
                <a16:creationId xmlns:a16="http://schemas.microsoft.com/office/drawing/2014/main" id="{585FE9F1-1551-4D4D-AB0A-E5BEA75F6EDE}"/>
              </a:ext>
            </a:extLst>
          </p:cNvPr>
          <p:cNvSpPr/>
          <p:nvPr/>
        </p:nvSpPr>
        <p:spPr>
          <a:xfrm>
            <a:off x="1187450" y="3448050"/>
            <a:ext cx="4403725" cy="541338"/>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
              <a:cs typeface="Arial"/>
            </a:endParaRPr>
          </a:p>
        </p:txBody>
      </p:sp>
      <p:sp>
        <p:nvSpPr>
          <p:cNvPr id="65544" name="Footer Placeholder 6">
            <a:extLst>
              <a:ext uri="{FF2B5EF4-FFF2-40B4-BE49-F238E27FC236}">
                <a16:creationId xmlns:a16="http://schemas.microsoft.com/office/drawing/2014/main" id="{F07E9FAD-B1FE-48DB-BBED-1A377C7F5E3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5545" name="Rectangle 2">
            <a:extLst>
              <a:ext uri="{FF2B5EF4-FFF2-40B4-BE49-F238E27FC236}">
                <a16:creationId xmlns:a16="http://schemas.microsoft.com/office/drawing/2014/main" id="{907AA1E5-D13B-4EC8-8B13-A21160B4D088}"/>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8.7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Dynamic Nature of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Diffusion of Membrane Proteins after Cell Fusion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0">
            <a:extLst>
              <a:ext uri="{FF2B5EF4-FFF2-40B4-BE49-F238E27FC236}">
                <a16:creationId xmlns:a16="http://schemas.microsoft.com/office/drawing/2014/main" id="{C56A9E10-4DD2-4995-9C2D-627EAC13E7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6550" y="1557338"/>
            <a:ext cx="4119563" cy="47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32885F48-C1A2-419D-87F8-5BA042A5B41C}"/>
              </a:ext>
            </a:extLst>
          </p:cNvPr>
          <p:cNvSpPr/>
          <p:nvPr/>
        </p:nvSpPr>
        <p:spPr>
          <a:xfrm>
            <a:off x="698500" y="2200275"/>
            <a:ext cx="3259138" cy="3281363"/>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66564" name="Rectangle 3">
            <a:extLst>
              <a:ext uri="{FF2B5EF4-FFF2-40B4-BE49-F238E27FC236}">
                <a16:creationId xmlns:a16="http://schemas.microsoft.com/office/drawing/2014/main" id="{B02282E4-2B5A-4361-AF03-6690D9E6C1E0}"/>
              </a:ext>
            </a:extLst>
          </p:cNvPr>
          <p:cNvSpPr>
            <a:spLocks noGrp="1" noChangeArrowheads="1"/>
          </p:cNvSpPr>
          <p:nvPr>
            <p:ph type="body" sz="half" idx="1"/>
          </p:nvPr>
        </p:nvSpPr>
        <p:spPr>
          <a:xfrm>
            <a:off x="927100" y="2311400"/>
            <a:ext cx="2909888" cy="3810000"/>
          </a:xfrm>
        </p:spPr>
        <p:txBody>
          <a:bodyPr/>
          <a:lstStyle/>
          <a:p>
            <a:pPr marL="0" indent="0" eaLnBrk="1" hangingPunct="1">
              <a:spcBef>
                <a:spcPct val="0"/>
              </a:spcBef>
              <a:buFont typeface="Arial" panose="020B0604020202020204" pitchFamily="34" charset="0"/>
              <a:buNone/>
            </a:pPr>
            <a:r>
              <a:rPr lang="en-US" altLang="en-US" sz="1800">
                <a:latin typeface="Arial" panose="020B0604020202020204" pitchFamily="34" charset="0"/>
                <a:cs typeface="Arial" panose="020B0604020202020204" pitchFamily="34" charset="0"/>
              </a:rPr>
              <a:t>Proteins can be labeled and tracked by </a:t>
            </a:r>
            <a:r>
              <a:rPr lang="en-US" altLang="en-US" sz="1800" b="1">
                <a:latin typeface="Arial" panose="020B0604020202020204" pitchFamily="34" charset="0"/>
                <a:cs typeface="Arial" panose="020B0604020202020204" pitchFamily="34" charset="0"/>
              </a:rPr>
              <a:t>fluorescence recovery after photobleaching (FRAP)</a:t>
            </a:r>
            <a:r>
              <a:rPr lang="en-US" altLang="en-US" sz="1800">
                <a:latin typeface="Arial" panose="020B0604020202020204" pitchFamily="34" charset="0"/>
                <a:cs typeface="Arial" panose="020B0604020202020204" pitchFamily="34" charset="0"/>
              </a:rPr>
              <a:t> and </a:t>
            </a:r>
            <a:r>
              <a:rPr lang="en-US" altLang="en-US" sz="1800" b="1">
                <a:latin typeface="Arial" panose="020B0604020202020204" pitchFamily="34" charset="0"/>
                <a:cs typeface="Arial" panose="020B0604020202020204" pitchFamily="34" charset="0"/>
              </a:rPr>
              <a:t>single particle tracking (SPT)</a:t>
            </a:r>
            <a:r>
              <a:rPr lang="en-US" altLang="en-US" sz="1800">
                <a:latin typeface="Arial" panose="020B0604020202020204" pitchFamily="34" charset="0"/>
                <a:cs typeface="Arial" panose="020B0604020202020204" pitchFamily="34" charset="0"/>
              </a:rPr>
              <a:t>.</a:t>
            </a:r>
          </a:p>
          <a:p>
            <a:pPr marL="0" indent="0" eaLnBrk="1" hangingPunct="1">
              <a:spcBef>
                <a:spcPct val="0"/>
              </a:spcBef>
              <a:buFont typeface="Arial" panose="020B0604020202020204" pitchFamily="34" charset="0"/>
              <a:buNone/>
            </a:pPr>
            <a:endParaRPr lang="en-US" altLang="en-US" sz="1400">
              <a:latin typeface="Arial" panose="020B0604020202020204" pitchFamily="34" charset="0"/>
              <a:cs typeface="Arial" panose="020B0604020202020204" pitchFamily="34" charset="0"/>
            </a:endParaRPr>
          </a:p>
          <a:p>
            <a:pPr marL="0" indent="0" eaLnBrk="1" hangingPunct="1">
              <a:spcBef>
                <a:spcPct val="0"/>
              </a:spcBef>
              <a:buFont typeface="Arial" panose="020B0604020202020204" pitchFamily="34" charset="0"/>
              <a:buNone/>
            </a:pPr>
            <a:r>
              <a:rPr lang="en-US" altLang="en-US" sz="1800">
                <a:latin typeface="Arial" panose="020B0604020202020204" pitchFamily="34" charset="0"/>
                <a:cs typeface="Arial" panose="020B0604020202020204" pitchFamily="34" charset="0"/>
              </a:rPr>
              <a:t>Proteins can be immobile, mobile in a directed manner, or exhibit random movement.</a:t>
            </a:r>
            <a:endParaRPr lang="en-US" altLang="en-US" sz="1800" b="1">
              <a:latin typeface="Arial" panose="020B0604020202020204" pitchFamily="34" charset="0"/>
              <a:cs typeface="Arial" panose="020B0604020202020204" pitchFamily="34" charset="0"/>
            </a:endParaRPr>
          </a:p>
        </p:txBody>
      </p:sp>
      <p:sp>
        <p:nvSpPr>
          <p:cNvPr id="66565" name="Rectangle 1">
            <a:extLst>
              <a:ext uri="{FF2B5EF4-FFF2-40B4-BE49-F238E27FC236}">
                <a16:creationId xmlns:a16="http://schemas.microsoft.com/office/drawing/2014/main" id="{063AEB27-05DC-4127-A189-E74944A3E477}"/>
              </a:ext>
            </a:extLst>
          </p:cNvPr>
          <p:cNvSpPr>
            <a:spLocks noChangeArrowheads="1"/>
          </p:cNvSpPr>
          <p:nvPr/>
        </p:nvSpPr>
        <p:spPr bwMode="auto">
          <a:xfrm>
            <a:off x="6373813" y="2100263"/>
            <a:ext cx="25590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 panose="020B0604020202020204" pitchFamily="34" charset="0"/>
              </a:rPr>
              <a:t>Measuring the diffusion rates of membrane proteins by FRAP: </a:t>
            </a:r>
            <a:r>
              <a:rPr lang="en-US" altLang="en-US" sz="1600">
                <a:latin typeface="Arial" panose="020B0604020202020204" pitchFamily="34" charset="0"/>
              </a:rPr>
              <a:t>variable nature of fluorescence recovery is dependent upon the protein examined</a:t>
            </a:r>
          </a:p>
        </p:txBody>
      </p:sp>
      <p:sp>
        <p:nvSpPr>
          <p:cNvPr id="8" name="Rounded Rectangle 7">
            <a:extLst>
              <a:ext uri="{FF2B5EF4-FFF2-40B4-BE49-F238E27FC236}">
                <a16:creationId xmlns:a16="http://schemas.microsoft.com/office/drawing/2014/main" id="{03079F05-622F-4236-9783-CE10C7E01E8A}"/>
              </a:ext>
            </a:extLst>
          </p:cNvPr>
          <p:cNvSpPr/>
          <p:nvPr/>
        </p:nvSpPr>
        <p:spPr>
          <a:xfrm>
            <a:off x="6373813" y="2100263"/>
            <a:ext cx="2544762" cy="180657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
              <a:cs typeface="Arial"/>
            </a:endParaRPr>
          </a:p>
        </p:txBody>
      </p:sp>
      <p:sp>
        <p:nvSpPr>
          <p:cNvPr id="66567" name="Footer Placeholder 6">
            <a:extLst>
              <a:ext uri="{FF2B5EF4-FFF2-40B4-BE49-F238E27FC236}">
                <a16:creationId xmlns:a16="http://schemas.microsoft.com/office/drawing/2014/main" id="{4584A357-3FFE-4984-98FF-4829A2AD4D8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6568" name="Rectangle 2">
            <a:extLst>
              <a:ext uri="{FF2B5EF4-FFF2-40B4-BE49-F238E27FC236}">
                <a16:creationId xmlns:a16="http://schemas.microsoft.com/office/drawing/2014/main" id="{E57D63CC-891B-4077-A1E7-EB38F8748F61}"/>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8.7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Dynamic Nature of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Restrictions on Protein and Lipid Mobility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DE02DC21-5E46-4116-AEAB-08EF249B7905}"/>
              </a:ext>
            </a:extLst>
          </p:cNvPr>
          <p:cNvSpPr>
            <a:spLocks noGrp="1" noChangeArrowheads="1"/>
          </p:cNvSpPr>
          <p:nvPr>
            <p:ph type="title"/>
          </p:nvPr>
        </p:nvSpPr>
        <p:spPr>
          <a:xfrm>
            <a:off x="5526088" y="5257800"/>
            <a:ext cx="3046412" cy="838200"/>
          </a:xfrm>
        </p:spPr>
        <p:txBody>
          <a:bodyPr/>
          <a:lstStyle/>
          <a:p>
            <a:pPr eaLnBrk="1" hangingPunct="1"/>
            <a:r>
              <a:rPr lang="en-US" altLang="en-US" sz="1600">
                <a:latin typeface="Arial" panose="020B0604020202020204" pitchFamily="34" charset="0"/>
                <a:cs typeface="Arial" panose="020B0604020202020204" pitchFamily="34" charset="0"/>
              </a:rPr>
              <a:t>Patterns of movement of integral membrane proteins</a:t>
            </a:r>
          </a:p>
        </p:txBody>
      </p:sp>
      <p:sp>
        <p:nvSpPr>
          <p:cNvPr id="8" name="Rounded Rectangle 7">
            <a:extLst>
              <a:ext uri="{FF2B5EF4-FFF2-40B4-BE49-F238E27FC236}">
                <a16:creationId xmlns:a16="http://schemas.microsoft.com/office/drawing/2014/main" id="{14493742-5172-4647-9E6A-BA35EC1A4BFC}"/>
              </a:ext>
            </a:extLst>
          </p:cNvPr>
          <p:cNvSpPr/>
          <p:nvPr/>
        </p:nvSpPr>
        <p:spPr>
          <a:xfrm>
            <a:off x="608013" y="1357313"/>
            <a:ext cx="4005262" cy="51181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10" name="Rounded Rectangle 9">
            <a:extLst>
              <a:ext uri="{FF2B5EF4-FFF2-40B4-BE49-F238E27FC236}">
                <a16:creationId xmlns:a16="http://schemas.microsoft.com/office/drawing/2014/main" id="{9FBA7EC4-A1B6-46B4-8557-D346F0AABED1}"/>
              </a:ext>
            </a:extLst>
          </p:cNvPr>
          <p:cNvSpPr/>
          <p:nvPr/>
        </p:nvSpPr>
        <p:spPr>
          <a:xfrm>
            <a:off x="5732463" y="5410200"/>
            <a:ext cx="2674937" cy="6096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
              <a:cs typeface="Arial"/>
            </a:endParaRPr>
          </a:p>
        </p:txBody>
      </p:sp>
      <p:sp>
        <p:nvSpPr>
          <p:cNvPr id="67589" name="Rectangle 3">
            <a:extLst>
              <a:ext uri="{FF2B5EF4-FFF2-40B4-BE49-F238E27FC236}">
                <a16:creationId xmlns:a16="http://schemas.microsoft.com/office/drawing/2014/main" id="{2B582EF3-DA5C-4F9F-A919-D7769D1EF9A0}"/>
              </a:ext>
            </a:extLst>
          </p:cNvPr>
          <p:cNvSpPr txBox="1">
            <a:spLocks noChangeArrowheads="1"/>
          </p:cNvSpPr>
          <p:nvPr/>
        </p:nvSpPr>
        <p:spPr bwMode="auto">
          <a:xfrm>
            <a:off x="766763" y="1495425"/>
            <a:ext cx="384333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Protein movements are slower than predicted  by protein size and membrane viscosity.</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Protein movements are limited by interactions with the cytoskeleton, other proteins, and extracellular materials.</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Techniques that can drag tagged proteins within the membrane, indicate that some proteins have barriers to lateral diffusion.</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Genetically modified proteins missing either intracellular or extracellular domains are less restricted.</a:t>
            </a:r>
          </a:p>
        </p:txBody>
      </p:sp>
      <p:pic>
        <p:nvPicPr>
          <p:cNvPr id="67590" name="Picture 12">
            <a:extLst>
              <a:ext uri="{FF2B5EF4-FFF2-40B4-BE49-F238E27FC236}">
                <a16:creationId xmlns:a16="http://schemas.microsoft.com/office/drawing/2014/main" id="{51DECC12-D6CD-4AD6-8D0C-70B9BEFAE4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3163" y="1890713"/>
            <a:ext cx="3932237" cy="33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1" name="Footer Placeholder 6">
            <a:extLst>
              <a:ext uri="{FF2B5EF4-FFF2-40B4-BE49-F238E27FC236}">
                <a16:creationId xmlns:a16="http://schemas.microsoft.com/office/drawing/2014/main" id="{990B6129-4C60-4D66-8602-AC87A9A0DAF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7592" name="Rectangle 2">
            <a:extLst>
              <a:ext uri="{FF2B5EF4-FFF2-40B4-BE49-F238E27FC236}">
                <a16:creationId xmlns:a16="http://schemas.microsoft.com/office/drawing/2014/main" id="{FB508711-C2EE-4ED4-892B-674CFC45F931}"/>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8.7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Dynamic Nature of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Control of Membrane Protein Mobility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DD0F47D-477F-4504-80C1-FD342BA5E742}"/>
              </a:ext>
            </a:extLst>
          </p:cNvPr>
          <p:cNvSpPr>
            <a:spLocks noGrp="1" noChangeArrowheads="1"/>
          </p:cNvSpPr>
          <p:nvPr>
            <p:ph type="title"/>
          </p:nvPr>
        </p:nvSpPr>
        <p:spPr>
          <a:xfrm>
            <a:off x="5141913" y="4978400"/>
            <a:ext cx="3762375" cy="838200"/>
          </a:xfrm>
        </p:spPr>
        <p:txBody>
          <a:bodyPr/>
          <a:lstStyle/>
          <a:p>
            <a:pPr eaLnBrk="1" hangingPunct="1"/>
            <a:r>
              <a:rPr lang="en-US" altLang="en-US" sz="1600">
                <a:latin typeface="Arial" panose="020B0604020202020204" pitchFamily="34" charset="0"/>
                <a:cs typeface="Arial" panose="020B0604020202020204" pitchFamily="34" charset="0"/>
              </a:rPr>
              <a:t>Experimental demonstration that diffusion of phospholipids within the plasma membrane is confined</a:t>
            </a:r>
          </a:p>
        </p:txBody>
      </p:sp>
      <p:sp>
        <p:nvSpPr>
          <p:cNvPr id="68611" name="Rectangle 3">
            <a:extLst>
              <a:ext uri="{FF2B5EF4-FFF2-40B4-BE49-F238E27FC236}">
                <a16:creationId xmlns:a16="http://schemas.microsoft.com/office/drawing/2014/main" id="{723DE009-2589-4DE2-A914-B594ABDC5648}"/>
              </a:ext>
            </a:extLst>
          </p:cNvPr>
          <p:cNvSpPr txBox="1">
            <a:spLocks noChangeArrowheads="1"/>
          </p:cNvSpPr>
          <p:nvPr/>
        </p:nvSpPr>
        <p:spPr bwMode="auto">
          <a:xfrm>
            <a:off x="1106488" y="1890713"/>
            <a:ext cx="35591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Phospholipid diffusion is restricted within the bilayer.</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Phospholipids are confined for very brief periods to certain areas and then hop from one confined area to another.</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Fences restricting motion are constructed of rows of integral membrane proteins bound to the membrane skeleton by their cytoplasmic domains.</a:t>
            </a:r>
          </a:p>
        </p:txBody>
      </p:sp>
      <p:sp>
        <p:nvSpPr>
          <p:cNvPr id="7" name="Rounded Rectangle 6">
            <a:extLst>
              <a:ext uri="{FF2B5EF4-FFF2-40B4-BE49-F238E27FC236}">
                <a16:creationId xmlns:a16="http://schemas.microsoft.com/office/drawing/2014/main" id="{62BF1421-5635-433A-9E79-1DFAD236B8EB}"/>
              </a:ext>
            </a:extLst>
          </p:cNvPr>
          <p:cNvSpPr/>
          <p:nvPr/>
        </p:nvSpPr>
        <p:spPr>
          <a:xfrm>
            <a:off x="925513" y="1703388"/>
            <a:ext cx="3713162" cy="394335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8" name="Rounded Rectangle 7">
            <a:extLst>
              <a:ext uri="{FF2B5EF4-FFF2-40B4-BE49-F238E27FC236}">
                <a16:creationId xmlns:a16="http://schemas.microsoft.com/office/drawing/2014/main" id="{531F7A93-B1BC-4484-A94C-8B20E8ADDE29}"/>
              </a:ext>
            </a:extLst>
          </p:cNvPr>
          <p:cNvSpPr/>
          <p:nvPr/>
        </p:nvSpPr>
        <p:spPr>
          <a:xfrm>
            <a:off x="5319713" y="4997450"/>
            <a:ext cx="3424237" cy="8699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
              <a:cs typeface="Arial"/>
            </a:endParaRPr>
          </a:p>
        </p:txBody>
      </p:sp>
      <p:pic>
        <p:nvPicPr>
          <p:cNvPr id="68614" name="Picture 10">
            <a:extLst>
              <a:ext uri="{FF2B5EF4-FFF2-40B4-BE49-F238E27FC236}">
                <a16:creationId xmlns:a16="http://schemas.microsoft.com/office/drawing/2014/main" id="{EFB3566C-5D0B-43AD-B604-BC2B23566F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6025" y="2016125"/>
            <a:ext cx="38703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Footer Placeholder 6">
            <a:extLst>
              <a:ext uri="{FF2B5EF4-FFF2-40B4-BE49-F238E27FC236}">
                <a16:creationId xmlns:a16="http://schemas.microsoft.com/office/drawing/2014/main" id="{A59BB4BB-DDE1-4C80-9FEF-DC516E7F2F2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8616" name="Rectangle 2">
            <a:extLst>
              <a:ext uri="{FF2B5EF4-FFF2-40B4-BE49-F238E27FC236}">
                <a16:creationId xmlns:a16="http://schemas.microsoft.com/office/drawing/2014/main" id="{5DFC8AB9-167D-4298-9D52-E88970B076F3}"/>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8.7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Dynamic Nature of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Membrane Lipid Mobility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7E599AE9-2BE9-4E7F-8951-877420242BCD}"/>
              </a:ext>
            </a:extLst>
          </p:cNvPr>
          <p:cNvSpPr/>
          <p:nvPr/>
        </p:nvSpPr>
        <p:spPr>
          <a:xfrm>
            <a:off x="598488" y="1589088"/>
            <a:ext cx="3624262" cy="440372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69635" name="Rectangle 1">
            <a:extLst>
              <a:ext uri="{FF2B5EF4-FFF2-40B4-BE49-F238E27FC236}">
                <a16:creationId xmlns:a16="http://schemas.microsoft.com/office/drawing/2014/main" id="{C2A2F719-3EE4-4A94-AF52-5309B1443B4F}"/>
              </a:ext>
            </a:extLst>
          </p:cNvPr>
          <p:cNvSpPr>
            <a:spLocks noChangeArrowheads="1"/>
          </p:cNvSpPr>
          <p:nvPr/>
        </p:nvSpPr>
        <p:spPr bwMode="auto">
          <a:xfrm>
            <a:off x="5176838" y="5562600"/>
            <a:ext cx="3575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 panose="020B0604020202020204" pitchFamily="34" charset="0"/>
              </a:rPr>
              <a:t>Differentiated functions of the plasma membrane of an epithelial cell. </a:t>
            </a:r>
          </a:p>
        </p:txBody>
      </p:sp>
      <p:sp>
        <p:nvSpPr>
          <p:cNvPr id="9" name="Rounded Rectangle 8">
            <a:extLst>
              <a:ext uri="{FF2B5EF4-FFF2-40B4-BE49-F238E27FC236}">
                <a16:creationId xmlns:a16="http://schemas.microsoft.com/office/drawing/2014/main" id="{F64ABDC4-FC0D-4B74-8704-357EB3130A6B}"/>
              </a:ext>
            </a:extLst>
          </p:cNvPr>
          <p:cNvSpPr/>
          <p:nvPr/>
        </p:nvSpPr>
        <p:spPr>
          <a:xfrm>
            <a:off x="5218113" y="5562600"/>
            <a:ext cx="3521075" cy="646113"/>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
              <a:cs typeface="Arial"/>
            </a:endParaRPr>
          </a:p>
        </p:txBody>
      </p:sp>
      <p:pic>
        <p:nvPicPr>
          <p:cNvPr id="69637" name="Picture 11">
            <a:extLst>
              <a:ext uri="{FF2B5EF4-FFF2-40B4-BE49-F238E27FC236}">
                <a16:creationId xmlns:a16="http://schemas.microsoft.com/office/drawing/2014/main" id="{AFB61C0A-8AC1-471C-B605-F2092EEE30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7088" y="1677988"/>
            <a:ext cx="4197350"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Footer Placeholder 6">
            <a:extLst>
              <a:ext uri="{FF2B5EF4-FFF2-40B4-BE49-F238E27FC236}">
                <a16:creationId xmlns:a16="http://schemas.microsoft.com/office/drawing/2014/main" id="{C7F11AF6-5C1D-441B-AEC5-5B94407CB41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69639" name="Rectangle 2">
            <a:extLst>
              <a:ext uri="{FF2B5EF4-FFF2-40B4-BE49-F238E27FC236}">
                <a16:creationId xmlns:a16="http://schemas.microsoft.com/office/drawing/2014/main" id="{7D8EE620-4488-4767-9E0D-680828A5712E}"/>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8.7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Dynamic Nature of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Membrane Domains and Polarity</a:t>
            </a:r>
          </a:p>
        </p:txBody>
      </p:sp>
      <p:sp>
        <p:nvSpPr>
          <p:cNvPr id="69640" name="Rectangle 1">
            <a:extLst>
              <a:ext uri="{FF2B5EF4-FFF2-40B4-BE49-F238E27FC236}">
                <a16:creationId xmlns:a16="http://schemas.microsoft.com/office/drawing/2014/main" id="{ABB0814F-7143-491D-BBEC-91000D52EE41}"/>
              </a:ext>
            </a:extLst>
          </p:cNvPr>
          <p:cNvSpPr>
            <a:spLocks noChangeArrowheads="1"/>
          </p:cNvSpPr>
          <p:nvPr/>
        </p:nvSpPr>
        <p:spPr bwMode="auto">
          <a:xfrm>
            <a:off x="631825" y="1746250"/>
            <a:ext cx="3590925"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Most membranes vary in protein composition and mobility.</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Epithelial cells of the intestinal wall or kidney tubules are highly polarized whose surfaces carry out different functions.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The apical plasma membrane absorbs substances from the lumen; the lateral plasma membrane interacts with neighboring epithelial cells; the basal membrane adheres to an underlying basement membrane.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바닥글 개체 틀 3">
            <a:extLst>
              <a:ext uri="{FF2B5EF4-FFF2-40B4-BE49-F238E27FC236}">
                <a16:creationId xmlns:a16="http://schemas.microsoft.com/office/drawing/2014/main" id="{0FCBEA69-D459-4EA2-9844-F88BF18BCFB1}"/>
              </a:ext>
            </a:extLst>
          </p:cNvPr>
          <p:cNvSpPr>
            <a:spLocks noGrp="1"/>
          </p:cNvSpPr>
          <p:nvPr>
            <p:ph type="ftr" sz="quarter" idx="11"/>
          </p:nvPr>
        </p:nvSpPr>
        <p:spPr/>
        <p:txBody>
          <a:bodyPr/>
          <a:lstStyle/>
          <a:p>
            <a:pPr>
              <a:defRPr/>
            </a:pPr>
            <a:r>
              <a:rPr lang="en-US" altLang="en-US"/>
              <a:t>Copyright © 2017 John Wiley &amp; Sons, Inc. All rights reserved.</a:t>
            </a:r>
          </a:p>
        </p:txBody>
      </p:sp>
      <p:pic>
        <p:nvPicPr>
          <p:cNvPr id="11" name="Picture 4">
            <a:extLst>
              <a:ext uri="{FF2B5EF4-FFF2-40B4-BE49-F238E27FC236}">
                <a16:creationId xmlns:a16="http://schemas.microsoft.com/office/drawing/2014/main" id="{3ADA0977-1C4E-4447-99BE-DED05D1D4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34" y="91946"/>
            <a:ext cx="8602237" cy="57602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ap junctions">
            <a:extLst>
              <a:ext uri="{FF2B5EF4-FFF2-40B4-BE49-F238E27FC236}">
                <a16:creationId xmlns:a16="http://schemas.microsoft.com/office/drawing/2014/main" id="{1B0681C1-61B0-485A-A4E6-C62F32D72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605" y="5106730"/>
            <a:ext cx="2781395" cy="156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215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a:extLst>
              <a:ext uri="{FF2B5EF4-FFF2-40B4-BE49-F238E27FC236}">
                <a16:creationId xmlns:a16="http://schemas.microsoft.com/office/drawing/2014/main" id="{504D37C3-6FBC-4565-9785-EDA74F858468}"/>
              </a:ext>
            </a:extLst>
          </p:cNvPr>
          <p:cNvSpPr>
            <a:spLocks noGrp="1" noChangeArrowheads="1"/>
          </p:cNvSpPr>
          <p:nvPr>
            <p:ph idx="1"/>
          </p:nvPr>
        </p:nvSpPr>
        <p:spPr>
          <a:xfrm>
            <a:off x="598488" y="1508125"/>
            <a:ext cx="4462462" cy="3505200"/>
          </a:xfrm>
        </p:spPr>
        <p:txBody>
          <a:bodyPr/>
          <a:lstStyle/>
          <a:p>
            <a:pPr marL="0" indent="0" eaLnBrk="1" hangingPunct="1">
              <a:spcBef>
                <a:spcPct val="0"/>
              </a:spcBef>
              <a:buFont typeface="Arial" panose="020B0604020202020204" pitchFamily="34" charset="0"/>
              <a:buNone/>
            </a:pPr>
            <a:r>
              <a:rPr lang="en-US" altLang="en-US" sz="1800">
                <a:latin typeface="Arial-BoldMT" charset="0"/>
              </a:rPr>
              <a:t>Selective permeability allows for separation and exchange of materials across the plasma membrane</a:t>
            </a:r>
          </a:p>
          <a:p>
            <a:pPr marL="0" indent="0" eaLnBrk="1" hangingPunct="1">
              <a:spcBef>
                <a:spcPct val="0"/>
              </a:spcBef>
              <a:buFont typeface="Arial" panose="020B0604020202020204" pitchFamily="34" charset="0"/>
              <a:buNone/>
            </a:pPr>
            <a:endParaRPr lang="en-US" altLang="en-US" sz="1400" i="1">
              <a:latin typeface="Arial-BoldMT" charset="0"/>
            </a:endParaRPr>
          </a:p>
          <a:p>
            <a:pPr marL="0" indent="0" eaLnBrk="1" hangingPunct="1">
              <a:spcBef>
                <a:spcPct val="0"/>
              </a:spcBef>
              <a:buFont typeface="Arial" panose="020B0604020202020204" pitchFamily="34" charset="0"/>
              <a:buNone/>
            </a:pPr>
            <a:r>
              <a:rPr lang="en-US" altLang="en-US" sz="1800" i="1">
                <a:latin typeface="Arial-BoldMT" charset="0"/>
              </a:rPr>
              <a:t>Net flux </a:t>
            </a:r>
            <a:r>
              <a:rPr lang="en-US" altLang="en-US" sz="1800">
                <a:latin typeface="Arial-BoldMT" charset="0"/>
              </a:rPr>
              <a:t>is the difference between </a:t>
            </a:r>
            <a:r>
              <a:rPr lang="en-US" altLang="en-US" sz="1800" i="1">
                <a:latin typeface="Arial-BoldMT" charset="0"/>
              </a:rPr>
              <a:t>influx</a:t>
            </a:r>
            <a:r>
              <a:rPr lang="en-US" altLang="en-US" sz="1800">
                <a:latin typeface="Arial-BoldMT" charset="0"/>
              </a:rPr>
              <a:t> and </a:t>
            </a:r>
            <a:r>
              <a:rPr lang="en-US" altLang="en-US" sz="1800" i="1">
                <a:latin typeface="Arial-BoldMT" charset="0"/>
              </a:rPr>
              <a:t>efflux</a:t>
            </a:r>
            <a:r>
              <a:rPr lang="en-US" altLang="en-US" sz="1800">
                <a:latin typeface="Arial-BoldMT" charset="0"/>
              </a:rPr>
              <a:t> of materials.</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Substances move across membranes by: </a:t>
            </a:r>
          </a:p>
          <a:p>
            <a:pPr marL="0" indent="0" eaLnBrk="1" hangingPunct="1">
              <a:spcBef>
                <a:spcPct val="0"/>
              </a:spcBef>
              <a:buFont typeface="Arial" panose="020B0604020202020204" pitchFamily="34" charset="0"/>
              <a:buNone/>
            </a:pPr>
            <a:r>
              <a:rPr lang="en-US" altLang="en-US" sz="1800">
                <a:latin typeface="Arial-BoldMT" charset="0"/>
              </a:rPr>
              <a:t>1) simple diffusion through the lipid bilayer; </a:t>
            </a:r>
          </a:p>
          <a:p>
            <a:pPr marL="0" indent="0" eaLnBrk="1" hangingPunct="1">
              <a:spcBef>
                <a:spcPct val="0"/>
              </a:spcBef>
              <a:buFont typeface="Arial" panose="020B0604020202020204" pitchFamily="34" charset="0"/>
              <a:buNone/>
            </a:pPr>
            <a:r>
              <a:rPr lang="en-US" altLang="en-US" sz="1800">
                <a:latin typeface="Arial-BoldMT" charset="0"/>
              </a:rPr>
              <a:t>2) simple diffusion through an aqueous, protein-lined channel; </a:t>
            </a:r>
          </a:p>
          <a:p>
            <a:pPr marL="0" indent="0" eaLnBrk="1" hangingPunct="1">
              <a:spcBef>
                <a:spcPct val="0"/>
              </a:spcBef>
              <a:buFont typeface="Arial" panose="020B0604020202020204" pitchFamily="34" charset="0"/>
              <a:buNone/>
            </a:pPr>
            <a:r>
              <a:rPr lang="en-US" altLang="en-US" sz="1800">
                <a:latin typeface="Arial-BoldMT" charset="0"/>
              </a:rPr>
              <a:t>3) diffusion facilitated by a protein transporter;</a:t>
            </a:r>
          </a:p>
          <a:p>
            <a:pPr marL="0" indent="0" eaLnBrk="1" hangingPunct="1">
              <a:spcBef>
                <a:spcPct val="0"/>
              </a:spcBef>
              <a:buFont typeface="Arial" panose="020B0604020202020204" pitchFamily="34" charset="0"/>
              <a:buNone/>
            </a:pPr>
            <a:r>
              <a:rPr lang="en-US" altLang="en-US" sz="1800">
                <a:latin typeface="Arial-BoldMT" charset="0"/>
              </a:rPr>
              <a:t>4) active transport, requires an energy-driven protein “pump” to move substances against a concentration gradient </a:t>
            </a:r>
          </a:p>
        </p:txBody>
      </p:sp>
      <p:sp>
        <p:nvSpPr>
          <p:cNvPr id="74755" name="Title 1">
            <a:extLst>
              <a:ext uri="{FF2B5EF4-FFF2-40B4-BE49-F238E27FC236}">
                <a16:creationId xmlns:a16="http://schemas.microsoft.com/office/drawing/2014/main" id="{8516FA66-C5BA-4C9B-93CA-736FBC48D982}"/>
              </a:ext>
            </a:extLst>
          </p:cNvPr>
          <p:cNvSpPr txBox="1">
            <a:spLocks/>
          </p:cNvSpPr>
          <p:nvPr/>
        </p:nvSpPr>
        <p:spPr bwMode="auto">
          <a:xfrm>
            <a:off x="5803900" y="5153025"/>
            <a:ext cx="27892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Four basic mechanisms by which solute molecules move across membranes</a:t>
            </a:r>
          </a:p>
        </p:txBody>
      </p:sp>
      <p:sp>
        <p:nvSpPr>
          <p:cNvPr id="6" name="Rounded Rectangle 5">
            <a:extLst>
              <a:ext uri="{FF2B5EF4-FFF2-40B4-BE49-F238E27FC236}">
                <a16:creationId xmlns:a16="http://schemas.microsoft.com/office/drawing/2014/main" id="{EA32F0BD-C6B3-438E-A6D5-5A04AB5B1339}"/>
              </a:ext>
            </a:extLst>
          </p:cNvPr>
          <p:cNvSpPr/>
          <p:nvPr/>
        </p:nvSpPr>
        <p:spPr>
          <a:xfrm>
            <a:off x="449263" y="1355725"/>
            <a:ext cx="4735512" cy="495617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7" name="Rounded Rectangle 6">
            <a:extLst>
              <a:ext uri="{FF2B5EF4-FFF2-40B4-BE49-F238E27FC236}">
                <a16:creationId xmlns:a16="http://schemas.microsoft.com/office/drawing/2014/main" id="{FCB49144-7E77-4995-B0BA-1DFD6A74414C}"/>
              </a:ext>
            </a:extLst>
          </p:cNvPr>
          <p:cNvSpPr/>
          <p:nvPr/>
        </p:nvSpPr>
        <p:spPr>
          <a:xfrm>
            <a:off x="5830888" y="5049838"/>
            <a:ext cx="2698750" cy="77946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74758" name="Picture 10">
            <a:extLst>
              <a:ext uri="{FF2B5EF4-FFF2-40B4-BE49-F238E27FC236}">
                <a16:creationId xmlns:a16="http://schemas.microsoft.com/office/drawing/2014/main" id="{A4ED21AF-4827-467F-8515-13978FFF86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5925" y="1735138"/>
            <a:ext cx="3122613"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9" name="Footer Placeholder 6">
            <a:extLst>
              <a:ext uri="{FF2B5EF4-FFF2-40B4-BE49-F238E27FC236}">
                <a16:creationId xmlns:a16="http://schemas.microsoft.com/office/drawing/2014/main" id="{D7802472-0AD0-47B3-9AC6-B588867FFBF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74760" name="Rectangle 2">
            <a:extLst>
              <a:ext uri="{FF2B5EF4-FFF2-40B4-BE49-F238E27FC236}">
                <a16:creationId xmlns:a16="http://schemas.microsoft.com/office/drawing/2014/main" id="{5D51E27C-518F-4886-AD77-F43951F3BAD5}"/>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8.9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Solute Movement Across Cell Membranes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2">
            <a:extLst>
              <a:ext uri="{FF2B5EF4-FFF2-40B4-BE49-F238E27FC236}">
                <a16:creationId xmlns:a16="http://schemas.microsoft.com/office/drawing/2014/main" id="{BD2849AA-EBED-4309-83F0-CAFBF79359E4}"/>
              </a:ext>
            </a:extLst>
          </p:cNvPr>
          <p:cNvSpPr>
            <a:spLocks noGrp="1"/>
          </p:cNvSpPr>
          <p:nvPr>
            <p:ph sz="half" idx="2"/>
          </p:nvPr>
        </p:nvSpPr>
        <p:spPr>
          <a:xfrm>
            <a:off x="520700" y="1771650"/>
            <a:ext cx="4286250" cy="2895600"/>
          </a:xfrm>
        </p:spPr>
        <p:txBody>
          <a:bodyPr/>
          <a:lstStyle/>
          <a:p>
            <a:pPr marL="0" indent="0" eaLnBrk="1" hangingPunct="1">
              <a:spcBef>
                <a:spcPct val="0"/>
              </a:spcBef>
              <a:buFont typeface="Arial" panose="020B0604020202020204" pitchFamily="34" charset="0"/>
              <a:buNone/>
            </a:pPr>
            <a:r>
              <a:rPr lang="en-US" altLang="en-US" sz="1800">
                <a:latin typeface="Arial-BoldMT" charset="0"/>
              </a:rPr>
              <a:t>Diffusion requires both a concentration gradient and membrane permeability.</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Lipid permeability is determined by the molecular size, polarity, and </a:t>
            </a:r>
            <a:r>
              <a:rPr lang="en-US" altLang="en-US" sz="1800" b="1">
                <a:latin typeface="Arial-BoldMT" charset="0"/>
              </a:rPr>
              <a:t>partition coefficient</a:t>
            </a:r>
            <a:r>
              <a:rPr lang="en-US" altLang="en-US" sz="1800">
                <a:latin typeface="Arial-BoldMT" charset="0"/>
              </a:rPr>
              <a:t>, the ratio of solubility in a nonpolar solvent to that in water.</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Small molecules penetrate the lipid bilayer more rapidly than larger ones.</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Polar molecules, like sugars and amino acids, have poor membrane penetration.</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The greater the lipid solubility, the faster the penetration.</a:t>
            </a:r>
          </a:p>
          <a:p>
            <a:pPr marL="0" indent="0" eaLnBrk="1" hangingPunct="1">
              <a:spcBef>
                <a:spcPct val="0"/>
              </a:spcBef>
              <a:buFont typeface="Arial" panose="020B0604020202020204" pitchFamily="34" charset="0"/>
              <a:buNone/>
            </a:pPr>
            <a:endParaRPr lang="en-US" altLang="en-US" sz="1800">
              <a:latin typeface="Arial-BoldMT" charset="0"/>
            </a:endParaRPr>
          </a:p>
          <a:p>
            <a:pPr marL="0" indent="0" eaLnBrk="1" hangingPunct="1">
              <a:spcBef>
                <a:spcPct val="0"/>
              </a:spcBef>
              <a:buFont typeface="Arial" panose="020B0604020202020204" pitchFamily="34" charset="0"/>
              <a:buNone/>
            </a:pPr>
            <a:endParaRPr lang="en-US" altLang="en-US" sz="1800">
              <a:latin typeface="Arial-BoldMT" charset="0"/>
            </a:endParaRPr>
          </a:p>
        </p:txBody>
      </p:sp>
      <p:sp>
        <p:nvSpPr>
          <p:cNvPr id="5" name="Rounded Rectangle 4">
            <a:extLst>
              <a:ext uri="{FF2B5EF4-FFF2-40B4-BE49-F238E27FC236}">
                <a16:creationId xmlns:a16="http://schemas.microsoft.com/office/drawing/2014/main" id="{D6D5E88A-AA88-43EF-A36D-3F42AB7CB924}"/>
              </a:ext>
            </a:extLst>
          </p:cNvPr>
          <p:cNvSpPr/>
          <p:nvPr/>
        </p:nvSpPr>
        <p:spPr>
          <a:xfrm>
            <a:off x="320675" y="1538288"/>
            <a:ext cx="4486275" cy="4618037"/>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6" name="Rounded Rectangle 5">
            <a:extLst>
              <a:ext uri="{FF2B5EF4-FFF2-40B4-BE49-F238E27FC236}">
                <a16:creationId xmlns:a16="http://schemas.microsoft.com/office/drawing/2014/main" id="{A69AE675-35A7-43F8-BC3C-3B86C55E5658}"/>
              </a:ext>
            </a:extLst>
          </p:cNvPr>
          <p:cNvSpPr/>
          <p:nvPr/>
        </p:nvSpPr>
        <p:spPr>
          <a:xfrm>
            <a:off x="5172075" y="5459413"/>
            <a:ext cx="3657600" cy="6032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78853" name="Rectangle 1">
            <a:extLst>
              <a:ext uri="{FF2B5EF4-FFF2-40B4-BE49-F238E27FC236}">
                <a16:creationId xmlns:a16="http://schemas.microsoft.com/office/drawing/2014/main" id="{0D0FCDCA-93F4-4878-9E76-E9136C11CFAB}"/>
              </a:ext>
            </a:extLst>
          </p:cNvPr>
          <p:cNvSpPr>
            <a:spLocks noChangeArrowheads="1"/>
          </p:cNvSpPr>
          <p:nvPr/>
        </p:nvSpPr>
        <p:spPr bwMode="auto">
          <a:xfrm>
            <a:off x="4976813" y="5476875"/>
            <a:ext cx="4064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The relationship between partition coefficient and membrane permeability.</a:t>
            </a:r>
          </a:p>
        </p:txBody>
      </p:sp>
      <p:pic>
        <p:nvPicPr>
          <p:cNvPr id="78854" name="Picture 11">
            <a:extLst>
              <a:ext uri="{FF2B5EF4-FFF2-40B4-BE49-F238E27FC236}">
                <a16:creationId xmlns:a16="http://schemas.microsoft.com/office/drawing/2014/main" id="{AF7C2542-F3F7-49A3-859A-599B99DB44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1450" y="1878013"/>
            <a:ext cx="3205163"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Footer Placeholder 6">
            <a:extLst>
              <a:ext uri="{FF2B5EF4-FFF2-40B4-BE49-F238E27FC236}">
                <a16:creationId xmlns:a16="http://schemas.microsoft.com/office/drawing/2014/main" id="{CAB9D1DF-C263-429C-9AF5-518A4E2F3EF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78856" name="Rectangle 2">
            <a:extLst>
              <a:ext uri="{FF2B5EF4-FFF2-40B4-BE49-F238E27FC236}">
                <a16:creationId xmlns:a16="http://schemas.microsoft.com/office/drawing/2014/main" id="{E1D11C0C-AB82-4852-8189-2BD637881936}"/>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8.10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Diffusion Through the Lipid Bilayer</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Diffusion of Substance Through Membranes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4">
            <a:extLst>
              <a:ext uri="{FF2B5EF4-FFF2-40B4-BE49-F238E27FC236}">
                <a16:creationId xmlns:a16="http://schemas.microsoft.com/office/drawing/2014/main" id="{0DC9B08D-B95F-4C8F-9322-4B9C7B611E28}"/>
              </a:ext>
            </a:extLst>
          </p:cNvPr>
          <p:cNvSpPr>
            <a:spLocks noGrp="1"/>
          </p:cNvSpPr>
          <p:nvPr>
            <p:ph idx="1"/>
          </p:nvPr>
        </p:nvSpPr>
        <p:spPr>
          <a:xfrm>
            <a:off x="741363" y="4259263"/>
            <a:ext cx="7920037" cy="2019300"/>
          </a:xfrm>
        </p:spPr>
        <p:txBody>
          <a:bodyPr/>
          <a:lstStyle/>
          <a:p>
            <a:pPr marL="0" indent="0" eaLnBrk="1" hangingPunct="1">
              <a:spcBef>
                <a:spcPct val="0"/>
              </a:spcBef>
              <a:buFont typeface="Arial" panose="020B0604020202020204" pitchFamily="34" charset="0"/>
              <a:buNone/>
            </a:pPr>
            <a:r>
              <a:rPr lang="en-US" altLang="en-US" sz="1800">
                <a:latin typeface="Arial-BoldMT" charset="0"/>
              </a:rPr>
              <a:t>Diffusion of water through a semipermeable membrane is called </a:t>
            </a:r>
            <a:r>
              <a:rPr lang="en-US" altLang="en-US" sz="1800" b="1">
                <a:latin typeface="Arial-BoldMT" charset="0"/>
              </a:rPr>
              <a:t>osmosis</a:t>
            </a:r>
            <a:r>
              <a:rPr lang="en-US" altLang="en-US" sz="1800">
                <a:latin typeface="Arial-BoldMT" charset="0"/>
              </a:rPr>
              <a:t>.</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Water diffuses from areas of lower solute concentration to areas of higher solute concentration.</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Cells swell in </a:t>
            </a:r>
            <a:r>
              <a:rPr lang="en-US" altLang="en-US" sz="1800" b="1">
                <a:latin typeface="Arial-BoldMT" charset="0"/>
              </a:rPr>
              <a:t>hypotonic</a:t>
            </a:r>
            <a:r>
              <a:rPr lang="en-US" altLang="en-US" sz="1800">
                <a:latin typeface="Arial-BoldMT" charset="0"/>
              </a:rPr>
              <a:t> solution, shrink in </a:t>
            </a:r>
            <a:r>
              <a:rPr lang="en-US" altLang="en-US" sz="1800" b="1">
                <a:latin typeface="Arial-BoldMT" charset="0"/>
              </a:rPr>
              <a:t>hypertonic</a:t>
            </a:r>
            <a:r>
              <a:rPr lang="en-US" altLang="en-US" sz="1800">
                <a:latin typeface="Arial-BoldMT" charset="0"/>
              </a:rPr>
              <a:t> solutions, and remain unchanged in </a:t>
            </a:r>
            <a:r>
              <a:rPr lang="en-US" altLang="en-US" sz="1800" b="1">
                <a:latin typeface="Arial-BoldMT" charset="0"/>
              </a:rPr>
              <a:t>isotonic</a:t>
            </a:r>
            <a:r>
              <a:rPr lang="en-US" altLang="en-US" sz="1800">
                <a:latin typeface="Arial-BoldMT" charset="0"/>
              </a:rPr>
              <a:t> solutions.</a:t>
            </a:r>
          </a:p>
        </p:txBody>
      </p:sp>
      <p:sp>
        <p:nvSpPr>
          <p:cNvPr id="4" name="Rounded Rectangle 3">
            <a:extLst>
              <a:ext uri="{FF2B5EF4-FFF2-40B4-BE49-F238E27FC236}">
                <a16:creationId xmlns:a16="http://schemas.microsoft.com/office/drawing/2014/main" id="{8431BC05-DA84-4225-B400-D65B68AE035F}"/>
              </a:ext>
            </a:extLst>
          </p:cNvPr>
          <p:cNvSpPr/>
          <p:nvPr/>
        </p:nvSpPr>
        <p:spPr>
          <a:xfrm>
            <a:off x="588963" y="4200525"/>
            <a:ext cx="7966075" cy="2078038"/>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5" name="Rounded Rectangle 4">
            <a:extLst>
              <a:ext uri="{FF2B5EF4-FFF2-40B4-BE49-F238E27FC236}">
                <a16:creationId xmlns:a16="http://schemas.microsoft.com/office/drawing/2014/main" id="{96DBA662-19BA-4411-B61F-9617103F51C8}"/>
              </a:ext>
            </a:extLst>
          </p:cNvPr>
          <p:cNvSpPr/>
          <p:nvPr/>
        </p:nvSpPr>
        <p:spPr>
          <a:xfrm>
            <a:off x="5548313" y="2036763"/>
            <a:ext cx="2870200" cy="11112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79877" name="Title 3">
            <a:extLst>
              <a:ext uri="{FF2B5EF4-FFF2-40B4-BE49-F238E27FC236}">
                <a16:creationId xmlns:a16="http://schemas.microsoft.com/office/drawing/2014/main" id="{81A6D02A-4B3B-468D-B9AC-A203FB052992}"/>
              </a:ext>
            </a:extLst>
          </p:cNvPr>
          <p:cNvSpPr txBox="1">
            <a:spLocks/>
          </p:cNvSpPr>
          <p:nvPr/>
        </p:nvSpPr>
        <p:spPr bwMode="auto">
          <a:xfrm>
            <a:off x="5611813" y="2276475"/>
            <a:ext cx="27432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The effects of differences in the concentration of solutes on opposite sides of the plasma membrane</a:t>
            </a:r>
          </a:p>
        </p:txBody>
      </p:sp>
      <p:pic>
        <p:nvPicPr>
          <p:cNvPr id="79878" name="Picture 11">
            <a:extLst>
              <a:ext uri="{FF2B5EF4-FFF2-40B4-BE49-F238E27FC236}">
                <a16:creationId xmlns:a16="http://schemas.microsoft.com/office/drawing/2014/main" id="{782E7218-14E9-4BF0-9D4E-EC33E93341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1465263"/>
            <a:ext cx="371475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Footer Placeholder 6">
            <a:extLst>
              <a:ext uri="{FF2B5EF4-FFF2-40B4-BE49-F238E27FC236}">
                <a16:creationId xmlns:a16="http://schemas.microsoft.com/office/drawing/2014/main" id="{DE343E5F-277A-4149-A0BD-607773F4B63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79880" name="Rectangle 2">
            <a:extLst>
              <a:ext uri="{FF2B5EF4-FFF2-40B4-BE49-F238E27FC236}">
                <a16:creationId xmlns:a16="http://schemas.microsoft.com/office/drawing/2014/main" id="{08C591E6-50F0-4AF0-94E3-AC5B9767325D}"/>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8.10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Diffusion Through the Lipid Bilayer</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Diffusion of Water Through Membranes</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74BF3D5-2BA0-4A4C-9324-4BBBD17BF2B2}"/>
              </a:ext>
            </a:extLst>
          </p:cNvPr>
          <p:cNvSpPr/>
          <p:nvPr/>
        </p:nvSpPr>
        <p:spPr>
          <a:xfrm>
            <a:off x="5148263" y="5964238"/>
            <a:ext cx="3651250" cy="36036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80899" name="Content Placeholder 3">
            <a:extLst>
              <a:ext uri="{FF2B5EF4-FFF2-40B4-BE49-F238E27FC236}">
                <a16:creationId xmlns:a16="http://schemas.microsoft.com/office/drawing/2014/main" id="{D8D8473A-48F6-41A7-9792-2944EDB9BB69}"/>
              </a:ext>
            </a:extLst>
          </p:cNvPr>
          <p:cNvSpPr>
            <a:spLocks noGrp="1"/>
          </p:cNvSpPr>
          <p:nvPr>
            <p:ph idx="1"/>
          </p:nvPr>
        </p:nvSpPr>
        <p:spPr>
          <a:xfrm>
            <a:off x="911225" y="2085975"/>
            <a:ext cx="3895725" cy="3352800"/>
          </a:xfrm>
        </p:spPr>
        <p:txBody>
          <a:bodyPr/>
          <a:lstStyle/>
          <a:p>
            <a:pPr marL="0" indent="0" eaLnBrk="1" hangingPunct="1">
              <a:spcBef>
                <a:spcPct val="0"/>
              </a:spcBef>
              <a:buFont typeface="Arial" panose="020B0604020202020204" pitchFamily="34" charset="0"/>
              <a:buNone/>
            </a:pPr>
            <a:r>
              <a:rPr lang="en-US" altLang="en-US" sz="1800">
                <a:latin typeface="Arial-BoldMT" charset="0"/>
              </a:rPr>
              <a:t>Plants utilize osmosis in different ways as they are usually hypertonic compared to their fluid environment. </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There is a tendency for water to enter the cell, causing it to develop an internal (</a:t>
            </a:r>
            <a:r>
              <a:rPr lang="en-US" altLang="en-US" sz="1800" i="1">
                <a:latin typeface="Arial-BoldMT" charset="0"/>
              </a:rPr>
              <a:t>turgor</a:t>
            </a:r>
            <a:r>
              <a:rPr lang="en-US" altLang="en-US" sz="1800">
                <a:latin typeface="Arial-BoldMT" charset="0"/>
              </a:rPr>
              <a:t>) pressure that pushes against its surrounding wall.</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In hypertonic solutions the plant cell undergoes </a:t>
            </a:r>
            <a:r>
              <a:rPr lang="en-US" altLang="en-US" sz="1800" b="1">
                <a:latin typeface="Arial-BoldMT" charset="0"/>
              </a:rPr>
              <a:t>plasmolysis, </a:t>
            </a:r>
            <a:r>
              <a:rPr lang="en-US" altLang="en-US" sz="1800">
                <a:latin typeface="Arial-BoldMT" charset="0"/>
              </a:rPr>
              <a:t>and the plant loses it support and wilts.</a:t>
            </a:r>
          </a:p>
          <a:p>
            <a:pPr marL="0" indent="0" eaLnBrk="1" hangingPunct="1">
              <a:spcBef>
                <a:spcPct val="0"/>
              </a:spcBef>
              <a:buFont typeface="Arial" panose="020B0604020202020204" pitchFamily="34" charset="0"/>
              <a:buNone/>
            </a:pPr>
            <a:endParaRPr lang="en-US" altLang="en-US" sz="1400" i="1">
              <a:latin typeface="Arial-BoldMT" charset="0"/>
            </a:endParaRPr>
          </a:p>
        </p:txBody>
      </p:sp>
      <p:sp>
        <p:nvSpPr>
          <p:cNvPr id="14" name="Rounded Rectangle 13">
            <a:extLst>
              <a:ext uri="{FF2B5EF4-FFF2-40B4-BE49-F238E27FC236}">
                <a16:creationId xmlns:a16="http://schemas.microsoft.com/office/drawing/2014/main" id="{4CBBDA2D-1978-42D6-BAE6-41170558100B}"/>
              </a:ext>
            </a:extLst>
          </p:cNvPr>
          <p:cNvSpPr/>
          <p:nvPr/>
        </p:nvSpPr>
        <p:spPr>
          <a:xfrm>
            <a:off x="811213" y="1893888"/>
            <a:ext cx="3995737" cy="3544887"/>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80901" name="Rectangle 1">
            <a:extLst>
              <a:ext uri="{FF2B5EF4-FFF2-40B4-BE49-F238E27FC236}">
                <a16:creationId xmlns:a16="http://schemas.microsoft.com/office/drawing/2014/main" id="{02669292-2C36-440F-AC7F-1C471286FBBD}"/>
              </a:ext>
            </a:extLst>
          </p:cNvPr>
          <p:cNvSpPr>
            <a:spLocks noChangeArrowheads="1"/>
          </p:cNvSpPr>
          <p:nvPr/>
        </p:nvSpPr>
        <p:spPr bwMode="auto">
          <a:xfrm>
            <a:off x="5194300" y="5975350"/>
            <a:ext cx="3559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600">
                <a:latin typeface="Arial-BoldMT" charset="0"/>
              </a:rPr>
              <a:t>The effects of osmosis on a plant cell</a:t>
            </a:r>
          </a:p>
        </p:txBody>
      </p:sp>
      <p:pic>
        <p:nvPicPr>
          <p:cNvPr id="80902" name="Picture 11">
            <a:extLst>
              <a:ext uri="{FF2B5EF4-FFF2-40B4-BE49-F238E27FC236}">
                <a16:creationId xmlns:a16="http://schemas.microsoft.com/office/drawing/2014/main" id="{081ECB92-10DB-4011-8E7C-FD7BA2B2FF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6113" y="1322388"/>
            <a:ext cx="2454275" cy="455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Footer Placeholder 6">
            <a:extLst>
              <a:ext uri="{FF2B5EF4-FFF2-40B4-BE49-F238E27FC236}">
                <a16:creationId xmlns:a16="http://schemas.microsoft.com/office/drawing/2014/main" id="{3126ED7B-8D04-4850-9A20-0532780AE3C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80904" name="Rectangle 2">
            <a:extLst>
              <a:ext uri="{FF2B5EF4-FFF2-40B4-BE49-F238E27FC236}">
                <a16:creationId xmlns:a16="http://schemas.microsoft.com/office/drawing/2014/main" id="{75137B1C-84A1-4850-A751-07AF840E4BA5}"/>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8.10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Diffusion Through the Lipid Bilayer</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Diffusion of Water Through Membranes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1F7F9F4-FC0D-486D-B6B0-FF5D757F2977}"/>
              </a:ext>
            </a:extLst>
          </p:cNvPr>
          <p:cNvSpPr/>
          <p:nvPr/>
        </p:nvSpPr>
        <p:spPr>
          <a:xfrm>
            <a:off x="563563" y="1355725"/>
            <a:ext cx="4243387" cy="493077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5" name="Rounded Rectangle 4">
            <a:extLst>
              <a:ext uri="{FF2B5EF4-FFF2-40B4-BE49-F238E27FC236}">
                <a16:creationId xmlns:a16="http://schemas.microsoft.com/office/drawing/2014/main" id="{2CB93C44-A9D0-462D-961A-F31CB23E3330}"/>
              </a:ext>
            </a:extLst>
          </p:cNvPr>
          <p:cNvSpPr/>
          <p:nvPr/>
        </p:nvSpPr>
        <p:spPr>
          <a:xfrm>
            <a:off x="5715000" y="5237163"/>
            <a:ext cx="2243138" cy="782637"/>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81924" name="Rectangle 1">
            <a:extLst>
              <a:ext uri="{FF2B5EF4-FFF2-40B4-BE49-F238E27FC236}">
                <a16:creationId xmlns:a16="http://schemas.microsoft.com/office/drawing/2014/main" id="{4A3A426A-B19A-4985-A3B7-CFC6ED1BAC0F}"/>
              </a:ext>
            </a:extLst>
          </p:cNvPr>
          <p:cNvSpPr>
            <a:spLocks noChangeArrowheads="1"/>
          </p:cNvSpPr>
          <p:nvPr/>
        </p:nvSpPr>
        <p:spPr bwMode="auto">
          <a:xfrm>
            <a:off x="5746750" y="5187950"/>
            <a:ext cx="2211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Passage of water molecules through an aquaporin channel</a:t>
            </a:r>
          </a:p>
        </p:txBody>
      </p:sp>
      <p:pic>
        <p:nvPicPr>
          <p:cNvPr id="81925" name="Picture 13">
            <a:extLst>
              <a:ext uri="{FF2B5EF4-FFF2-40B4-BE49-F238E27FC236}">
                <a16:creationId xmlns:a16="http://schemas.microsoft.com/office/drawing/2014/main" id="{3FD9C344-B1F7-4FCD-A9B7-53B507C9AD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2532063"/>
            <a:ext cx="2093913"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15">
            <a:extLst>
              <a:ext uri="{FF2B5EF4-FFF2-40B4-BE49-F238E27FC236}">
                <a16:creationId xmlns:a16="http://schemas.microsoft.com/office/drawing/2014/main" id="{C07F5C19-D2B2-40A0-9F9B-821E6BB72A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75513" y="1524000"/>
            <a:ext cx="1663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Footer Placeholder 6">
            <a:extLst>
              <a:ext uri="{FF2B5EF4-FFF2-40B4-BE49-F238E27FC236}">
                <a16:creationId xmlns:a16="http://schemas.microsoft.com/office/drawing/2014/main" id="{142EA0B2-C576-443C-B308-D45E868B11F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81928" name="Rectangle 2">
            <a:extLst>
              <a:ext uri="{FF2B5EF4-FFF2-40B4-BE49-F238E27FC236}">
                <a16:creationId xmlns:a16="http://schemas.microsoft.com/office/drawing/2014/main" id="{322795B7-0005-4C7B-BBE8-51B6B7488014}"/>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8.10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Diffusion Through the Lipid Bilayer</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The Diffusion of Water Through Membranes</a:t>
            </a:r>
          </a:p>
        </p:txBody>
      </p:sp>
      <p:sp>
        <p:nvSpPr>
          <p:cNvPr id="81929" name="Rectangle 2">
            <a:extLst>
              <a:ext uri="{FF2B5EF4-FFF2-40B4-BE49-F238E27FC236}">
                <a16:creationId xmlns:a16="http://schemas.microsoft.com/office/drawing/2014/main" id="{A28978D1-5DC5-41FD-841F-FB74B2B74564}"/>
              </a:ext>
            </a:extLst>
          </p:cNvPr>
          <p:cNvSpPr>
            <a:spLocks noChangeArrowheads="1"/>
          </p:cNvSpPr>
          <p:nvPr/>
        </p:nvSpPr>
        <p:spPr bwMode="auto">
          <a:xfrm>
            <a:off x="666750" y="1524000"/>
            <a:ext cx="4140200" cy="46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A family of small integral proteins, aquaporins, allow the passive movement of water across the plasma membrane.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It’s central channel is lined primarily by hydrophobic amino acid residues and is highly specific for water molecules.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Water molecules pass in single file while H</a:t>
            </a:r>
            <a:r>
              <a:rPr lang="en-US" altLang="en-US" sz="1800" baseline="30000">
                <a:latin typeface="Arial" panose="020B0604020202020204" pitchFamily="34" charset="0"/>
              </a:rPr>
              <a:t>+</a:t>
            </a:r>
            <a:r>
              <a:rPr lang="en-US" altLang="en-US" sz="1800">
                <a:latin typeface="Arial" panose="020B0604020202020204" pitchFamily="34" charset="0"/>
              </a:rPr>
              <a:t> ions are not able to penetrate these open pores.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A pair of positive charged residues (N203 and N68) attract the oxygen atom of each water molecule to prevent hydrogen bonds.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F99D46B5-4D9E-4387-8F1E-DFB2AE02C6D4}"/>
              </a:ext>
            </a:extLst>
          </p:cNvPr>
          <p:cNvSpPr txBox="1">
            <a:spLocks/>
          </p:cNvSpPr>
          <p:nvPr/>
        </p:nvSpPr>
        <p:spPr bwMode="auto">
          <a:xfrm>
            <a:off x="5553075" y="5715000"/>
            <a:ext cx="291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Measuring ion conductance by patch-clamp recording</a:t>
            </a:r>
          </a:p>
        </p:txBody>
      </p:sp>
      <p:sp>
        <p:nvSpPr>
          <p:cNvPr id="82947" name="Content Placeholder 2">
            <a:extLst>
              <a:ext uri="{FF2B5EF4-FFF2-40B4-BE49-F238E27FC236}">
                <a16:creationId xmlns:a16="http://schemas.microsoft.com/office/drawing/2014/main" id="{4BA1FB18-441B-47B3-BE0F-1418FA2C9595}"/>
              </a:ext>
            </a:extLst>
          </p:cNvPr>
          <p:cNvSpPr>
            <a:spLocks noGrp="1"/>
          </p:cNvSpPr>
          <p:nvPr>
            <p:ph idx="1"/>
          </p:nvPr>
        </p:nvSpPr>
        <p:spPr>
          <a:xfrm>
            <a:off x="800100" y="1576388"/>
            <a:ext cx="4302125" cy="2209800"/>
          </a:xfrm>
        </p:spPr>
        <p:txBody>
          <a:bodyPr/>
          <a:lstStyle/>
          <a:p>
            <a:pPr marL="0" indent="0" eaLnBrk="1" hangingPunct="1">
              <a:spcBef>
                <a:spcPct val="0"/>
              </a:spcBef>
              <a:buFont typeface="Arial" panose="020B0604020202020204" pitchFamily="34" charset="0"/>
              <a:buNone/>
            </a:pPr>
            <a:r>
              <a:rPr lang="en-US" altLang="en-US" sz="1800">
                <a:latin typeface="Arial-BoldMT" charset="0"/>
              </a:rPr>
              <a:t>Ions cross membranes through </a:t>
            </a:r>
            <a:r>
              <a:rPr lang="en-US" altLang="en-US" sz="1800" b="1">
                <a:latin typeface="Arial-BoldMT" charset="0"/>
              </a:rPr>
              <a:t>ion channels</a:t>
            </a:r>
            <a:r>
              <a:rPr lang="en-US" altLang="en-US" sz="1800">
                <a:latin typeface="Arial-BoldMT" charset="0"/>
              </a:rPr>
              <a:t>.</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Ion channels are selective and bidirectional, allowing diffusion in the direction of the electrochemical gradient.</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Superfamilies of ion channels have been characterized by patch-clamping experiments.</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The voltage across the membrane can be maintained (</a:t>
            </a:r>
            <a:r>
              <a:rPr lang="en-US" altLang="en-US" sz="1800" i="1">
                <a:latin typeface="Arial-BoldMT" charset="0"/>
              </a:rPr>
              <a:t>clamped</a:t>
            </a:r>
            <a:r>
              <a:rPr lang="en-US" altLang="en-US" sz="1800">
                <a:latin typeface="Arial-BoldMT" charset="0"/>
              </a:rPr>
              <a:t>) at any value, and the current originating in the small patch of membrane surrounded by the pipette can be measured.</a:t>
            </a:r>
          </a:p>
        </p:txBody>
      </p:sp>
      <p:sp>
        <p:nvSpPr>
          <p:cNvPr id="4" name="Rounded Rectangle 3">
            <a:extLst>
              <a:ext uri="{FF2B5EF4-FFF2-40B4-BE49-F238E27FC236}">
                <a16:creationId xmlns:a16="http://schemas.microsoft.com/office/drawing/2014/main" id="{73CE1517-FB7A-48C6-BFAA-FB1B6F31046E}"/>
              </a:ext>
            </a:extLst>
          </p:cNvPr>
          <p:cNvSpPr/>
          <p:nvPr/>
        </p:nvSpPr>
        <p:spPr>
          <a:xfrm>
            <a:off x="582613" y="1466850"/>
            <a:ext cx="4592637" cy="45974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5" name="Rounded Rectangle 4">
            <a:extLst>
              <a:ext uri="{FF2B5EF4-FFF2-40B4-BE49-F238E27FC236}">
                <a16:creationId xmlns:a16="http://schemas.microsoft.com/office/drawing/2014/main" id="{AB31271F-7155-42D3-B33D-D75C0384B2C7}"/>
              </a:ext>
            </a:extLst>
          </p:cNvPr>
          <p:cNvSpPr/>
          <p:nvPr/>
        </p:nvSpPr>
        <p:spPr>
          <a:xfrm>
            <a:off x="5629275" y="5632450"/>
            <a:ext cx="2832100" cy="633413"/>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82950" name="Picture 12">
            <a:extLst>
              <a:ext uri="{FF2B5EF4-FFF2-40B4-BE49-F238E27FC236}">
                <a16:creationId xmlns:a16="http://schemas.microsoft.com/office/drawing/2014/main" id="{E25D3BDD-407F-4D0D-BBD7-F9AF7A73D1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9150" y="1466850"/>
            <a:ext cx="18923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14">
            <a:extLst>
              <a:ext uri="{FF2B5EF4-FFF2-40B4-BE49-F238E27FC236}">
                <a16:creationId xmlns:a16="http://schemas.microsoft.com/office/drawing/2014/main" id="{3BB0D073-E04B-4E30-9B2B-D0C778AF22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38838" y="3503613"/>
            <a:ext cx="2081212"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Footer Placeholder 6">
            <a:extLst>
              <a:ext uri="{FF2B5EF4-FFF2-40B4-BE49-F238E27FC236}">
                <a16:creationId xmlns:a16="http://schemas.microsoft.com/office/drawing/2014/main" id="{B5CA8B04-FD68-4FEC-90CB-5BFC1D33306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82953" name="Rectangle 2">
            <a:extLst>
              <a:ext uri="{FF2B5EF4-FFF2-40B4-BE49-F238E27FC236}">
                <a16:creationId xmlns:a16="http://schemas.microsoft.com/office/drawing/2014/main" id="{10ED8BC3-8CB8-44D1-8894-2426E131FB89}"/>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Diffusion of Ions through Membranes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3A4A5C3-3341-45C6-A5C0-4DD4741C27AF}"/>
              </a:ext>
            </a:extLst>
          </p:cNvPr>
          <p:cNvSpPr/>
          <p:nvPr/>
        </p:nvSpPr>
        <p:spPr>
          <a:xfrm>
            <a:off x="560388" y="1543050"/>
            <a:ext cx="7978775" cy="43688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83971" name="Footer Placeholder 6">
            <a:extLst>
              <a:ext uri="{FF2B5EF4-FFF2-40B4-BE49-F238E27FC236}">
                <a16:creationId xmlns:a16="http://schemas.microsoft.com/office/drawing/2014/main" id="{BE836A93-F0BC-46C1-A78F-72F74ED1F89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83972" name="Rectangle 2">
            <a:extLst>
              <a:ext uri="{FF2B5EF4-FFF2-40B4-BE49-F238E27FC236}">
                <a16:creationId xmlns:a16="http://schemas.microsoft.com/office/drawing/2014/main" id="{BC8F61DC-59BD-417E-84B3-D9DADE0522A5}"/>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Diffusion of Ions through Membranes</a:t>
            </a:r>
          </a:p>
        </p:txBody>
      </p:sp>
      <p:sp>
        <p:nvSpPr>
          <p:cNvPr id="83973" name="Rectangle 5">
            <a:extLst>
              <a:ext uri="{FF2B5EF4-FFF2-40B4-BE49-F238E27FC236}">
                <a16:creationId xmlns:a16="http://schemas.microsoft.com/office/drawing/2014/main" id="{8DDCB03B-33B6-4AF4-8D13-E54133DEE338}"/>
              </a:ext>
            </a:extLst>
          </p:cNvPr>
          <p:cNvSpPr>
            <a:spLocks noChangeArrowheads="1"/>
          </p:cNvSpPr>
          <p:nvPr/>
        </p:nvSpPr>
        <p:spPr bwMode="auto">
          <a:xfrm>
            <a:off x="750888" y="1716088"/>
            <a:ext cx="7788275"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Most ion channels can exist in either an open or a closed conformation, and are called gated. The three major categories of gated channels are:</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1. </a:t>
            </a:r>
            <a:r>
              <a:rPr lang="en-US" altLang="en-US" sz="1800" b="1">
                <a:latin typeface="Arial" panose="020B0604020202020204" pitchFamily="34" charset="0"/>
              </a:rPr>
              <a:t>Voltage‐gated channels: </a:t>
            </a:r>
            <a:r>
              <a:rPr lang="en-US" altLang="en-US" sz="1800">
                <a:latin typeface="Arial" panose="020B0604020202020204" pitchFamily="34" charset="0"/>
              </a:rPr>
              <a:t>Conformational state depends on the difference in ionic charge on the two sides of the membrane.</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2. </a:t>
            </a:r>
            <a:r>
              <a:rPr lang="en-US" altLang="en-US" sz="1800" b="1">
                <a:latin typeface="Arial" panose="020B0604020202020204" pitchFamily="34" charset="0"/>
              </a:rPr>
              <a:t>Ligand‐gated channels: </a:t>
            </a:r>
            <a:r>
              <a:rPr lang="en-US" altLang="en-US" sz="1800">
                <a:latin typeface="Arial" panose="020B0604020202020204" pitchFamily="34" charset="0"/>
              </a:rPr>
              <a:t>Conformational state depends on the binding of a specific molecule (ligand), which is usually not the solute that passes through the channel. Ligand-gated channels can either open or close after ligand binding to the outer or inner surface of the channel.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3. </a:t>
            </a:r>
            <a:r>
              <a:rPr lang="en-US" altLang="en-US" sz="1800" b="1">
                <a:latin typeface="Arial" panose="020B0604020202020204" pitchFamily="34" charset="0"/>
              </a:rPr>
              <a:t>Mechano‐gated channels: </a:t>
            </a:r>
            <a:r>
              <a:rPr lang="en-US" altLang="en-US" sz="1800">
                <a:latin typeface="Arial" panose="020B0604020202020204" pitchFamily="34" charset="0"/>
              </a:rPr>
              <a:t>Conformational state depends on mechanical forces (e.g., stretch tension) that are applied to the membrane. Specific cation channels can be opened by stereocilia movement on the hair cells of the inner ear in response to sound or motions of the head.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Content Placeholder 2">
            <a:extLst>
              <a:ext uri="{FF2B5EF4-FFF2-40B4-BE49-F238E27FC236}">
                <a16:creationId xmlns:a16="http://schemas.microsoft.com/office/drawing/2014/main" id="{5C628F63-0C1A-4A6B-8758-5006C4AD67DF}"/>
              </a:ext>
            </a:extLst>
          </p:cNvPr>
          <p:cNvSpPr>
            <a:spLocks noGrp="1"/>
          </p:cNvSpPr>
          <p:nvPr>
            <p:ph idx="1"/>
          </p:nvPr>
        </p:nvSpPr>
        <p:spPr>
          <a:xfrm>
            <a:off x="636588" y="1666875"/>
            <a:ext cx="4618037" cy="2667000"/>
          </a:xfrm>
        </p:spPr>
        <p:txBody>
          <a:bodyPr/>
          <a:lstStyle/>
          <a:p>
            <a:pPr marL="0" indent="0" eaLnBrk="1" hangingPunct="1">
              <a:spcBef>
                <a:spcPct val="0"/>
              </a:spcBef>
              <a:buFont typeface="Arial" panose="020B0604020202020204" pitchFamily="34" charset="0"/>
              <a:buNone/>
            </a:pPr>
            <a:r>
              <a:rPr lang="en-US" altLang="en-US" sz="1800">
                <a:latin typeface="Arial-BoldMT" charset="0"/>
              </a:rPr>
              <a:t>The structure and function of voltage-gated potassium ion channels are the best understood. </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The KcsA channel consists of four subunits, each subunit has two membrane-spanning helices (M1, M2) and a pore region (P) at the extracellular end of the channel. </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The P region forms the lining of a narrow </a:t>
            </a:r>
            <a:r>
              <a:rPr lang="en-US" altLang="en-US" sz="1800" i="1">
                <a:latin typeface="Arial-BoldMT" charset="0"/>
              </a:rPr>
              <a:t>selectivity filter</a:t>
            </a:r>
            <a:r>
              <a:rPr lang="en-US" altLang="en-US" sz="1800">
                <a:latin typeface="Arial-BoldMT" charset="0"/>
              </a:rPr>
              <a:t> because it allows only the passage of K+ ions with spacing of the backbone carbonyl groups.</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Although there are four potential K+ ion binding sites, K+ ions move two at a time.</a:t>
            </a:r>
          </a:p>
          <a:p>
            <a:pPr marL="0" indent="0" eaLnBrk="1" hangingPunct="1">
              <a:spcBef>
                <a:spcPct val="0"/>
              </a:spcBef>
              <a:buFont typeface="Arial" panose="020B0604020202020204" pitchFamily="34" charset="0"/>
              <a:buNone/>
            </a:pPr>
            <a:endParaRPr lang="en-US" altLang="en-US" sz="1800">
              <a:latin typeface="Arial-BoldMT" charset="0"/>
            </a:endParaRPr>
          </a:p>
          <a:p>
            <a:pPr marL="0" indent="0" eaLnBrk="1" hangingPunct="1">
              <a:spcBef>
                <a:spcPct val="0"/>
              </a:spcBef>
              <a:buFont typeface="Arial" panose="020B0604020202020204" pitchFamily="34" charset="0"/>
              <a:buNone/>
            </a:pPr>
            <a:endParaRPr lang="en-US" altLang="en-US" sz="1800">
              <a:latin typeface="Arial-BoldMT" charset="0"/>
            </a:endParaRPr>
          </a:p>
        </p:txBody>
      </p:sp>
      <p:sp>
        <p:nvSpPr>
          <p:cNvPr id="4" name="Rounded Rectangle 3">
            <a:extLst>
              <a:ext uri="{FF2B5EF4-FFF2-40B4-BE49-F238E27FC236}">
                <a16:creationId xmlns:a16="http://schemas.microsoft.com/office/drawing/2014/main" id="{5B4F1D75-8B6A-46F7-BBC0-ED78162D13EB}"/>
              </a:ext>
            </a:extLst>
          </p:cNvPr>
          <p:cNvSpPr/>
          <p:nvPr/>
        </p:nvSpPr>
        <p:spPr>
          <a:xfrm>
            <a:off x="446088" y="1476375"/>
            <a:ext cx="4981575" cy="470852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latin typeface="Arial-BoldMT"/>
            </a:endParaRPr>
          </a:p>
        </p:txBody>
      </p:sp>
      <p:sp>
        <p:nvSpPr>
          <p:cNvPr id="84996" name="Title 1">
            <a:extLst>
              <a:ext uri="{FF2B5EF4-FFF2-40B4-BE49-F238E27FC236}">
                <a16:creationId xmlns:a16="http://schemas.microsoft.com/office/drawing/2014/main" id="{005D6DF5-24F6-4821-A87A-080154E495DF}"/>
              </a:ext>
            </a:extLst>
          </p:cNvPr>
          <p:cNvSpPr txBox="1">
            <a:spLocks/>
          </p:cNvSpPr>
          <p:nvPr/>
        </p:nvSpPr>
        <p:spPr bwMode="auto">
          <a:xfrm>
            <a:off x="5753100" y="4768850"/>
            <a:ext cx="25320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3D structure of the bacterial KcsA channel and K</a:t>
            </a:r>
            <a:r>
              <a:rPr lang="en-US" altLang="en-US" sz="1600" baseline="30000">
                <a:latin typeface="Arial-BoldMT" charset="0"/>
              </a:rPr>
              <a:t>+</a:t>
            </a:r>
            <a:r>
              <a:rPr lang="en-US" altLang="en-US" sz="1600">
                <a:latin typeface="Arial-BoldMT" charset="0"/>
              </a:rPr>
              <a:t> ion selectivity</a:t>
            </a:r>
          </a:p>
        </p:txBody>
      </p:sp>
      <p:sp>
        <p:nvSpPr>
          <p:cNvPr id="5" name="Rounded Rectangle 4">
            <a:extLst>
              <a:ext uri="{FF2B5EF4-FFF2-40B4-BE49-F238E27FC236}">
                <a16:creationId xmlns:a16="http://schemas.microsoft.com/office/drawing/2014/main" id="{058AC700-F7AC-4C4C-91A8-8B3664E437E9}"/>
              </a:ext>
            </a:extLst>
          </p:cNvPr>
          <p:cNvSpPr/>
          <p:nvPr/>
        </p:nvSpPr>
        <p:spPr>
          <a:xfrm>
            <a:off x="5842000" y="5000625"/>
            <a:ext cx="2395538" cy="86042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84998" name="Picture 14">
            <a:extLst>
              <a:ext uri="{FF2B5EF4-FFF2-40B4-BE49-F238E27FC236}">
                <a16:creationId xmlns:a16="http://schemas.microsoft.com/office/drawing/2014/main" id="{9237B1BF-A201-4382-9C08-3D8F48B0E3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1657350"/>
            <a:ext cx="22193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9" name="Footer Placeholder 6">
            <a:extLst>
              <a:ext uri="{FF2B5EF4-FFF2-40B4-BE49-F238E27FC236}">
                <a16:creationId xmlns:a16="http://schemas.microsoft.com/office/drawing/2014/main" id="{78F2576D-AFBA-4825-9087-66A82D993A1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85000" name="Rectangle 2">
            <a:extLst>
              <a:ext uri="{FF2B5EF4-FFF2-40B4-BE49-F238E27FC236}">
                <a16:creationId xmlns:a16="http://schemas.microsoft.com/office/drawing/2014/main" id="{69FE2537-9EF9-4B61-B6CF-2E90118059A6}"/>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Diffusion of Ions through Membranes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F3CB4AE-0A20-41A9-A1F6-5690E4F7EA19}"/>
              </a:ext>
            </a:extLst>
          </p:cNvPr>
          <p:cNvSpPr/>
          <p:nvPr/>
        </p:nvSpPr>
        <p:spPr>
          <a:xfrm>
            <a:off x="747713" y="1589088"/>
            <a:ext cx="4297362" cy="421322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latin typeface="Arial-BoldMT"/>
            </a:endParaRPr>
          </a:p>
        </p:txBody>
      </p:sp>
      <p:sp>
        <p:nvSpPr>
          <p:cNvPr id="86019" name="Footer Placeholder 6">
            <a:extLst>
              <a:ext uri="{FF2B5EF4-FFF2-40B4-BE49-F238E27FC236}">
                <a16:creationId xmlns:a16="http://schemas.microsoft.com/office/drawing/2014/main" id="{D5E00928-B837-4244-9400-DED719CF5C4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86020" name="Rectangle 2">
            <a:extLst>
              <a:ext uri="{FF2B5EF4-FFF2-40B4-BE49-F238E27FC236}">
                <a16:creationId xmlns:a16="http://schemas.microsoft.com/office/drawing/2014/main" id="{3D26219F-57F7-4062-9588-D481187234F7}"/>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Diffusion of Ions through Membranes</a:t>
            </a:r>
          </a:p>
        </p:txBody>
      </p:sp>
      <p:pic>
        <p:nvPicPr>
          <p:cNvPr id="86021" name="Picture 2">
            <a:extLst>
              <a:ext uri="{FF2B5EF4-FFF2-40B4-BE49-F238E27FC236}">
                <a16:creationId xmlns:a16="http://schemas.microsoft.com/office/drawing/2014/main" id="{9773C819-A0F9-4F32-8465-9DD403CCF9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1858963"/>
            <a:ext cx="1512887"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Rectangle 5">
            <a:extLst>
              <a:ext uri="{FF2B5EF4-FFF2-40B4-BE49-F238E27FC236}">
                <a16:creationId xmlns:a16="http://schemas.microsoft.com/office/drawing/2014/main" id="{39CCE93D-1594-422A-A43B-751DE2D076E6}"/>
              </a:ext>
            </a:extLst>
          </p:cNvPr>
          <p:cNvSpPr>
            <a:spLocks noChangeArrowheads="1"/>
          </p:cNvSpPr>
          <p:nvPr/>
        </p:nvSpPr>
        <p:spPr bwMode="auto">
          <a:xfrm>
            <a:off x="5856288" y="4778375"/>
            <a:ext cx="2136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600">
                <a:latin typeface="Arial-BoldMT" charset="0"/>
              </a:rPr>
              <a:t>Hinge‐bending model for the opening of the KcsA channel</a:t>
            </a:r>
          </a:p>
        </p:txBody>
      </p:sp>
      <p:sp>
        <p:nvSpPr>
          <p:cNvPr id="11" name="Rounded Rectangle 10">
            <a:extLst>
              <a:ext uri="{FF2B5EF4-FFF2-40B4-BE49-F238E27FC236}">
                <a16:creationId xmlns:a16="http://schemas.microsoft.com/office/drawing/2014/main" id="{0A0C4226-9E8C-49AC-B963-C90EBB0BFD04}"/>
              </a:ext>
            </a:extLst>
          </p:cNvPr>
          <p:cNvSpPr/>
          <p:nvPr/>
        </p:nvSpPr>
        <p:spPr>
          <a:xfrm>
            <a:off x="5853113" y="4748213"/>
            <a:ext cx="2139950" cy="88582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86024" name="Rectangle 2">
            <a:extLst>
              <a:ext uri="{FF2B5EF4-FFF2-40B4-BE49-F238E27FC236}">
                <a16:creationId xmlns:a16="http://schemas.microsoft.com/office/drawing/2014/main" id="{25C81901-48DC-42DF-8D4A-32E1A4D1BB8E}"/>
              </a:ext>
            </a:extLst>
          </p:cNvPr>
          <p:cNvSpPr>
            <a:spLocks noChangeArrowheads="1"/>
          </p:cNvSpPr>
          <p:nvPr/>
        </p:nvSpPr>
        <p:spPr bwMode="auto">
          <a:xfrm>
            <a:off x="963613" y="1677988"/>
            <a:ext cx="41910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BoldMT" charset="0"/>
              </a:rPr>
              <a:t>Comparison of the open and closed structures of KcsA strongly suggests that gating is accomplished by conformational changes of the cytoplasmic ends of the inner (M2) helices. </a:t>
            </a:r>
          </a:p>
          <a:p>
            <a:pPr>
              <a:spcBef>
                <a:spcPct val="0"/>
              </a:spcBef>
              <a:buFontTx/>
              <a:buNone/>
            </a:pPr>
            <a:endParaRPr lang="en-US" altLang="en-US" sz="1400">
              <a:latin typeface="Arial-BoldMT" charset="0"/>
            </a:endParaRPr>
          </a:p>
          <a:p>
            <a:pPr>
              <a:spcBef>
                <a:spcPct val="0"/>
              </a:spcBef>
              <a:buFontTx/>
              <a:buNone/>
            </a:pPr>
            <a:r>
              <a:rPr lang="en-US" altLang="en-US" sz="1800">
                <a:latin typeface="Arial-BoldMT" charset="0"/>
              </a:rPr>
              <a:t>In the closed conformation the M2 helices are straight and cross over one another to form a “helix bundle” that seals the cytoplasmic face of the pore. </a:t>
            </a:r>
          </a:p>
          <a:p>
            <a:pPr>
              <a:spcBef>
                <a:spcPct val="0"/>
              </a:spcBef>
              <a:buFontTx/>
              <a:buNone/>
            </a:pPr>
            <a:endParaRPr lang="en-US" altLang="en-US" sz="1400">
              <a:latin typeface="Arial-BoldMT" charset="0"/>
            </a:endParaRPr>
          </a:p>
          <a:p>
            <a:pPr>
              <a:spcBef>
                <a:spcPct val="0"/>
              </a:spcBef>
              <a:buFontTx/>
              <a:buNone/>
            </a:pPr>
            <a:r>
              <a:rPr lang="en-US" altLang="en-US" sz="1800">
                <a:latin typeface="Arial-BoldMT" charset="0"/>
              </a:rPr>
              <a:t>The channel opens when the M2 helices bend at a specific hinge point where a glycine residue is located.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3">
            <a:extLst>
              <a:ext uri="{FF2B5EF4-FFF2-40B4-BE49-F238E27FC236}">
                <a16:creationId xmlns:a16="http://schemas.microsoft.com/office/drawing/2014/main" id="{45E94FCE-38F8-4B53-897F-5C0AE02CDF3C}"/>
              </a:ext>
            </a:extLst>
          </p:cNvPr>
          <p:cNvSpPr>
            <a:spLocks noGrp="1"/>
          </p:cNvSpPr>
          <p:nvPr>
            <p:ph idx="1"/>
          </p:nvPr>
        </p:nvSpPr>
        <p:spPr>
          <a:xfrm>
            <a:off x="708025" y="1622425"/>
            <a:ext cx="3984625" cy="2133600"/>
          </a:xfrm>
        </p:spPr>
        <p:txBody>
          <a:bodyPr/>
          <a:lstStyle/>
          <a:p>
            <a:pPr marL="0" indent="0" eaLnBrk="1" hangingPunct="1">
              <a:spcBef>
                <a:spcPct val="0"/>
              </a:spcBef>
              <a:buFont typeface="Arial" panose="020B0604020202020204" pitchFamily="34" charset="0"/>
              <a:buNone/>
            </a:pPr>
            <a:r>
              <a:rPr lang="en-US" altLang="en-US" sz="1800">
                <a:latin typeface="Arial-BoldMT" charset="0"/>
              </a:rPr>
              <a:t>Plant Kv channels play an important role in salt and water balance and in regulation of cell volume, whereas in animals they are best known for their role in muscle and nerve function.</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Contain six membrane-associated helices (S1-S6) grouped into two domains:</a:t>
            </a:r>
          </a:p>
          <a:p>
            <a:pPr marL="0" indent="0" eaLnBrk="1" hangingPunct="1">
              <a:spcBef>
                <a:spcPct val="0"/>
              </a:spcBef>
              <a:buFont typeface="Arial" panose="020B0604020202020204" pitchFamily="34" charset="0"/>
              <a:buNone/>
            </a:pPr>
            <a:endParaRPr lang="en-US" altLang="en-US" sz="1400" b="1">
              <a:latin typeface="Arial-BoldMT" charset="0"/>
            </a:endParaRPr>
          </a:p>
          <a:p>
            <a:pPr marL="0" indent="0" eaLnBrk="1" hangingPunct="1">
              <a:spcBef>
                <a:spcPct val="0"/>
              </a:spcBef>
              <a:buFont typeface="Arial" panose="020B0604020202020204" pitchFamily="34" charset="0"/>
              <a:buNone/>
            </a:pPr>
            <a:r>
              <a:rPr lang="en-US" altLang="en-US" sz="1800" b="1">
                <a:latin typeface="Arial-BoldMT" charset="0"/>
              </a:rPr>
              <a:t>Pore domain: </a:t>
            </a:r>
            <a:r>
              <a:rPr lang="en-US" altLang="en-US" sz="1800">
                <a:latin typeface="Arial-BoldMT" charset="0"/>
              </a:rPr>
              <a:t>(S5, S6, P segment) permits the selective passage of K</a:t>
            </a:r>
            <a:r>
              <a:rPr lang="en-US" altLang="en-US" sz="1800" baseline="30000">
                <a:latin typeface="Arial-BoldMT" charset="0"/>
              </a:rPr>
              <a:t>+</a:t>
            </a:r>
            <a:r>
              <a:rPr lang="en-US" altLang="en-US" sz="1800">
                <a:latin typeface="Arial-BoldMT" charset="0"/>
              </a:rPr>
              <a:t> ions.</a:t>
            </a:r>
          </a:p>
          <a:p>
            <a:pPr marL="0" indent="0" eaLnBrk="1" hangingPunct="1">
              <a:spcBef>
                <a:spcPct val="0"/>
              </a:spcBef>
              <a:buFont typeface="Arial" panose="020B0604020202020204" pitchFamily="34" charset="0"/>
              <a:buNone/>
            </a:pPr>
            <a:endParaRPr lang="en-US" altLang="en-US" sz="1400" b="1">
              <a:latin typeface="Arial-BoldMT" charset="0"/>
            </a:endParaRPr>
          </a:p>
          <a:p>
            <a:pPr marL="0" indent="0" eaLnBrk="1" hangingPunct="1">
              <a:spcBef>
                <a:spcPct val="0"/>
              </a:spcBef>
              <a:buFont typeface="Arial" panose="020B0604020202020204" pitchFamily="34" charset="0"/>
              <a:buNone/>
            </a:pPr>
            <a:r>
              <a:rPr lang="en-US" altLang="en-US" sz="1800" b="1">
                <a:latin typeface="Arial-BoldMT" charset="0"/>
              </a:rPr>
              <a:t>Voltage-sensing domain: </a:t>
            </a:r>
            <a:r>
              <a:rPr lang="en-US" altLang="en-US" sz="1800">
                <a:latin typeface="Arial-BoldMT" charset="0"/>
              </a:rPr>
              <a:t>(S1-S4) senses the voltage across the plasma membrane.</a:t>
            </a:r>
          </a:p>
        </p:txBody>
      </p:sp>
      <p:sp>
        <p:nvSpPr>
          <p:cNvPr id="4" name="Rounded Rectangle 3">
            <a:extLst>
              <a:ext uri="{FF2B5EF4-FFF2-40B4-BE49-F238E27FC236}">
                <a16:creationId xmlns:a16="http://schemas.microsoft.com/office/drawing/2014/main" id="{AC42C455-ABE2-4CB9-A7D7-EB17871BA2BD}"/>
              </a:ext>
            </a:extLst>
          </p:cNvPr>
          <p:cNvSpPr/>
          <p:nvPr/>
        </p:nvSpPr>
        <p:spPr>
          <a:xfrm>
            <a:off x="509588" y="1482725"/>
            <a:ext cx="4194175" cy="4795838"/>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87044" name="Title 1">
            <a:extLst>
              <a:ext uri="{FF2B5EF4-FFF2-40B4-BE49-F238E27FC236}">
                <a16:creationId xmlns:a16="http://schemas.microsoft.com/office/drawing/2014/main" id="{9A56150D-839D-4D3D-8D29-992110E35B05}"/>
              </a:ext>
            </a:extLst>
          </p:cNvPr>
          <p:cNvSpPr txBox="1">
            <a:spLocks/>
          </p:cNvSpPr>
          <p:nvPr/>
        </p:nvSpPr>
        <p:spPr bwMode="auto">
          <a:xfrm>
            <a:off x="6007100" y="5289550"/>
            <a:ext cx="2286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The structure of a eukaryotic, voltage-gated K</a:t>
            </a:r>
            <a:r>
              <a:rPr lang="en-US" altLang="en-US" sz="1600" baseline="30000">
                <a:latin typeface="Arial-BoldMT" charset="0"/>
              </a:rPr>
              <a:t>+</a:t>
            </a:r>
            <a:r>
              <a:rPr lang="en-US" altLang="en-US" sz="1600">
                <a:latin typeface="Arial-BoldMT" charset="0"/>
              </a:rPr>
              <a:t> channel</a:t>
            </a:r>
          </a:p>
        </p:txBody>
      </p:sp>
      <p:sp>
        <p:nvSpPr>
          <p:cNvPr id="11" name="Rounded Rectangle 10">
            <a:extLst>
              <a:ext uri="{FF2B5EF4-FFF2-40B4-BE49-F238E27FC236}">
                <a16:creationId xmlns:a16="http://schemas.microsoft.com/office/drawing/2014/main" id="{D8FF7E3A-FDCB-49DD-9E92-A44C75236D81}"/>
              </a:ext>
            </a:extLst>
          </p:cNvPr>
          <p:cNvSpPr/>
          <p:nvPr/>
        </p:nvSpPr>
        <p:spPr>
          <a:xfrm>
            <a:off x="6157913" y="5173663"/>
            <a:ext cx="2044700" cy="85407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87046" name="Picture 12">
            <a:extLst>
              <a:ext uri="{FF2B5EF4-FFF2-40B4-BE49-F238E27FC236}">
                <a16:creationId xmlns:a16="http://schemas.microsoft.com/office/drawing/2014/main" id="{8F50A506-DA5B-4CEF-9F1E-6B9DD755C2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2050" y="2476500"/>
            <a:ext cx="3967163"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Footer Placeholder 6">
            <a:extLst>
              <a:ext uri="{FF2B5EF4-FFF2-40B4-BE49-F238E27FC236}">
                <a16:creationId xmlns:a16="http://schemas.microsoft.com/office/drawing/2014/main" id="{AC876C7C-A62A-42C6-9A66-8A0D632590D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87048" name="Rectangle 2">
            <a:extLst>
              <a:ext uri="{FF2B5EF4-FFF2-40B4-BE49-F238E27FC236}">
                <a16:creationId xmlns:a16="http://schemas.microsoft.com/office/drawing/2014/main" id="{FFB14FCE-65C8-44BB-B470-7F4ADCD1E0D5}"/>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Diffusion of Ions through Membranes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369A2347-7C90-42A2-BF3B-305BFF1ACB54}"/>
              </a:ext>
            </a:extLst>
          </p:cNvPr>
          <p:cNvSpPr/>
          <p:nvPr/>
        </p:nvSpPr>
        <p:spPr>
          <a:xfrm>
            <a:off x="642938" y="3735388"/>
            <a:ext cx="4875212" cy="2713037"/>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20482" name="Picture 15">
            <a:extLst>
              <a:ext uri="{FF2B5EF4-FFF2-40B4-BE49-F238E27FC236}">
                <a16:creationId xmlns:a16="http://schemas.microsoft.com/office/drawing/2014/main" id="{8EEE5710-D857-4E53-A317-0FAAA104D7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463" y="1400175"/>
            <a:ext cx="25654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4">
            <a:extLst>
              <a:ext uri="{FF2B5EF4-FFF2-40B4-BE49-F238E27FC236}">
                <a16:creationId xmlns:a16="http://schemas.microsoft.com/office/drawing/2014/main" id="{D3BEDDC9-0703-4190-BC78-0E184CD2F0E6}"/>
              </a:ext>
            </a:extLst>
          </p:cNvPr>
          <p:cNvSpPr>
            <a:spLocks noGrp="1" noChangeArrowheads="1"/>
          </p:cNvSpPr>
          <p:nvPr>
            <p:ph type="body" sz="half" idx="1"/>
          </p:nvPr>
        </p:nvSpPr>
        <p:spPr>
          <a:xfrm>
            <a:off x="784225" y="3735388"/>
            <a:ext cx="4733925" cy="1905000"/>
          </a:xfrm>
        </p:spPr>
        <p:txBody>
          <a:bodyPr/>
          <a:lstStyle/>
          <a:p>
            <a:pPr marL="0" indent="0" eaLnBrk="1" hangingPunct="1">
              <a:spcBef>
                <a:spcPct val="0"/>
              </a:spcBef>
              <a:buFont typeface="Arial" panose="020B0604020202020204" pitchFamily="34" charset="0"/>
              <a:buNone/>
            </a:pPr>
            <a:r>
              <a:rPr lang="en-US" altLang="en-US" sz="1800" dirty="0">
                <a:latin typeface="Arial-BoldMT" charset="0"/>
              </a:rPr>
              <a:t>Membranes were found to be mostly composed of </a:t>
            </a:r>
            <a:r>
              <a:rPr lang="en-US" altLang="en-US" sz="1800" dirty="0">
                <a:solidFill>
                  <a:srgbClr val="FF0000"/>
                </a:solidFill>
                <a:latin typeface="Arial-BoldMT" charset="0"/>
              </a:rPr>
              <a:t>lipids</a:t>
            </a:r>
            <a:r>
              <a:rPr lang="en-US" altLang="en-US" sz="1800" dirty="0">
                <a:latin typeface="Arial-BoldMT" charset="0"/>
              </a:rPr>
              <a:t> because their dissolving power matched that of oil.</a:t>
            </a:r>
          </a:p>
          <a:p>
            <a:pPr marL="0" indent="0" eaLnBrk="1" hangingPunct="1">
              <a:spcBef>
                <a:spcPct val="0"/>
              </a:spcBef>
              <a:buFont typeface="Arial" panose="020B0604020202020204" pitchFamily="34" charset="0"/>
              <a:buNone/>
            </a:pPr>
            <a:endParaRPr lang="en-US" altLang="en-US" sz="1400" dirty="0">
              <a:latin typeface="Arial-BoldMT" charset="0"/>
            </a:endParaRPr>
          </a:p>
          <a:p>
            <a:pPr marL="0" indent="0" eaLnBrk="1" hangingPunct="1">
              <a:spcBef>
                <a:spcPct val="0"/>
              </a:spcBef>
              <a:buFont typeface="Arial" panose="020B0604020202020204" pitchFamily="34" charset="0"/>
              <a:buNone/>
            </a:pPr>
            <a:r>
              <a:rPr lang="en-US" altLang="en-US" sz="1800" dirty="0">
                <a:latin typeface="Arial-BoldMT" charset="0"/>
              </a:rPr>
              <a:t>The </a:t>
            </a:r>
            <a:r>
              <a:rPr lang="en-US" altLang="en-US" sz="1800" b="1" dirty="0">
                <a:latin typeface="Arial-BoldMT" charset="0"/>
              </a:rPr>
              <a:t>lipid bilayer</a:t>
            </a:r>
            <a:r>
              <a:rPr lang="en-US" altLang="en-US" sz="1800" dirty="0">
                <a:latin typeface="Arial-BoldMT" charset="0"/>
              </a:rPr>
              <a:t> accounted for the 2:1 ratio of lipid to cell surface area.</a:t>
            </a:r>
          </a:p>
          <a:p>
            <a:pPr marL="0" indent="0" eaLnBrk="1" hangingPunct="1">
              <a:spcBef>
                <a:spcPct val="0"/>
              </a:spcBef>
              <a:buFont typeface="Arial" panose="020B0604020202020204" pitchFamily="34" charset="0"/>
              <a:buNone/>
            </a:pPr>
            <a:endParaRPr lang="en-US" altLang="en-US" sz="1400" dirty="0">
              <a:latin typeface="Arial-BoldMT" charset="0"/>
            </a:endParaRPr>
          </a:p>
          <a:p>
            <a:pPr marL="0" indent="0" eaLnBrk="1" hangingPunct="1">
              <a:spcBef>
                <a:spcPct val="0"/>
              </a:spcBef>
              <a:buFont typeface="Arial" panose="020B0604020202020204" pitchFamily="34" charset="0"/>
              <a:buNone/>
            </a:pPr>
            <a:r>
              <a:rPr lang="en-US" altLang="en-US" sz="1800" dirty="0">
                <a:latin typeface="Arial-BoldMT" charset="0"/>
              </a:rPr>
              <a:t>The most energetically favored orientation for </a:t>
            </a:r>
            <a:r>
              <a:rPr lang="en-US" altLang="en-US" sz="1800" dirty="0">
                <a:solidFill>
                  <a:srgbClr val="FF0000"/>
                </a:solidFill>
                <a:latin typeface="Arial-BoldMT" charset="0"/>
              </a:rPr>
              <a:t>polar head groups </a:t>
            </a:r>
            <a:r>
              <a:rPr lang="en-US" altLang="en-US" sz="1800" dirty="0">
                <a:latin typeface="Arial-BoldMT" charset="0"/>
              </a:rPr>
              <a:t>is facing the aqueous compartments outside of the bilayer.</a:t>
            </a:r>
          </a:p>
          <a:p>
            <a:pPr marL="0" indent="0" eaLnBrk="1" hangingPunct="1">
              <a:spcBef>
                <a:spcPct val="0"/>
              </a:spcBef>
              <a:buFont typeface="Arial" panose="020B0604020202020204" pitchFamily="34" charset="0"/>
              <a:buNone/>
            </a:pPr>
            <a:endParaRPr lang="en-US" altLang="en-US" sz="2400" dirty="0">
              <a:latin typeface="Arial-BoldMT" charset="0"/>
            </a:endParaRPr>
          </a:p>
        </p:txBody>
      </p:sp>
      <p:sp>
        <p:nvSpPr>
          <p:cNvPr id="20485" name="Rectangle 8">
            <a:extLst>
              <a:ext uri="{FF2B5EF4-FFF2-40B4-BE49-F238E27FC236}">
                <a16:creationId xmlns:a16="http://schemas.microsoft.com/office/drawing/2014/main" id="{E4F877F7-7C7C-4181-9449-EFFDA1A4391B}"/>
              </a:ext>
            </a:extLst>
          </p:cNvPr>
          <p:cNvSpPr>
            <a:spLocks noChangeArrowheads="1"/>
          </p:cNvSpPr>
          <p:nvPr/>
        </p:nvSpPr>
        <p:spPr bwMode="auto">
          <a:xfrm>
            <a:off x="3300413" y="2082800"/>
            <a:ext cx="2057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Calculating the surface area of a lipid preparation</a:t>
            </a:r>
          </a:p>
        </p:txBody>
      </p:sp>
      <p:sp>
        <p:nvSpPr>
          <p:cNvPr id="10" name="Rounded Rectangle 9">
            <a:extLst>
              <a:ext uri="{FF2B5EF4-FFF2-40B4-BE49-F238E27FC236}">
                <a16:creationId xmlns:a16="http://schemas.microsoft.com/office/drawing/2014/main" id="{1ACDB75C-133F-4752-8D46-E8A336027979}"/>
              </a:ext>
            </a:extLst>
          </p:cNvPr>
          <p:cNvSpPr/>
          <p:nvPr/>
        </p:nvSpPr>
        <p:spPr>
          <a:xfrm>
            <a:off x="6157913" y="5048250"/>
            <a:ext cx="2357437" cy="1103313"/>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20487" name="Rectangle 10">
            <a:extLst>
              <a:ext uri="{FF2B5EF4-FFF2-40B4-BE49-F238E27FC236}">
                <a16:creationId xmlns:a16="http://schemas.microsoft.com/office/drawing/2014/main" id="{1116F738-DB7A-4DF6-AFBF-062C24681F5D}"/>
              </a:ext>
            </a:extLst>
          </p:cNvPr>
          <p:cNvSpPr>
            <a:spLocks noChangeArrowheads="1"/>
          </p:cNvSpPr>
          <p:nvPr/>
        </p:nvSpPr>
        <p:spPr bwMode="auto">
          <a:xfrm>
            <a:off x="6042025" y="5048250"/>
            <a:ext cx="25796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Bimolecular layer of phospholipids with water soluble head groups facing outward</a:t>
            </a:r>
          </a:p>
        </p:txBody>
      </p:sp>
      <p:sp>
        <p:nvSpPr>
          <p:cNvPr id="12" name="Rounded Rectangle 11">
            <a:extLst>
              <a:ext uri="{FF2B5EF4-FFF2-40B4-BE49-F238E27FC236}">
                <a16:creationId xmlns:a16="http://schemas.microsoft.com/office/drawing/2014/main" id="{FF045DE4-0410-4A87-B020-00FCC94E4670}"/>
              </a:ext>
            </a:extLst>
          </p:cNvPr>
          <p:cNvSpPr/>
          <p:nvPr/>
        </p:nvSpPr>
        <p:spPr>
          <a:xfrm>
            <a:off x="3409950" y="2082800"/>
            <a:ext cx="1865313" cy="887413"/>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20489" name="Footer Placeholder 6">
            <a:extLst>
              <a:ext uri="{FF2B5EF4-FFF2-40B4-BE49-F238E27FC236}">
                <a16:creationId xmlns:a16="http://schemas.microsoft.com/office/drawing/2014/main" id="{4F2301BC-DDDE-4FFF-BD57-77C6B30C936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20490" name="Rectangle 2">
            <a:extLst>
              <a:ext uri="{FF2B5EF4-FFF2-40B4-BE49-F238E27FC236}">
                <a16:creationId xmlns:a16="http://schemas.microsoft.com/office/drawing/2014/main" id="{95D43B7F-BC20-4211-9DDA-3B5CA52B5F94}"/>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Introduction to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A Brief History of Studies on Plasma Membrane Structure</a:t>
            </a:r>
          </a:p>
        </p:txBody>
      </p:sp>
      <p:pic>
        <p:nvPicPr>
          <p:cNvPr id="20491" name="Picture 1">
            <a:extLst>
              <a:ext uri="{FF2B5EF4-FFF2-40B4-BE49-F238E27FC236}">
                <a16:creationId xmlns:a16="http://schemas.microsoft.com/office/drawing/2014/main" id="{5704A37E-57EA-4542-9B17-C255EA1074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76900" y="1833563"/>
            <a:ext cx="3268663"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00A3568-4CB3-4320-9412-0BDA780D3DEB}"/>
              </a:ext>
            </a:extLst>
          </p:cNvPr>
          <p:cNvSpPr/>
          <p:nvPr/>
        </p:nvSpPr>
        <p:spPr>
          <a:xfrm>
            <a:off x="6646863" y="1806575"/>
            <a:ext cx="1963737" cy="1395413"/>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88067" name="Title 1">
            <a:extLst>
              <a:ext uri="{FF2B5EF4-FFF2-40B4-BE49-F238E27FC236}">
                <a16:creationId xmlns:a16="http://schemas.microsoft.com/office/drawing/2014/main" id="{60082DDD-9B1C-4239-9823-BA7864A2EEEB}"/>
              </a:ext>
            </a:extLst>
          </p:cNvPr>
          <p:cNvSpPr txBox="1">
            <a:spLocks/>
          </p:cNvSpPr>
          <p:nvPr/>
        </p:nvSpPr>
        <p:spPr bwMode="auto">
          <a:xfrm>
            <a:off x="6646863" y="1903413"/>
            <a:ext cx="1963737"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Three-dimensional structure of a voltage-gated mammalian K</a:t>
            </a:r>
            <a:r>
              <a:rPr lang="en-US" altLang="en-US" sz="1600" baseline="30000">
                <a:latin typeface="Arial-BoldMT" charset="0"/>
              </a:rPr>
              <a:t>+</a:t>
            </a:r>
            <a:r>
              <a:rPr lang="en-US" altLang="en-US" sz="1600">
                <a:latin typeface="Arial-BoldMT" charset="0"/>
              </a:rPr>
              <a:t> channel</a:t>
            </a:r>
          </a:p>
        </p:txBody>
      </p:sp>
      <p:sp>
        <p:nvSpPr>
          <p:cNvPr id="4" name="Rounded Rectangle 3">
            <a:extLst>
              <a:ext uri="{FF2B5EF4-FFF2-40B4-BE49-F238E27FC236}">
                <a16:creationId xmlns:a16="http://schemas.microsoft.com/office/drawing/2014/main" id="{D352208E-00B0-4270-A128-7547CCF27EEC}"/>
              </a:ext>
            </a:extLst>
          </p:cNvPr>
          <p:cNvSpPr/>
          <p:nvPr/>
        </p:nvSpPr>
        <p:spPr>
          <a:xfrm>
            <a:off x="657225" y="3852863"/>
            <a:ext cx="7953375" cy="2303462"/>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88069" name="Picture 11">
            <a:extLst>
              <a:ext uri="{FF2B5EF4-FFF2-40B4-BE49-F238E27FC236}">
                <a16:creationId xmlns:a16="http://schemas.microsoft.com/office/drawing/2014/main" id="{A15CC70E-6A4F-45EC-82D3-E922F269E4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393825"/>
            <a:ext cx="168592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12">
            <a:extLst>
              <a:ext uri="{FF2B5EF4-FFF2-40B4-BE49-F238E27FC236}">
                <a16:creationId xmlns:a16="http://schemas.microsoft.com/office/drawing/2014/main" id="{51269B32-F61B-447C-AB15-18DFEE3394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6663" y="1377950"/>
            <a:ext cx="1787525"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1" name="Picture 13">
            <a:extLst>
              <a:ext uri="{FF2B5EF4-FFF2-40B4-BE49-F238E27FC236}">
                <a16:creationId xmlns:a16="http://schemas.microsoft.com/office/drawing/2014/main" id="{F8464F25-C3C0-4F21-8190-88EB06D4F8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94200" y="1393825"/>
            <a:ext cx="182245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Footer Placeholder 6">
            <a:extLst>
              <a:ext uri="{FF2B5EF4-FFF2-40B4-BE49-F238E27FC236}">
                <a16:creationId xmlns:a16="http://schemas.microsoft.com/office/drawing/2014/main" id="{AAD8559B-1A98-48CB-AC1A-0695D9EBCE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88073" name="Rectangle 2">
            <a:extLst>
              <a:ext uri="{FF2B5EF4-FFF2-40B4-BE49-F238E27FC236}">
                <a16:creationId xmlns:a16="http://schemas.microsoft.com/office/drawing/2014/main" id="{EDF1D291-0B6E-45AD-A58B-D3331CF336B7}"/>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Diffusion of Ions through Membranes</a:t>
            </a:r>
          </a:p>
        </p:txBody>
      </p:sp>
      <p:sp>
        <p:nvSpPr>
          <p:cNvPr id="88074" name="Rectangle 2">
            <a:extLst>
              <a:ext uri="{FF2B5EF4-FFF2-40B4-BE49-F238E27FC236}">
                <a16:creationId xmlns:a16="http://schemas.microsoft.com/office/drawing/2014/main" id="{B40ABF95-A8A8-4ED9-82C8-71558C0387E0}"/>
              </a:ext>
            </a:extLst>
          </p:cNvPr>
          <p:cNvSpPr>
            <a:spLocks noChangeArrowheads="1"/>
          </p:cNvSpPr>
          <p:nvPr/>
        </p:nvSpPr>
        <p:spPr bwMode="auto">
          <a:xfrm>
            <a:off x="777875" y="3940175"/>
            <a:ext cx="797718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A single eukaryotic Kv channel consists of four homologous subunits arranged symmetrically around the central ion-conducting pore.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The selectivity filter, and thus the presumed mechanism of K+ ion selection, is virtually identical in the prokaryotic KcsA and eukaryotic Kv proteins.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S4 helix movement after membrane depolarization initiates conformational changes that opens the gate at the cytoplasmic end of the channel.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3">
            <a:extLst>
              <a:ext uri="{FF2B5EF4-FFF2-40B4-BE49-F238E27FC236}">
                <a16:creationId xmlns:a16="http://schemas.microsoft.com/office/drawing/2014/main" id="{A97FFB76-2603-4C9A-8381-31C76623D3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9738" y="1206500"/>
            <a:ext cx="303847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Content Placeholder 2">
            <a:extLst>
              <a:ext uri="{FF2B5EF4-FFF2-40B4-BE49-F238E27FC236}">
                <a16:creationId xmlns:a16="http://schemas.microsoft.com/office/drawing/2014/main" id="{E0216553-DD08-471F-B997-731045643600}"/>
              </a:ext>
            </a:extLst>
          </p:cNvPr>
          <p:cNvSpPr>
            <a:spLocks noGrp="1"/>
          </p:cNvSpPr>
          <p:nvPr>
            <p:ph idx="1"/>
          </p:nvPr>
        </p:nvSpPr>
        <p:spPr>
          <a:xfrm>
            <a:off x="655638" y="1771650"/>
            <a:ext cx="4003675" cy="4105275"/>
          </a:xfrm>
        </p:spPr>
        <p:txBody>
          <a:bodyPr/>
          <a:lstStyle/>
          <a:p>
            <a:pPr marL="0" indent="0" eaLnBrk="1" hangingPunct="1">
              <a:spcBef>
                <a:spcPct val="0"/>
              </a:spcBef>
              <a:buFont typeface="Arial" panose="020B0604020202020204" pitchFamily="34" charset="0"/>
              <a:buNone/>
            </a:pPr>
            <a:r>
              <a:rPr lang="en-US" altLang="en-US" sz="1800">
                <a:latin typeface="Arial-BoldMT" charset="0"/>
              </a:rPr>
              <a:t>Once opened, more than 10 million K</a:t>
            </a:r>
            <a:r>
              <a:rPr lang="en-US" altLang="en-US" sz="1800" baseline="30000">
                <a:latin typeface="Arial-BoldMT" charset="0"/>
              </a:rPr>
              <a:t>+</a:t>
            </a:r>
            <a:r>
              <a:rPr lang="en-US" altLang="en-US" sz="1800">
                <a:latin typeface="Arial-BoldMT" charset="0"/>
              </a:rPr>
              <a:t> ions can pass through per second.</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After the channel is open for a few milliseconds, the movement of K</a:t>
            </a:r>
            <a:r>
              <a:rPr lang="en-US" altLang="en-US" sz="1800" baseline="30000">
                <a:latin typeface="Arial-BoldMT" charset="0"/>
              </a:rPr>
              <a:t>+</a:t>
            </a:r>
            <a:r>
              <a:rPr lang="en-US" altLang="en-US" sz="1800">
                <a:latin typeface="Arial-BoldMT" charset="0"/>
              </a:rPr>
              <a:t> ions is “automatically” stopped by a process known as inactivation.</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Channel inactivation occurs by movement of a small inactivation peptide that dangles from the cytoplasmic portion of the protein.</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Can exist in three different states: open, inactivated, and closed.</a:t>
            </a:r>
          </a:p>
        </p:txBody>
      </p:sp>
      <p:sp>
        <p:nvSpPr>
          <p:cNvPr id="4" name="Rounded Rectangle 3">
            <a:extLst>
              <a:ext uri="{FF2B5EF4-FFF2-40B4-BE49-F238E27FC236}">
                <a16:creationId xmlns:a16="http://schemas.microsoft.com/office/drawing/2014/main" id="{A871F676-6077-4F0A-A69B-F695A14F14F0}"/>
              </a:ext>
            </a:extLst>
          </p:cNvPr>
          <p:cNvSpPr/>
          <p:nvPr/>
        </p:nvSpPr>
        <p:spPr>
          <a:xfrm>
            <a:off x="473075" y="1577975"/>
            <a:ext cx="4186238" cy="429895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89093" name="Title 1">
            <a:extLst>
              <a:ext uri="{FF2B5EF4-FFF2-40B4-BE49-F238E27FC236}">
                <a16:creationId xmlns:a16="http://schemas.microsoft.com/office/drawing/2014/main" id="{7C8C0B8F-CE9A-48BD-8954-EDD47F117297}"/>
              </a:ext>
            </a:extLst>
          </p:cNvPr>
          <p:cNvSpPr txBox="1">
            <a:spLocks/>
          </p:cNvSpPr>
          <p:nvPr/>
        </p:nvSpPr>
        <p:spPr bwMode="auto">
          <a:xfrm>
            <a:off x="5287963" y="3952875"/>
            <a:ext cx="3211512"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Conformational states of a voltage-gated K</a:t>
            </a:r>
            <a:r>
              <a:rPr lang="en-US" altLang="en-US" sz="1600" baseline="30000">
                <a:latin typeface="Arial-BoldMT" charset="0"/>
              </a:rPr>
              <a:t>+</a:t>
            </a:r>
            <a:r>
              <a:rPr lang="en-US" altLang="en-US" sz="1600">
                <a:latin typeface="Arial-BoldMT" charset="0"/>
              </a:rPr>
              <a:t> ion channel</a:t>
            </a:r>
          </a:p>
        </p:txBody>
      </p:sp>
      <p:sp>
        <p:nvSpPr>
          <p:cNvPr id="11" name="Rounded Rectangle 10">
            <a:extLst>
              <a:ext uri="{FF2B5EF4-FFF2-40B4-BE49-F238E27FC236}">
                <a16:creationId xmlns:a16="http://schemas.microsoft.com/office/drawing/2014/main" id="{F8D29F18-A4A1-45FB-AEF8-93288DC90374}"/>
              </a:ext>
            </a:extLst>
          </p:cNvPr>
          <p:cNvSpPr/>
          <p:nvPr/>
        </p:nvSpPr>
        <p:spPr>
          <a:xfrm>
            <a:off x="5483225" y="3952875"/>
            <a:ext cx="2819400" cy="6858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pic>
        <p:nvPicPr>
          <p:cNvPr id="89095" name="Picture 15">
            <a:extLst>
              <a:ext uri="{FF2B5EF4-FFF2-40B4-BE49-F238E27FC236}">
                <a16:creationId xmlns:a16="http://schemas.microsoft.com/office/drawing/2014/main" id="{2E2A07A3-4D12-4897-AAB3-3EA8A95A56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87963" y="4821238"/>
            <a:ext cx="3262312"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6" name="Footer Placeholder 6">
            <a:extLst>
              <a:ext uri="{FF2B5EF4-FFF2-40B4-BE49-F238E27FC236}">
                <a16:creationId xmlns:a16="http://schemas.microsoft.com/office/drawing/2014/main" id="{12FAAB40-B30A-4704-A49E-5366BEC1EB7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89097" name="Rectangle 2">
            <a:extLst>
              <a:ext uri="{FF2B5EF4-FFF2-40B4-BE49-F238E27FC236}">
                <a16:creationId xmlns:a16="http://schemas.microsoft.com/office/drawing/2014/main" id="{861A403F-2935-45D6-82AC-A7276CD11E83}"/>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b="1">
                <a:solidFill>
                  <a:srgbClr val="000000"/>
                </a:solidFill>
                <a:latin typeface="Arial-BoldMT" charset="0"/>
                <a:ea typeface="MS Mincho" panose="02020609040205080304" pitchFamily="49" charset="-128"/>
              </a:rPr>
              <a:t>8.11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Diffusion of Ions through Membranes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52A9EBE-B987-4121-A159-ADA4F31B88BE}"/>
              </a:ext>
            </a:extLst>
          </p:cNvPr>
          <p:cNvSpPr/>
          <p:nvPr/>
        </p:nvSpPr>
        <p:spPr>
          <a:xfrm>
            <a:off x="400050" y="1487488"/>
            <a:ext cx="4811713" cy="4722812"/>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90115" name="Rectangle 1">
            <a:extLst>
              <a:ext uri="{FF2B5EF4-FFF2-40B4-BE49-F238E27FC236}">
                <a16:creationId xmlns:a16="http://schemas.microsoft.com/office/drawing/2014/main" id="{3B0609BC-5604-45E0-8350-7A578925D8BD}"/>
              </a:ext>
            </a:extLst>
          </p:cNvPr>
          <p:cNvSpPr>
            <a:spLocks noChangeArrowheads="1"/>
          </p:cNvSpPr>
          <p:nvPr/>
        </p:nvSpPr>
        <p:spPr bwMode="auto">
          <a:xfrm>
            <a:off x="5708650" y="5429250"/>
            <a:ext cx="2255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Schematic model of facilitated diffusion</a:t>
            </a:r>
          </a:p>
        </p:txBody>
      </p:sp>
      <p:sp>
        <p:nvSpPr>
          <p:cNvPr id="11" name="Rounded Rectangle 10">
            <a:extLst>
              <a:ext uri="{FF2B5EF4-FFF2-40B4-BE49-F238E27FC236}">
                <a16:creationId xmlns:a16="http://schemas.microsoft.com/office/drawing/2014/main" id="{4371CCF2-D326-41CF-9E19-CA5DB220A505}"/>
              </a:ext>
            </a:extLst>
          </p:cNvPr>
          <p:cNvSpPr/>
          <p:nvPr/>
        </p:nvSpPr>
        <p:spPr>
          <a:xfrm>
            <a:off x="5818188" y="5429250"/>
            <a:ext cx="2036762" cy="566738"/>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90117" name="Picture 14">
            <a:extLst>
              <a:ext uri="{FF2B5EF4-FFF2-40B4-BE49-F238E27FC236}">
                <a16:creationId xmlns:a16="http://schemas.microsoft.com/office/drawing/2014/main" id="{4C387199-3EEE-4BEA-92E6-15243F25AA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2113" y="1793875"/>
            <a:ext cx="2730500"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Footer Placeholder 6">
            <a:extLst>
              <a:ext uri="{FF2B5EF4-FFF2-40B4-BE49-F238E27FC236}">
                <a16:creationId xmlns:a16="http://schemas.microsoft.com/office/drawing/2014/main" id="{3057012D-3599-4338-9CEB-4589889DFD0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90119" name="Rectangle 2">
            <a:extLst>
              <a:ext uri="{FF2B5EF4-FFF2-40B4-BE49-F238E27FC236}">
                <a16:creationId xmlns:a16="http://schemas.microsoft.com/office/drawing/2014/main" id="{2343CC81-6C20-4248-BE21-FF9D28C55F4B}"/>
              </a:ext>
            </a:extLst>
          </p:cNvPr>
          <p:cNvSpPr txBox="1">
            <a:spLocks noChangeArrowheads="1"/>
          </p:cNvSpPr>
          <p:nvPr/>
        </p:nvSpPr>
        <p:spPr bwMode="auto">
          <a:xfrm>
            <a:off x="176213" y="-9525"/>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Facilitated Diffusion</a:t>
            </a:r>
          </a:p>
        </p:txBody>
      </p:sp>
      <p:sp>
        <p:nvSpPr>
          <p:cNvPr id="90120" name="Rectangle 2">
            <a:extLst>
              <a:ext uri="{FF2B5EF4-FFF2-40B4-BE49-F238E27FC236}">
                <a16:creationId xmlns:a16="http://schemas.microsoft.com/office/drawing/2014/main" id="{18991588-545D-4264-836D-A36295CB8FA4}"/>
              </a:ext>
            </a:extLst>
          </p:cNvPr>
          <p:cNvSpPr>
            <a:spLocks noChangeArrowheads="1"/>
          </p:cNvSpPr>
          <p:nvPr/>
        </p:nvSpPr>
        <p:spPr bwMode="auto">
          <a:xfrm>
            <a:off x="692150" y="1582738"/>
            <a:ext cx="445293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In many cases, the diffusing substance binds selectively to a membrane-spanning protein, called a facilitative transporter.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Solute binding triggers a conformational change to expose it to the other membrane surface and diffuse down its concentration gradient.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Facilitated transporters can mediate the movement of solutes in both directions and depends on the relative concentration of the substance on both sides.</a:t>
            </a:r>
          </a:p>
          <a:p>
            <a:pPr>
              <a:spcBef>
                <a:spcPct val="0"/>
              </a:spcBef>
              <a:buFontTx/>
              <a:buNone/>
            </a:pPr>
            <a:endParaRPr lang="en-US" altLang="en-US" sz="1400" b="1">
              <a:latin typeface="Arial" panose="020B0604020202020204" pitchFamily="34" charset="0"/>
            </a:endParaRPr>
          </a:p>
          <a:p>
            <a:pPr>
              <a:spcBef>
                <a:spcPct val="0"/>
              </a:spcBef>
              <a:buFontTx/>
              <a:buNone/>
            </a:pPr>
            <a:r>
              <a:rPr lang="en-US" altLang="en-US" sz="1800" b="1">
                <a:latin typeface="Arial" panose="020B0604020202020204" pitchFamily="34" charset="0"/>
              </a:rPr>
              <a:t>Facilitated diffusion</a:t>
            </a:r>
            <a:r>
              <a:rPr lang="en-US" altLang="en-US" sz="1800">
                <a:latin typeface="Arial" panose="020B0604020202020204" pitchFamily="34" charset="0"/>
              </a:rPr>
              <a:t> is similar to an enzyme-catalyzed reaction since it is  specific for the molecules transported.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a:extLst>
              <a:ext uri="{FF2B5EF4-FFF2-40B4-BE49-F238E27FC236}">
                <a16:creationId xmlns:a16="http://schemas.microsoft.com/office/drawing/2014/main" id="{631C0F09-AC49-4893-A227-E678F65CDF2A}"/>
              </a:ext>
            </a:extLst>
          </p:cNvPr>
          <p:cNvSpPr>
            <a:spLocks noChangeArrowheads="1"/>
          </p:cNvSpPr>
          <p:nvPr/>
        </p:nvSpPr>
        <p:spPr bwMode="auto">
          <a:xfrm>
            <a:off x="6005513" y="4999038"/>
            <a:ext cx="22050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Kinetics of facilitated diffusion compared to simple diffusion</a:t>
            </a:r>
          </a:p>
        </p:txBody>
      </p:sp>
      <p:sp>
        <p:nvSpPr>
          <p:cNvPr id="17" name="Rounded Rectangle 16">
            <a:extLst>
              <a:ext uri="{FF2B5EF4-FFF2-40B4-BE49-F238E27FC236}">
                <a16:creationId xmlns:a16="http://schemas.microsoft.com/office/drawing/2014/main" id="{A22E5BF0-31D8-4E54-B643-167072C22D9D}"/>
              </a:ext>
            </a:extLst>
          </p:cNvPr>
          <p:cNvSpPr/>
          <p:nvPr/>
        </p:nvSpPr>
        <p:spPr>
          <a:xfrm>
            <a:off x="6089650" y="4999038"/>
            <a:ext cx="2036763" cy="8318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91140" name="Picture 18">
            <a:extLst>
              <a:ext uri="{FF2B5EF4-FFF2-40B4-BE49-F238E27FC236}">
                <a16:creationId xmlns:a16="http://schemas.microsoft.com/office/drawing/2014/main" id="{3C17EB90-FF5C-468A-A752-E54686320E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2459038"/>
            <a:ext cx="282892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ounded Rectangle 12">
            <a:extLst>
              <a:ext uri="{FF2B5EF4-FFF2-40B4-BE49-F238E27FC236}">
                <a16:creationId xmlns:a16="http://schemas.microsoft.com/office/drawing/2014/main" id="{A9C2FD5F-0A03-4D83-BF0D-4F34A2888CCE}"/>
              </a:ext>
            </a:extLst>
          </p:cNvPr>
          <p:cNvSpPr/>
          <p:nvPr/>
        </p:nvSpPr>
        <p:spPr>
          <a:xfrm>
            <a:off x="644525" y="2041525"/>
            <a:ext cx="4260850" cy="3548063"/>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91142" name="Footer Placeholder 6">
            <a:extLst>
              <a:ext uri="{FF2B5EF4-FFF2-40B4-BE49-F238E27FC236}">
                <a16:creationId xmlns:a16="http://schemas.microsoft.com/office/drawing/2014/main" id="{9E22DB76-F118-4E08-97C4-DB5C8E970AC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91143" name="Rectangle 2">
            <a:extLst>
              <a:ext uri="{FF2B5EF4-FFF2-40B4-BE49-F238E27FC236}">
                <a16:creationId xmlns:a16="http://schemas.microsoft.com/office/drawing/2014/main" id="{409C73C5-35BF-4642-9378-528DC8124645}"/>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Facilitated Diffusion</a:t>
            </a:r>
          </a:p>
        </p:txBody>
      </p:sp>
      <p:sp>
        <p:nvSpPr>
          <p:cNvPr id="91144" name="Rectangle 1">
            <a:extLst>
              <a:ext uri="{FF2B5EF4-FFF2-40B4-BE49-F238E27FC236}">
                <a16:creationId xmlns:a16="http://schemas.microsoft.com/office/drawing/2014/main" id="{066A5E46-C878-4C98-A4EC-007729B2F08B}"/>
              </a:ext>
            </a:extLst>
          </p:cNvPr>
          <p:cNvSpPr>
            <a:spLocks noChangeArrowheads="1"/>
          </p:cNvSpPr>
          <p:nvPr/>
        </p:nvSpPr>
        <p:spPr bwMode="auto">
          <a:xfrm>
            <a:off x="742950" y="2136775"/>
            <a:ext cx="4162425"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Transporters can be regulated and exhibit saturation-type kinetics; they can only move hundreds to thousands of molecules per second across the membrane.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It is important in transporting polar solutes, like sugars and amino acids, that do not penetrate the lipid bilayer.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The glucose transporter (GLUT) is an example of facilitated diffusion. </a:t>
            </a:r>
          </a:p>
          <a:p>
            <a:pPr>
              <a:spcBef>
                <a:spcPct val="0"/>
              </a:spcBef>
              <a:buFontTx/>
              <a:buNone/>
            </a:pPr>
            <a:endParaRPr lang="en-US" altLang="en-US" sz="1800">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
            <a:extLst>
              <a:ext uri="{FF2B5EF4-FFF2-40B4-BE49-F238E27FC236}">
                <a16:creationId xmlns:a16="http://schemas.microsoft.com/office/drawing/2014/main" id="{745CB753-9EA4-4F73-8A1C-43FB28B1D5D2}"/>
              </a:ext>
            </a:extLst>
          </p:cNvPr>
          <p:cNvSpPr>
            <a:spLocks noChangeArrowheads="1"/>
          </p:cNvSpPr>
          <p:nvPr/>
        </p:nvSpPr>
        <p:spPr bwMode="auto">
          <a:xfrm>
            <a:off x="6005513" y="4999038"/>
            <a:ext cx="22050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Kinetics of facilitated diffusion compared to simple diffusion</a:t>
            </a:r>
          </a:p>
        </p:txBody>
      </p:sp>
      <p:sp>
        <p:nvSpPr>
          <p:cNvPr id="17" name="Rounded Rectangle 16">
            <a:extLst>
              <a:ext uri="{FF2B5EF4-FFF2-40B4-BE49-F238E27FC236}">
                <a16:creationId xmlns:a16="http://schemas.microsoft.com/office/drawing/2014/main" id="{754FC652-9D57-44CD-8C66-2D3C762BF3F5}"/>
              </a:ext>
            </a:extLst>
          </p:cNvPr>
          <p:cNvSpPr/>
          <p:nvPr/>
        </p:nvSpPr>
        <p:spPr>
          <a:xfrm>
            <a:off x="6089650" y="4999038"/>
            <a:ext cx="2036763" cy="8318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92164" name="Picture 18">
            <a:extLst>
              <a:ext uri="{FF2B5EF4-FFF2-40B4-BE49-F238E27FC236}">
                <a16:creationId xmlns:a16="http://schemas.microsoft.com/office/drawing/2014/main" id="{F592F217-86CF-499E-A76A-3A292405DE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2459038"/>
            <a:ext cx="282892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ounded Rectangle 12">
            <a:extLst>
              <a:ext uri="{FF2B5EF4-FFF2-40B4-BE49-F238E27FC236}">
                <a16:creationId xmlns:a16="http://schemas.microsoft.com/office/drawing/2014/main" id="{184C4478-103A-4F11-8289-715FE85D0094}"/>
              </a:ext>
            </a:extLst>
          </p:cNvPr>
          <p:cNvSpPr/>
          <p:nvPr/>
        </p:nvSpPr>
        <p:spPr>
          <a:xfrm>
            <a:off x="720725" y="1655763"/>
            <a:ext cx="4391025" cy="452437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92166" name="Footer Placeholder 6">
            <a:extLst>
              <a:ext uri="{FF2B5EF4-FFF2-40B4-BE49-F238E27FC236}">
                <a16:creationId xmlns:a16="http://schemas.microsoft.com/office/drawing/2014/main" id="{60EAEBCE-9AD4-4F6F-9E8D-F63E9DA375E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92167" name="Rectangle 2">
            <a:extLst>
              <a:ext uri="{FF2B5EF4-FFF2-40B4-BE49-F238E27FC236}">
                <a16:creationId xmlns:a16="http://schemas.microsoft.com/office/drawing/2014/main" id="{32A632B3-1831-424D-85F5-022631C3645F}"/>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Facilitated Diffusion</a:t>
            </a:r>
          </a:p>
        </p:txBody>
      </p:sp>
      <p:sp>
        <p:nvSpPr>
          <p:cNvPr id="92168" name="Rectangle 1">
            <a:extLst>
              <a:ext uri="{FF2B5EF4-FFF2-40B4-BE49-F238E27FC236}">
                <a16:creationId xmlns:a16="http://schemas.microsoft.com/office/drawing/2014/main" id="{6A7D8F02-C696-45B9-81D8-671F6DCF4F66}"/>
              </a:ext>
            </a:extLst>
          </p:cNvPr>
          <p:cNvSpPr>
            <a:spLocks noChangeArrowheads="1"/>
          </p:cNvSpPr>
          <p:nvPr/>
        </p:nvSpPr>
        <p:spPr bwMode="auto">
          <a:xfrm>
            <a:off x="919163" y="1754188"/>
            <a:ext cx="42037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Insulin plays a key role in maintaining proper blood sugar levels.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An increase in blood glucose levels triggers the secretion of insulin, which stimulates the uptake of glucose.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When insulin levels are low, responsive cells contain relatively few glucose transporters, GLUT4, on their plasma membrane.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Rising insulin levels stimulates the movement of transporters to the cell surface where they can bring glucose into the cell.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ED00896-99B5-4D80-9419-9A633E62C82E}"/>
              </a:ext>
            </a:extLst>
          </p:cNvPr>
          <p:cNvSpPr/>
          <p:nvPr/>
        </p:nvSpPr>
        <p:spPr>
          <a:xfrm>
            <a:off x="762000" y="1344613"/>
            <a:ext cx="7775575" cy="2462212"/>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93187" name="Footer Placeholder 6">
            <a:extLst>
              <a:ext uri="{FF2B5EF4-FFF2-40B4-BE49-F238E27FC236}">
                <a16:creationId xmlns:a16="http://schemas.microsoft.com/office/drawing/2014/main" id="{6BF4C313-A92F-4ED7-9A47-93066CE7D3D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93188" name="Rectangle 2">
            <a:extLst>
              <a:ext uri="{FF2B5EF4-FFF2-40B4-BE49-F238E27FC236}">
                <a16:creationId xmlns:a16="http://schemas.microsoft.com/office/drawing/2014/main" id="{276BFC5C-E11F-4896-B971-5074CF8B7833}"/>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8.13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Active Transport</a:t>
            </a:r>
          </a:p>
        </p:txBody>
      </p:sp>
      <p:pic>
        <p:nvPicPr>
          <p:cNvPr id="93189" name="Picture 2">
            <a:extLst>
              <a:ext uri="{FF2B5EF4-FFF2-40B4-BE49-F238E27FC236}">
                <a16:creationId xmlns:a16="http://schemas.microsoft.com/office/drawing/2014/main" id="{CF511D68-55C4-47C8-AE87-0C608B565B0E}"/>
              </a:ext>
            </a:extLst>
          </p:cNvPr>
          <p:cNvPicPr>
            <a:picLocks noChangeAspect="1"/>
          </p:cNvPicPr>
          <p:nvPr/>
        </p:nvPicPr>
        <p:blipFill>
          <a:blip r:embed="rId3">
            <a:extLst>
              <a:ext uri="{28A0092B-C50C-407E-A947-70E740481C1C}">
                <a14:useLocalDpi xmlns:a14="http://schemas.microsoft.com/office/drawing/2010/main" val="0"/>
              </a:ext>
            </a:extLst>
          </a:blip>
          <a:srcRect b="11385"/>
          <a:stretch>
            <a:fillRect/>
          </a:stretch>
        </p:blipFill>
        <p:spPr bwMode="auto">
          <a:xfrm>
            <a:off x="1963738" y="3957638"/>
            <a:ext cx="531653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Rectangle 2">
            <a:extLst>
              <a:ext uri="{FF2B5EF4-FFF2-40B4-BE49-F238E27FC236}">
                <a16:creationId xmlns:a16="http://schemas.microsoft.com/office/drawing/2014/main" id="{1C85EB28-5742-4551-BF76-5035B7A58355}"/>
              </a:ext>
            </a:extLst>
          </p:cNvPr>
          <p:cNvSpPr>
            <a:spLocks noChangeArrowheads="1"/>
          </p:cNvSpPr>
          <p:nvPr/>
        </p:nvSpPr>
        <p:spPr bwMode="auto">
          <a:xfrm>
            <a:off x="890588" y="1344613"/>
            <a:ext cx="7832725"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Cells maintain an imbalance of ions across the plasma membrane, which cannot occur by either simple or facilitated diffusion.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Gradients are generated by active transport, which depends on integral membrane protein “pumps” to bind a solute and move it across the membrane in a process driven by changes in the protein’s conformation. </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Coupled energy input is needed like ATP hydrolysis, absorbance of light, electron transport, or the flow of other substances down their gradients.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a:extLst>
              <a:ext uri="{FF2B5EF4-FFF2-40B4-BE49-F238E27FC236}">
                <a16:creationId xmlns:a16="http://schemas.microsoft.com/office/drawing/2014/main" id="{53814275-372D-42C5-A169-B319B05FD65E}"/>
              </a:ext>
            </a:extLst>
          </p:cNvPr>
          <p:cNvSpPr>
            <a:spLocks noGrp="1"/>
          </p:cNvSpPr>
          <p:nvPr>
            <p:ph type="ftr" sz="quarter" idx="11"/>
          </p:nvPr>
        </p:nvSpPr>
        <p:spPr/>
        <p:txBody>
          <a:bodyPr/>
          <a:lstStyle/>
          <a:p>
            <a:pPr>
              <a:defRPr/>
            </a:pPr>
            <a:r>
              <a:rPr lang="en-US" altLang="en-US"/>
              <a:t>Copyright © 2017 John Wiley &amp; Sons, Inc. All rights reserved.</a:t>
            </a:r>
          </a:p>
        </p:txBody>
      </p:sp>
      <p:pic>
        <p:nvPicPr>
          <p:cNvPr id="1026" name="Picture 2" descr="Action potential - Definition, Steps, Phases | Kenhub">
            <a:extLst>
              <a:ext uri="{FF2B5EF4-FFF2-40B4-BE49-F238E27FC236}">
                <a16:creationId xmlns:a16="http://schemas.microsoft.com/office/drawing/2014/main" id="{A69F004A-7FEA-4E38-AC61-1CB50F43F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14450"/>
            <a:ext cx="76200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69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8">
            <a:extLst>
              <a:ext uri="{FF2B5EF4-FFF2-40B4-BE49-F238E27FC236}">
                <a16:creationId xmlns:a16="http://schemas.microsoft.com/office/drawing/2014/main" id="{CCCD5EDB-3E7A-400C-8935-316374CB08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1493838"/>
            <a:ext cx="6710362"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Content Placeholder 4">
            <a:extLst>
              <a:ext uri="{FF2B5EF4-FFF2-40B4-BE49-F238E27FC236}">
                <a16:creationId xmlns:a16="http://schemas.microsoft.com/office/drawing/2014/main" id="{10D4B03B-A6B0-4938-8A41-DF9F73F4084B}"/>
              </a:ext>
            </a:extLst>
          </p:cNvPr>
          <p:cNvSpPr>
            <a:spLocks noGrp="1"/>
          </p:cNvSpPr>
          <p:nvPr>
            <p:ph idx="1"/>
          </p:nvPr>
        </p:nvSpPr>
        <p:spPr>
          <a:xfrm>
            <a:off x="558800" y="4330700"/>
            <a:ext cx="8045450" cy="2024063"/>
          </a:xfrm>
        </p:spPr>
        <p:txBody>
          <a:bodyPr/>
          <a:lstStyle/>
          <a:p>
            <a:pPr marL="0" indent="0" eaLnBrk="1" hangingPunct="1">
              <a:spcBef>
                <a:spcPct val="0"/>
              </a:spcBef>
              <a:buFont typeface="Arial" panose="020B0604020202020204" pitchFamily="34" charset="0"/>
              <a:buNone/>
            </a:pPr>
            <a:r>
              <a:rPr lang="en-US" altLang="en-US" sz="1800">
                <a:latin typeface="Arial-BoldMT" charset="0"/>
              </a:rPr>
              <a:t>The Na</a:t>
            </a:r>
            <a:r>
              <a:rPr lang="en-US" altLang="en-US" sz="1800" baseline="30000">
                <a:latin typeface="Arial-BoldMT" charset="0"/>
              </a:rPr>
              <a:t>+</a:t>
            </a:r>
            <a:r>
              <a:rPr lang="en-US" altLang="en-US" sz="1800">
                <a:latin typeface="Arial-BoldMT" charset="0"/>
              </a:rPr>
              <a:t>/K</a:t>
            </a:r>
            <a:r>
              <a:rPr lang="en-US" altLang="en-US" sz="1800" baseline="30000">
                <a:latin typeface="Arial-BoldMT" charset="0"/>
              </a:rPr>
              <a:t>+</a:t>
            </a:r>
            <a:r>
              <a:rPr lang="en-US" altLang="en-US" sz="1800">
                <a:latin typeface="Arial-BoldMT" charset="0"/>
              </a:rPr>
              <a:t> ATPase (</a:t>
            </a:r>
            <a:r>
              <a:rPr lang="en-US" altLang="en-US" sz="1800" i="1">
                <a:latin typeface="Arial-BoldMT" charset="0"/>
              </a:rPr>
              <a:t>sodium-potassium pump</a:t>
            </a:r>
            <a:r>
              <a:rPr lang="en-US" altLang="en-US" sz="1800">
                <a:latin typeface="Arial-BoldMT" charset="0"/>
              </a:rPr>
              <a:t>)requires K</a:t>
            </a:r>
            <a:r>
              <a:rPr lang="en-US" altLang="en-US" sz="1800" baseline="30000">
                <a:latin typeface="Arial-BoldMT" charset="0"/>
              </a:rPr>
              <a:t>+</a:t>
            </a:r>
            <a:r>
              <a:rPr lang="en-US" altLang="en-US" sz="1800">
                <a:latin typeface="Arial-BoldMT" charset="0"/>
              </a:rPr>
              <a:t> outside, Na</a:t>
            </a:r>
            <a:r>
              <a:rPr lang="en-US" altLang="en-US" sz="1800" baseline="30000">
                <a:latin typeface="Arial-BoldMT" charset="0"/>
              </a:rPr>
              <a:t>+</a:t>
            </a:r>
            <a:r>
              <a:rPr lang="en-US" altLang="en-US" sz="1800">
                <a:latin typeface="Arial-BoldMT" charset="0"/>
              </a:rPr>
              <a:t> inside, and is inhibited by ouabain.</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The ratio of Na</a:t>
            </a:r>
            <a:r>
              <a:rPr lang="en-US" altLang="en-US" sz="1800" baseline="30000">
                <a:latin typeface="Arial-BoldMT" charset="0"/>
              </a:rPr>
              <a:t>+</a:t>
            </a:r>
            <a:r>
              <a:rPr lang="en-US" altLang="en-US" sz="1800">
                <a:latin typeface="Arial-BoldMT" charset="0"/>
              </a:rPr>
              <a:t>:K</a:t>
            </a:r>
            <a:r>
              <a:rPr lang="en-US" altLang="en-US" sz="1800" baseline="30000">
                <a:latin typeface="Arial-BoldMT" charset="0"/>
              </a:rPr>
              <a:t>+</a:t>
            </a:r>
            <a:r>
              <a:rPr lang="en-US" altLang="en-US" sz="1800">
                <a:latin typeface="Arial-BoldMT" charset="0"/>
              </a:rPr>
              <a:t> pumped is 3:2.</a:t>
            </a:r>
          </a:p>
          <a:p>
            <a:pPr marL="0" indent="0" eaLnBrk="1" hangingPunct="1">
              <a:spcBef>
                <a:spcPct val="0"/>
              </a:spcBef>
              <a:buFont typeface="Arial" panose="020B0604020202020204" pitchFamily="34" charset="0"/>
              <a:buNone/>
            </a:pPr>
            <a:endParaRPr lang="en-US" altLang="en-US" sz="1400">
              <a:latin typeface="Arial-BoldMT" charset="0"/>
            </a:endParaRPr>
          </a:p>
          <a:p>
            <a:pPr marL="0" indent="0" eaLnBrk="1" hangingPunct="1">
              <a:spcBef>
                <a:spcPct val="0"/>
              </a:spcBef>
              <a:buFont typeface="Arial" panose="020B0604020202020204" pitchFamily="34" charset="0"/>
              <a:buNone/>
            </a:pPr>
            <a:r>
              <a:rPr lang="en-US" altLang="en-US" sz="1800">
                <a:latin typeface="Arial-BoldMT" charset="0"/>
              </a:rPr>
              <a:t>The ATPase is a P-type pump, in which phosphorylation causes changes in conformation and ion affinity that allow transport against gradients.</a:t>
            </a:r>
          </a:p>
        </p:txBody>
      </p:sp>
      <p:sp>
        <p:nvSpPr>
          <p:cNvPr id="4" name="Rounded Rectangle 3">
            <a:extLst>
              <a:ext uri="{FF2B5EF4-FFF2-40B4-BE49-F238E27FC236}">
                <a16:creationId xmlns:a16="http://schemas.microsoft.com/office/drawing/2014/main" id="{9895A96B-DB9B-4F80-B218-DAE7B21CC31F}"/>
              </a:ext>
            </a:extLst>
          </p:cNvPr>
          <p:cNvSpPr/>
          <p:nvPr/>
        </p:nvSpPr>
        <p:spPr>
          <a:xfrm>
            <a:off x="498475" y="4281488"/>
            <a:ext cx="8167688" cy="2036762"/>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94213" name="Footer Placeholder 6">
            <a:extLst>
              <a:ext uri="{FF2B5EF4-FFF2-40B4-BE49-F238E27FC236}">
                <a16:creationId xmlns:a16="http://schemas.microsoft.com/office/drawing/2014/main" id="{60B207E1-247B-4473-9ADE-C2833E8B411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94214" name="Rectangle 2">
            <a:extLst>
              <a:ext uri="{FF2B5EF4-FFF2-40B4-BE49-F238E27FC236}">
                <a16:creationId xmlns:a16="http://schemas.microsoft.com/office/drawing/2014/main" id="{3F54AAEF-7BBB-4C62-A309-025132FEAFB1}"/>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8.13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Active Transport</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Primary Active Transport: Coupling Transport to ATP Hydrolysis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AB0ABAC-EB8B-4F51-B6EB-716F3959634E}"/>
              </a:ext>
            </a:extLst>
          </p:cNvPr>
          <p:cNvSpPr/>
          <p:nvPr/>
        </p:nvSpPr>
        <p:spPr>
          <a:xfrm>
            <a:off x="422275" y="2078038"/>
            <a:ext cx="4384675" cy="36195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5" name="Rounded Rectangle 4">
            <a:extLst>
              <a:ext uri="{FF2B5EF4-FFF2-40B4-BE49-F238E27FC236}">
                <a16:creationId xmlns:a16="http://schemas.microsoft.com/office/drawing/2014/main" id="{999A6F73-0886-4B43-A86B-F67D96BF9292}"/>
              </a:ext>
            </a:extLst>
          </p:cNvPr>
          <p:cNvSpPr/>
          <p:nvPr/>
        </p:nvSpPr>
        <p:spPr>
          <a:xfrm>
            <a:off x="5391150" y="5421313"/>
            <a:ext cx="3036888" cy="65087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95236" name="Title 1">
            <a:extLst>
              <a:ext uri="{FF2B5EF4-FFF2-40B4-BE49-F238E27FC236}">
                <a16:creationId xmlns:a16="http://schemas.microsoft.com/office/drawing/2014/main" id="{83FFBE4A-6626-4267-98DF-DC7F99F42729}"/>
              </a:ext>
            </a:extLst>
          </p:cNvPr>
          <p:cNvSpPr txBox="1">
            <a:spLocks/>
          </p:cNvSpPr>
          <p:nvPr/>
        </p:nvSpPr>
        <p:spPr bwMode="auto">
          <a:xfrm>
            <a:off x="5278438" y="5421313"/>
            <a:ext cx="33115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b="1">
                <a:latin typeface="Arial-BoldMT" charset="0"/>
              </a:rPr>
              <a:t>The Na</a:t>
            </a:r>
            <a:r>
              <a:rPr lang="en-US" altLang="en-US" sz="1600" b="1" baseline="30000">
                <a:latin typeface="Arial-BoldMT" charset="0"/>
              </a:rPr>
              <a:t>+</a:t>
            </a:r>
            <a:r>
              <a:rPr lang="en-US" altLang="en-US" sz="1600" b="1">
                <a:latin typeface="Arial-BoldMT" charset="0"/>
              </a:rPr>
              <a:t>/K</a:t>
            </a:r>
            <a:r>
              <a:rPr lang="en-US" altLang="en-US" sz="1600" b="1" baseline="30000">
                <a:latin typeface="Arial-BoldMT" charset="0"/>
              </a:rPr>
              <a:t>+</a:t>
            </a:r>
            <a:r>
              <a:rPr lang="en-US" altLang="en-US" sz="1600" b="1">
                <a:latin typeface="Arial-BoldMT" charset="0"/>
              </a:rPr>
              <a:t>-ATPase pump</a:t>
            </a:r>
            <a:r>
              <a:rPr lang="en-US" altLang="en-US" sz="1600">
                <a:latin typeface="Arial-BoldMT" charset="0"/>
              </a:rPr>
              <a:t>: </a:t>
            </a:r>
          </a:p>
          <a:p>
            <a:pPr algn="ctr" eaLnBrk="1" hangingPunct="1">
              <a:spcBef>
                <a:spcPct val="0"/>
              </a:spcBef>
              <a:buFontTx/>
              <a:buNone/>
            </a:pPr>
            <a:r>
              <a:rPr lang="en-US" altLang="en-US" sz="1600">
                <a:latin typeface="Arial-BoldMT" charset="0"/>
              </a:rPr>
              <a:t>A model of the E2 conformation</a:t>
            </a:r>
          </a:p>
        </p:txBody>
      </p:sp>
      <p:pic>
        <p:nvPicPr>
          <p:cNvPr id="95237" name="Picture 10">
            <a:extLst>
              <a:ext uri="{FF2B5EF4-FFF2-40B4-BE49-F238E27FC236}">
                <a16:creationId xmlns:a16="http://schemas.microsoft.com/office/drawing/2014/main" id="{19898740-F6D3-4604-A59C-7E3F23712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1978025"/>
            <a:ext cx="3503613"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Footer Placeholder 6">
            <a:extLst>
              <a:ext uri="{FF2B5EF4-FFF2-40B4-BE49-F238E27FC236}">
                <a16:creationId xmlns:a16="http://schemas.microsoft.com/office/drawing/2014/main" id="{02931156-F5F0-48C1-8809-3AB38B58FBC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95239" name="Rectangle 2">
            <a:extLst>
              <a:ext uri="{FF2B5EF4-FFF2-40B4-BE49-F238E27FC236}">
                <a16:creationId xmlns:a16="http://schemas.microsoft.com/office/drawing/2014/main" id="{AE99E188-D52D-4AD9-B805-0AF20478FC64}"/>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8.13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Active Transport</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Primary Active Transport: Coupling Transport to ATP Hydrolysis</a:t>
            </a:r>
          </a:p>
        </p:txBody>
      </p:sp>
      <p:sp>
        <p:nvSpPr>
          <p:cNvPr id="95240" name="Rectangle 1">
            <a:extLst>
              <a:ext uri="{FF2B5EF4-FFF2-40B4-BE49-F238E27FC236}">
                <a16:creationId xmlns:a16="http://schemas.microsoft.com/office/drawing/2014/main" id="{E8D5F2E9-875B-4387-A9BF-FBA0F428494D}"/>
              </a:ext>
            </a:extLst>
          </p:cNvPr>
          <p:cNvSpPr>
            <a:spLocks noChangeArrowheads="1"/>
          </p:cNvSpPr>
          <p:nvPr/>
        </p:nvSpPr>
        <p:spPr bwMode="auto">
          <a:xfrm>
            <a:off x="622300" y="2159000"/>
            <a:ext cx="4098925"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panose="020B0604020202020204" pitchFamily="34" charset="0"/>
              </a:rPr>
              <a:t>E1 conformation: Ion binding sites are accessible to the inside of the cell.</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E2 conformation: Ion binding sites are accessible to the outside of the cell.</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The change in protein structure between the conformations alternately exposes ion binding sites to the opposite membrane.</a:t>
            </a:r>
          </a:p>
          <a:p>
            <a:pPr>
              <a:spcBef>
                <a:spcPct val="0"/>
              </a:spcBef>
              <a:buFontTx/>
              <a:buNone/>
            </a:pPr>
            <a:endParaRPr lang="en-US" altLang="en-US" sz="1400">
              <a:latin typeface="Arial" panose="020B0604020202020204" pitchFamily="34" charset="0"/>
            </a:endParaRPr>
          </a:p>
          <a:p>
            <a:pPr>
              <a:spcBef>
                <a:spcPct val="0"/>
              </a:spcBef>
              <a:buFontTx/>
              <a:buNone/>
            </a:pPr>
            <a:r>
              <a:rPr lang="en-US" altLang="en-US" sz="1800">
                <a:latin typeface="Arial" panose="020B0604020202020204" pitchFamily="34" charset="0"/>
              </a:rPr>
              <a:t>The sodium–potassium pump is found only in animal cells.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a:extLst>
              <a:ext uri="{FF2B5EF4-FFF2-40B4-BE49-F238E27FC236}">
                <a16:creationId xmlns:a16="http://schemas.microsoft.com/office/drawing/2014/main" id="{7B92EA63-1B65-4C42-9349-67B0F6BE2E18}"/>
              </a:ext>
            </a:extLst>
          </p:cNvPr>
          <p:cNvSpPr txBox="1">
            <a:spLocks noChangeArrowheads="1"/>
          </p:cNvSpPr>
          <p:nvPr/>
        </p:nvSpPr>
        <p:spPr bwMode="auto">
          <a:xfrm>
            <a:off x="609600" y="762000"/>
            <a:ext cx="8077200"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buFont typeface="Wingdings" panose="05000000000000000000" pitchFamily="2" charset="2"/>
              <a:buNone/>
            </a:pPr>
            <a:endParaRPr lang="en-US" altLang="en-US" sz="1800"/>
          </a:p>
          <a:p>
            <a:pPr eaLnBrk="1" hangingPunct="1">
              <a:buFont typeface="Wingdings" panose="05000000000000000000" pitchFamily="2" charset="2"/>
              <a:buNone/>
            </a:pPr>
            <a:r>
              <a:rPr lang="en-US" altLang="en-US" sz="1800"/>
              <a:t>	</a:t>
            </a:r>
            <a:r>
              <a:rPr lang="en-US" altLang="en-US" sz="2400" b="1"/>
              <a:t>Copyright 2017 John Wiley &amp; Sons, Inc.</a:t>
            </a:r>
            <a:endParaRPr lang="en-US" altLang="en-US" sz="2400"/>
          </a:p>
          <a:p>
            <a:pPr eaLnBrk="1" hangingPunct="1">
              <a:buFont typeface="Wingdings" panose="05000000000000000000" pitchFamily="2" charset="2"/>
              <a:buNone/>
            </a:pPr>
            <a:r>
              <a:rPr lang="en-US" altLang="en-US" sz="2400"/>
              <a:t>	All rights reserved. Reproduction or translation of this work beyond that permitted in section 117 of the 1976 United States Copyright Act without express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herein.</a:t>
            </a:r>
          </a:p>
        </p:txBody>
      </p:sp>
      <p:sp>
        <p:nvSpPr>
          <p:cNvPr id="121859" name="Footer Placeholder 6">
            <a:extLst>
              <a:ext uri="{FF2B5EF4-FFF2-40B4-BE49-F238E27FC236}">
                <a16:creationId xmlns:a16="http://schemas.microsoft.com/office/drawing/2014/main" id="{EC792393-2AD0-4058-B974-489595D9206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97EF8FCA-05EA-4BBC-954F-E395913CFD3B}"/>
              </a:ext>
            </a:extLst>
          </p:cNvPr>
          <p:cNvSpPr/>
          <p:nvPr/>
        </p:nvSpPr>
        <p:spPr>
          <a:xfrm>
            <a:off x="434975" y="1643063"/>
            <a:ext cx="3744913" cy="4422775"/>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21507" name="Picture 10">
            <a:extLst>
              <a:ext uri="{FF2B5EF4-FFF2-40B4-BE49-F238E27FC236}">
                <a16:creationId xmlns:a16="http://schemas.microsoft.com/office/drawing/2014/main" id="{FFB4C07C-4547-4801-8003-35F656C125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2763" y="2214563"/>
            <a:ext cx="461645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Footer Placeholder 6">
            <a:extLst>
              <a:ext uri="{FF2B5EF4-FFF2-40B4-BE49-F238E27FC236}">
                <a16:creationId xmlns:a16="http://schemas.microsoft.com/office/drawing/2014/main" id="{2D8A57CF-1A5A-4EAD-9759-6469E06552F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21509" name="Rectangle 2">
            <a:extLst>
              <a:ext uri="{FF2B5EF4-FFF2-40B4-BE49-F238E27FC236}">
                <a16:creationId xmlns:a16="http://schemas.microsoft.com/office/drawing/2014/main" id="{1C4C8598-8320-44C1-BE39-E6E49033E6D7}"/>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Introduction to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A Brief History of Studies on Plasma Membrane Structure</a:t>
            </a:r>
          </a:p>
        </p:txBody>
      </p:sp>
      <p:sp>
        <p:nvSpPr>
          <p:cNvPr id="21510" name="Rectangle 2">
            <a:extLst>
              <a:ext uri="{FF2B5EF4-FFF2-40B4-BE49-F238E27FC236}">
                <a16:creationId xmlns:a16="http://schemas.microsoft.com/office/drawing/2014/main" id="{660B7D52-5A27-4528-ACCB-6E1C30A77D7C}"/>
              </a:ext>
            </a:extLst>
          </p:cNvPr>
          <p:cNvSpPr>
            <a:spLocks noChangeArrowheads="1"/>
          </p:cNvSpPr>
          <p:nvPr/>
        </p:nvSpPr>
        <p:spPr bwMode="auto">
          <a:xfrm>
            <a:off x="644525" y="1681163"/>
            <a:ext cx="35353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Cell physiologists determined that there must be more to the structure of membranes than simply a lipid bilayer. </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Lipid solubility was not the sole determining factor as to whether a substance could penetrate the plasma membrane. </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Surface tensions of membranes were calculated to be much lower than those of pure lipid structures; explained by the presence of protein in the membrane.</a:t>
            </a:r>
          </a:p>
        </p:txBody>
      </p:sp>
      <p:sp>
        <p:nvSpPr>
          <p:cNvPr id="21511" name="Rectangle 3">
            <a:extLst>
              <a:ext uri="{FF2B5EF4-FFF2-40B4-BE49-F238E27FC236}">
                <a16:creationId xmlns:a16="http://schemas.microsoft.com/office/drawing/2014/main" id="{66423069-153A-4A02-96BE-3AD1F4256383}"/>
              </a:ext>
            </a:extLst>
          </p:cNvPr>
          <p:cNvSpPr>
            <a:spLocks noChangeArrowheads="1"/>
          </p:cNvSpPr>
          <p:nvPr/>
        </p:nvSpPr>
        <p:spPr bwMode="auto">
          <a:xfrm>
            <a:off x="5235575" y="5241925"/>
            <a:ext cx="2790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Organization of proteins embedded in the lipid bilayer</a:t>
            </a:r>
          </a:p>
        </p:txBody>
      </p:sp>
      <p:sp>
        <p:nvSpPr>
          <p:cNvPr id="12" name="Rounded Rectangle 11">
            <a:extLst>
              <a:ext uri="{FF2B5EF4-FFF2-40B4-BE49-F238E27FC236}">
                <a16:creationId xmlns:a16="http://schemas.microsoft.com/office/drawing/2014/main" id="{242E5680-A294-4FEA-94E1-78004F5D7E07}"/>
              </a:ext>
            </a:extLst>
          </p:cNvPr>
          <p:cNvSpPr/>
          <p:nvPr/>
        </p:nvSpPr>
        <p:spPr>
          <a:xfrm>
            <a:off x="5235575" y="5305425"/>
            <a:ext cx="2790825" cy="5207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97A7C300-AFDD-40C8-8D3E-930CE9806653}"/>
              </a:ext>
            </a:extLst>
          </p:cNvPr>
          <p:cNvSpPr/>
          <p:nvPr/>
        </p:nvSpPr>
        <p:spPr>
          <a:xfrm>
            <a:off x="442913" y="2082800"/>
            <a:ext cx="4129087" cy="3683000"/>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9" name="Rounded Rectangle 8">
            <a:extLst>
              <a:ext uri="{FF2B5EF4-FFF2-40B4-BE49-F238E27FC236}">
                <a16:creationId xmlns:a16="http://schemas.microsoft.com/office/drawing/2014/main" id="{190463B8-A664-4A51-8357-2B4DE2277C4C}"/>
              </a:ext>
            </a:extLst>
          </p:cNvPr>
          <p:cNvSpPr/>
          <p:nvPr/>
        </p:nvSpPr>
        <p:spPr>
          <a:xfrm>
            <a:off x="5114925" y="5118100"/>
            <a:ext cx="3414713" cy="1077913"/>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22532" name="Rectangle 9">
            <a:extLst>
              <a:ext uri="{FF2B5EF4-FFF2-40B4-BE49-F238E27FC236}">
                <a16:creationId xmlns:a16="http://schemas.microsoft.com/office/drawing/2014/main" id="{E8C8D47F-7B57-4F72-B3B9-88F429E2B28A}"/>
              </a:ext>
            </a:extLst>
          </p:cNvPr>
          <p:cNvSpPr>
            <a:spLocks noChangeArrowheads="1"/>
          </p:cNvSpPr>
          <p:nvPr/>
        </p:nvSpPr>
        <p:spPr bwMode="auto">
          <a:xfrm>
            <a:off x="5114925" y="5118100"/>
            <a:ext cx="34147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Molecular model of the membrane of a synaptic vesicle constructed with various proteins embedded into the lipid bilayer</a:t>
            </a:r>
          </a:p>
        </p:txBody>
      </p:sp>
      <p:pic>
        <p:nvPicPr>
          <p:cNvPr id="22533" name="Picture 11">
            <a:extLst>
              <a:ext uri="{FF2B5EF4-FFF2-40B4-BE49-F238E27FC236}">
                <a16:creationId xmlns:a16="http://schemas.microsoft.com/office/drawing/2014/main" id="{8DB5A126-3516-4F67-823C-7584FAD702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1881188"/>
            <a:ext cx="316547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Footer Placeholder 6">
            <a:extLst>
              <a:ext uri="{FF2B5EF4-FFF2-40B4-BE49-F238E27FC236}">
                <a16:creationId xmlns:a16="http://schemas.microsoft.com/office/drawing/2014/main" id="{6E208F8C-41D9-4F59-A6F9-3819609E558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22535" name="Rectangle 2">
            <a:extLst>
              <a:ext uri="{FF2B5EF4-FFF2-40B4-BE49-F238E27FC236}">
                <a16:creationId xmlns:a16="http://schemas.microsoft.com/office/drawing/2014/main" id="{8EBD8718-A720-497A-89F1-D69CA821776F}"/>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8.1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Introduction to the Plasma Membrane</a:t>
            </a:r>
          </a:p>
          <a:p>
            <a:pPr algn="ctr" eaLnBrk="1" hangingPunct="1">
              <a:lnSpc>
                <a:spcPct val="150000"/>
              </a:lnSpc>
              <a:spcBef>
                <a:spcPct val="0"/>
              </a:spcBef>
              <a:buFontTx/>
              <a:buNone/>
            </a:pPr>
            <a:r>
              <a:rPr lang="en-US" altLang="en-US" sz="2200">
                <a:solidFill>
                  <a:srgbClr val="0070C0"/>
                </a:solidFill>
                <a:latin typeface="Arial-BoldMT" charset="0"/>
                <a:ea typeface="MS Mincho" panose="02020609040205080304" pitchFamily="49" charset="-128"/>
              </a:rPr>
              <a:t>A Brief History of Studies on Plasma Membrane Structure</a:t>
            </a:r>
          </a:p>
        </p:txBody>
      </p:sp>
      <p:sp>
        <p:nvSpPr>
          <p:cNvPr id="22536" name="Rectangle 1">
            <a:extLst>
              <a:ext uri="{FF2B5EF4-FFF2-40B4-BE49-F238E27FC236}">
                <a16:creationId xmlns:a16="http://schemas.microsoft.com/office/drawing/2014/main" id="{F960286C-15B6-4ED4-B836-DACA0CF4165E}"/>
              </a:ext>
            </a:extLst>
          </p:cNvPr>
          <p:cNvSpPr>
            <a:spLocks noChangeArrowheads="1"/>
          </p:cNvSpPr>
          <p:nvPr/>
        </p:nvSpPr>
        <p:spPr bwMode="auto">
          <a:xfrm>
            <a:off x="585788" y="2238375"/>
            <a:ext cx="37719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Protein is present in the form of individual protein molecules and protein complexes that penetrate a fluid lipid bilayer and extend out into the surrounding aqueous environment. </a:t>
            </a:r>
          </a:p>
          <a:p>
            <a:pPr eaLnBrk="1" hangingPunct="1">
              <a:spcBef>
                <a:spcPct val="0"/>
              </a:spcBef>
              <a:buFontTx/>
              <a:buNone/>
            </a:pPr>
            <a:endParaRPr lang="en-US" altLang="en-US" sz="1800" dirty="0">
              <a:latin typeface="Arial" panose="020B0604020202020204" pitchFamily="34" charset="0"/>
            </a:endParaRPr>
          </a:p>
          <a:p>
            <a:pPr eaLnBrk="1" hangingPunct="1">
              <a:spcBef>
                <a:spcPct val="0"/>
              </a:spcBef>
              <a:buFontTx/>
              <a:buNone/>
            </a:pPr>
            <a:r>
              <a:rPr lang="en-US" altLang="en-US" sz="1800" dirty="0">
                <a:latin typeface="Arial" panose="020B0604020202020204" pitchFamily="34" charset="0"/>
              </a:rPr>
              <a:t>Due to </a:t>
            </a:r>
            <a:r>
              <a:rPr lang="en-US" altLang="en-US" sz="1800" dirty="0">
                <a:solidFill>
                  <a:srgbClr val="FF0000"/>
                </a:solidFill>
                <a:latin typeface="Arial" panose="020B0604020202020204" pitchFamily="34" charset="0"/>
              </a:rPr>
              <a:t>lipid bilayer fluidity</a:t>
            </a:r>
            <a:r>
              <a:rPr lang="en-US" altLang="en-US" sz="1800" dirty="0">
                <a:latin typeface="Arial" panose="020B0604020202020204" pitchFamily="34" charset="0"/>
              </a:rPr>
              <a:t>, membranes are dynamic structures in which the components are </a:t>
            </a:r>
            <a:r>
              <a:rPr lang="en-US" altLang="en-US" sz="1800" dirty="0">
                <a:solidFill>
                  <a:srgbClr val="FF0000"/>
                </a:solidFill>
                <a:latin typeface="Arial" panose="020B0604020202020204" pitchFamily="34" charset="0"/>
              </a:rPr>
              <a:t>mobile</a:t>
            </a:r>
            <a:r>
              <a:rPr lang="en-US" altLang="en-US" sz="1800" dirty="0">
                <a:latin typeface="Arial" panose="020B0604020202020204" pitchFamily="34" charset="0"/>
              </a:rPr>
              <a:t> and capable of coming together for transient interactions.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0ABDD9BF-0FA7-4B27-AEA6-B7CC846C9BBF}"/>
              </a:ext>
            </a:extLst>
          </p:cNvPr>
          <p:cNvSpPr/>
          <p:nvPr/>
        </p:nvSpPr>
        <p:spPr>
          <a:xfrm>
            <a:off x="790575" y="1395413"/>
            <a:ext cx="4181475" cy="4760912"/>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pic>
        <p:nvPicPr>
          <p:cNvPr id="23555" name="Picture 11">
            <a:extLst>
              <a:ext uri="{FF2B5EF4-FFF2-40B4-BE49-F238E27FC236}">
                <a16:creationId xmlns:a16="http://schemas.microsoft.com/office/drawing/2014/main" id="{10D32B55-F6F7-4BAD-AE25-38EB2F6B56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1650" y="2265363"/>
            <a:ext cx="29972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Footer Placeholder 6">
            <a:extLst>
              <a:ext uri="{FF2B5EF4-FFF2-40B4-BE49-F238E27FC236}">
                <a16:creationId xmlns:a16="http://schemas.microsoft.com/office/drawing/2014/main" id="{C681666E-7BDF-474C-894D-1DAEBA19790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solidFill>
                  <a:srgbClr val="898989"/>
                </a:solidFill>
              </a:rPr>
              <a:t>Copyright © 2017 John Wiley &amp; Sons, Inc. All rights reserved.</a:t>
            </a:r>
          </a:p>
        </p:txBody>
      </p:sp>
      <p:sp>
        <p:nvSpPr>
          <p:cNvPr id="23557" name="Rectangle 2">
            <a:extLst>
              <a:ext uri="{FF2B5EF4-FFF2-40B4-BE49-F238E27FC236}">
                <a16:creationId xmlns:a16="http://schemas.microsoft.com/office/drawing/2014/main" id="{2495BA75-F1E2-42F8-A4AB-DA072C4FBB07}"/>
              </a:ext>
            </a:extLst>
          </p:cNvPr>
          <p:cNvSpPr txBox="1">
            <a:spLocks noChangeArrowheads="1"/>
          </p:cNvSpPr>
          <p:nvPr/>
        </p:nvSpPr>
        <p:spPr bwMode="auto">
          <a:xfrm>
            <a:off x="176213" y="12700"/>
            <a:ext cx="8763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50000"/>
              </a:lnSpc>
              <a:spcBef>
                <a:spcPct val="0"/>
              </a:spcBef>
              <a:buFontTx/>
              <a:buNone/>
            </a:pPr>
            <a:r>
              <a:rPr lang="en-US" altLang="en-US" sz="2400" b="1">
                <a:solidFill>
                  <a:srgbClr val="000000"/>
                </a:solidFill>
                <a:latin typeface="Arial-BoldMT" charset="0"/>
                <a:ea typeface="MS Mincho" panose="02020609040205080304" pitchFamily="49" charset="-128"/>
              </a:rPr>
              <a:t>8.2 </a:t>
            </a:r>
            <a:r>
              <a:rPr lang="en-US" altLang="en-US" sz="2400" b="1">
                <a:solidFill>
                  <a:srgbClr val="FFCD1A"/>
                </a:solidFill>
                <a:latin typeface="Arial-BoldMT" charset="0"/>
                <a:ea typeface="MS Mincho" panose="02020609040205080304" pitchFamily="49" charset="-128"/>
              </a:rPr>
              <a:t>| </a:t>
            </a:r>
            <a:r>
              <a:rPr lang="en-US" altLang="en-US" sz="2400" b="1">
                <a:solidFill>
                  <a:srgbClr val="800000"/>
                </a:solidFill>
                <a:latin typeface="Arial-BoldMT" charset="0"/>
                <a:ea typeface="MS Mincho" panose="02020609040205080304" pitchFamily="49" charset="-128"/>
              </a:rPr>
              <a:t>The Lipid Composition of Membranes</a:t>
            </a:r>
          </a:p>
        </p:txBody>
      </p:sp>
      <p:sp>
        <p:nvSpPr>
          <p:cNvPr id="23558" name="Rectangle 2">
            <a:extLst>
              <a:ext uri="{FF2B5EF4-FFF2-40B4-BE49-F238E27FC236}">
                <a16:creationId xmlns:a16="http://schemas.microsoft.com/office/drawing/2014/main" id="{BCA59C02-8484-467D-AAE6-097B19BCC9B2}"/>
              </a:ext>
            </a:extLst>
          </p:cNvPr>
          <p:cNvSpPr>
            <a:spLocks noChangeArrowheads="1"/>
          </p:cNvSpPr>
          <p:nvPr/>
        </p:nvSpPr>
        <p:spPr bwMode="auto">
          <a:xfrm>
            <a:off x="5991225" y="5334000"/>
            <a:ext cx="2378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600">
                <a:latin typeface="Arial-BoldMT" charset="0"/>
              </a:rPr>
              <a:t>Electron micrograph of a nerve cell axon </a:t>
            </a:r>
          </a:p>
        </p:txBody>
      </p:sp>
      <p:sp>
        <p:nvSpPr>
          <p:cNvPr id="13" name="Rounded Rectangle 12">
            <a:extLst>
              <a:ext uri="{FF2B5EF4-FFF2-40B4-BE49-F238E27FC236}">
                <a16:creationId xmlns:a16="http://schemas.microsoft.com/office/drawing/2014/main" id="{8EFFED0F-8EA2-4771-B9B4-0FE621B5A649}"/>
              </a:ext>
            </a:extLst>
          </p:cNvPr>
          <p:cNvSpPr/>
          <p:nvPr/>
        </p:nvSpPr>
        <p:spPr>
          <a:xfrm>
            <a:off x="5991225" y="5291138"/>
            <a:ext cx="2378075" cy="627062"/>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rgbClr val="FFFFFF"/>
              </a:solidFill>
              <a:latin typeface="Arial-BoldMT"/>
            </a:endParaRPr>
          </a:p>
        </p:txBody>
      </p:sp>
      <p:sp>
        <p:nvSpPr>
          <p:cNvPr id="23560" name="Rectangle 4">
            <a:extLst>
              <a:ext uri="{FF2B5EF4-FFF2-40B4-BE49-F238E27FC236}">
                <a16:creationId xmlns:a16="http://schemas.microsoft.com/office/drawing/2014/main" id="{C257B6CA-7E86-441A-AF0B-C7671F5002BC}"/>
              </a:ext>
            </a:extLst>
          </p:cNvPr>
          <p:cNvSpPr>
            <a:spLocks noChangeArrowheads="1"/>
          </p:cNvSpPr>
          <p:nvPr/>
        </p:nvSpPr>
        <p:spPr bwMode="auto">
          <a:xfrm>
            <a:off x="1033463" y="1449388"/>
            <a:ext cx="3938587"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BoldMT" charset="0"/>
              </a:rPr>
              <a:t>Membranes are lipid–protein assemblies held together by noncovalent bonds. </a:t>
            </a:r>
          </a:p>
          <a:p>
            <a:pPr eaLnBrk="1" hangingPunct="1">
              <a:spcBef>
                <a:spcPct val="0"/>
              </a:spcBef>
              <a:buFontTx/>
              <a:buNone/>
            </a:pPr>
            <a:endParaRPr lang="en-US" altLang="en-US" sz="1400">
              <a:latin typeface="Arial-BoldMT" charset="0"/>
            </a:endParaRPr>
          </a:p>
          <a:p>
            <a:pPr eaLnBrk="1" hangingPunct="1">
              <a:spcBef>
                <a:spcPct val="0"/>
              </a:spcBef>
              <a:buFontTx/>
              <a:buNone/>
            </a:pPr>
            <a:r>
              <a:rPr lang="en-US" altLang="en-US" sz="1800">
                <a:latin typeface="Arial-BoldMT" charset="0"/>
              </a:rPr>
              <a:t>The lipid bilayer is a structural backbone and barrier to prevent random movements of materials into and out of the cell. </a:t>
            </a:r>
          </a:p>
          <a:p>
            <a:pPr eaLnBrk="1" hangingPunct="1">
              <a:spcBef>
                <a:spcPct val="0"/>
              </a:spcBef>
              <a:buFontTx/>
              <a:buNone/>
            </a:pPr>
            <a:endParaRPr lang="en-US" altLang="en-US" sz="1400">
              <a:latin typeface="Arial-BoldMT" charset="0"/>
            </a:endParaRPr>
          </a:p>
          <a:p>
            <a:pPr eaLnBrk="1" hangingPunct="1">
              <a:spcBef>
                <a:spcPct val="0"/>
              </a:spcBef>
              <a:buFontTx/>
              <a:buNone/>
            </a:pPr>
            <a:r>
              <a:rPr lang="en-US" altLang="en-US" sz="1800">
                <a:latin typeface="Arial-BoldMT" charset="0"/>
              </a:rPr>
              <a:t>A unique complement of membrane proteins that contributes to the specialized activities of that cell type.</a:t>
            </a:r>
          </a:p>
          <a:p>
            <a:pPr eaLnBrk="1" hangingPunct="1">
              <a:spcBef>
                <a:spcPct val="0"/>
              </a:spcBef>
              <a:buFontTx/>
              <a:buNone/>
            </a:pPr>
            <a:endParaRPr lang="en-US" altLang="en-US" sz="1400">
              <a:latin typeface="Arial-BoldMT" charset="0"/>
            </a:endParaRPr>
          </a:p>
          <a:p>
            <a:pPr eaLnBrk="1" hangingPunct="1">
              <a:spcBef>
                <a:spcPct val="0"/>
              </a:spcBef>
              <a:buFontTx/>
              <a:buNone/>
            </a:pPr>
            <a:r>
              <a:rPr lang="en-US" altLang="en-US" sz="1800">
                <a:latin typeface="Arial-BoldMT" charset="0"/>
              </a:rPr>
              <a:t>The ratio of lipid to protein varies, depending on the type of cellular membrane, the type of organism, and the type of cell.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2555</TotalTime>
  <Words>17351</Words>
  <Application>Microsoft Office PowerPoint</Application>
  <PresentationFormat>화면 슬라이드 쇼(4:3)</PresentationFormat>
  <Paragraphs>1173</Paragraphs>
  <Slides>69</Slides>
  <Notes>68</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69</vt:i4>
      </vt:variant>
    </vt:vector>
  </HeadingPairs>
  <TitlesOfParts>
    <vt:vector size="75" baseType="lpstr">
      <vt:lpstr>Arial-BoldMT</vt:lpstr>
      <vt:lpstr>Arial</vt:lpstr>
      <vt:lpstr>Calibri</vt:lpstr>
      <vt:lpstr>Symbol</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Patterns of movement of integral membrane proteins</vt:lpstr>
      <vt:lpstr>Experimental demonstration that diffusion of phospholipids within the plasma membrane is confined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연우 최</dc:creator>
  <cp:lastModifiedBy>연우 최</cp:lastModifiedBy>
  <cp:revision>37</cp:revision>
  <dcterms:created xsi:type="dcterms:W3CDTF">2020-04-08T03:21:39Z</dcterms:created>
  <dcterms:modified xsi:type="dcterms:W3CDTF">2020-06-19T15:19:34Z</dcterms:modified>
</cp:coreProperties>
</file>